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374"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 id="349" r:id="rId95"/>
    <p:sldId id="350" r:id="rId96"/>
    <p:sldId id="351" r:id="rId97"/>
    <p:sldId id="352" r:id="rId98"/>
    <p:sldId id="353" r:id="rId99"/>
    <p:sldId id="354" r:id="rId100"/>
    <p:sldId id="355" r:id="rId101"/>
    <p:sldId id="356" r:id="rId102"/>
    <p:sldId id="357" r:id="rId103"/>
    <p:sldId id="358" r:id="rId104"/>
    <p:sldId id="359" r:id="rId105"/>
    <p:sldId id="360" r:id="rId106"/>
    <p:sldId id="361" r:id="rId107"/>
    <p:sldId id="362" r:id="rId108"/>
    <p:sldId id="363" r:id="rId109"/>
    <p:sldId id="364" r:id="rId110"/>
    <p:sldId id="365" r:id="rId111"/>
    <p:sldId id="366" r:id="rId112"/>
    <p:sldId id="367" r:id="rId113"/>
    <p:sldId id="368" r:id="rId114"/>
    <p:sldId id="369" r:id="rId115"/>
    <p:sldId id="370" r:id="rId116"/>
    <p:sldId id="371" r:id="rId117"/>
    <p:sldId id="372" r:id="rId118"/>
    <p:sldId id="373" r:id="rId119"/>
  </p:sldIdLst>
  <p:sldSz cx="18288000" cy="10287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3" d="100"/>
          <a:sy n="53" d="100"/>
        </p:scale>
        <p:origin x="802" y="5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viewProps" Target="view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5/7/2024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5/7/2024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5/7/2024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10" Type="http://schemas.openxmlformats.org/officeDocument/2006/relationships/image" Target="../media/image9.svg"/><Relationship Id="rId4" Type="http://schemas.openxmlformats.org/officeDocument/2006/relationships/image" Target="../media/image3.svg"/><Relationship Id="rId9" Type="http://schemas.openxmlformats.org/officeDocument/2006/relationships/image" Target="../media/image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7.xml"/><Relationship Id="rId5" Type="http://schemas.openxmlformats.org/officeDocument/2006/relationships/image" Target="../media/image20.svg"/><Relationship Id="rId4" Type="http://schemas.openxmlformats.org/officeDocument/2006/relationships/image" Target="../media/image19.png"/></Relationships>
</file>

<file path=ppt/slides/_rels/slide106.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7.xml"/><Relationship Id="rId5" Type="http://schemas.openxmlformats.org/officeDocument/2006/relationships/image" Target="../media/image20.svg"/><Relationship Id="rId4" Type="http://schemas.openxmlformats.org/officeDocument/2006/relationships/image" Target="../media/image19.png"/></Relationships>
</file>

<file path=ppt/slides/_rels/slide107.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7.xml"/><Relationship Id="rId5" Type="http://schemas.openxmlformats.org/officeDocument/2006/relationships/image" Target="../media/image20.svg"/><Relationship Id="rId4" Type="http://schemas.openxmlformats.org/officeDocument/2006/relationships/image" Target="../media/image19.png"/></Relationships>
</file>

<file path=ppt/slides/_rels/slide108.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7.xml"/><Relationship Id="rId5" Type="http://schemas.openxmlformats.org/officeDocument/2006/relationships/image" Target="../media/image20.svg"/><Relationship Id="rId4" Type="http://schemas.openxmlformats.org/officeDocument/2006/relationships/image" Target="../media/image19.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7.xml"/><Relationship Id="rId5" Type="http://schemas.openxmlformats.org/officeDocument/2006/relationships/image" Target="../media/image20.svg"/><Relationship Id="rId4" Type="http://schemas.openxmlformats.org/officeDocument/2006/relationships/image" Target="../media/image19.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7.xml"/><Relationship Id="rId5" Type="http://schemas.openxmlformats.org/officeDocument/2006/relationships/image" Target="../media/image20.svg"/><Relationship Id="rId4" Type="http://schemas.openxmlformats.org/officeDocument/2006/relationships/image" Target="../media/image19.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7.xml"/><Relationship Id="rId5" Type="http://schemas.openxmlformats.org/officeDocument/2006/relationships/image" Target="../media/image20.svg"/><Relationship Id="rId4" Type="http://schemas.openxmlformats.org/officeDocument/2006/relationships/image" Target="../media/image19.png"/></Relationships>
</file>

<file path=ppt/slides/_rels/slide115.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7.xml"/><Relationship Id="rId5" Type="http://schemas.openxmlformats.org/officeDocument/2006/relationships/image" Target="../media/image20.svg"/><Relationship Id="rId4" Type="http://schemas.openxmlformats.org/officeDocument/2006/relationships/image" Target="../media/image19.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10.png"/><Relationship Id="rId7"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6.svg"/><Relationship Id="rId5" Type="http://schemas.openxmlformats.org/officeDocument/2006/relationships/image" Target="../media/image15.png"/><Relationship Id="rId10" Type="http://schemas.openxmlformats.org/officeDocument/2006/relationships/image" Target="../media/image89.svg"/><Relationship Id="rId4" Type="http://schemas.openxmlformats.org/officeDocument/2006/relationships/image" Target="../media/image11.svg"/><Relationship Id="rId9" Type="http://schemas.openxmlformats.org/officeDocument/2006/relationships/image" Target="../media/image8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7.xml"/><Relationship Id="rId5" Type="http://schemas.openxmlformats.org/officeDocument/2006/relationships/image" Target="../media/image20.svg"/><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7.xml"/><Relationship Id="rId5" Type="http://schemas.openxmlformats.org/officeDocument/2006/relationships/image" Target="../media/image20.svg"/><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7.xml"/><Relationship Id="rId5" Type="http://schemas.openxmlformats.org/officeDocument/2006/relationships/image" Target="../media/image20.svg"/><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7.xml"/><Relationship Id="rId5" Type="http://schemas.openxmlformats.org/officeDocument/2006/relationships/image" Target="../media/image20.svg"/><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7.xml"/><Relationship Id="rId5" Type="http://schemas.openxmlformats.org/officeDocument/2006/relationships/image" Target="../media/image20.svg"/><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7.xml"/><Relationship Id="rId5" Type="http://schemas.openxmlformats.org/officeDocument/2006/relationships/image" Target="../media/image20.svg"/><Relationship Id="rId4" Type="http://schemas.openxmlformats.org/officeDocument/2006/relationships/image" Target="../media/image19.png"/></Relationships>
</file>

<file path=ppt/slides/_rels/slide24.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7.xml"/><Relationship Id="rId5" Type="http://schemas.openxmlformats.org/officeDocument/2006/relationships/image" Target="../media/image20.svg"/><Relationship Id="rId4" Type="http://schemas.openxmlformats.org/officeDocument/2006/relationships/image" Target="../media/image19.png"/></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7.xml"/><Relationship Id="rId5" Type="http://schemas.openxmlformats.org/officeDocument/2006/relationships/image" Target="../media/image20.svg"/><Relationship Id="rId4" Type="http://schemas.openxmlformats.org/officeDocument/2006/relationships/image" Target="../media/image19.png"/></Relationships>
</file>

<file path=ppt/slides/_rels/slide3.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1.sv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svg"/><Relationship Id="rId4" Type="http://schemas.openxmlformats.org/officeDocument/2006/relationships/image" Target="../media/image12.png"/></Relationships>
</file>

<file path=ppt/slides/_rels/slide3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7.xml"/><Relationship Id="rId5" Type="http://schemas.openxmlformats.org/officeDocument/2006/relationships/image" Target="../media/image20.svg"/><Relationship Id="rId4" Type="http://schemas.openxmlformats.org/officeDocument/2006/relationships/image" Target="../media/image19.png"/></Relationships>
</file>

<file path=ppt/slides/_rels/slide3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7.xml"/><Relationship Id="rId5" Type="http://schemas.openxmlformats.org/officeDocument/2006/relationships/image" Target="../media/image20.svg"/><Relationship Id="rId4" Type="http://schemas.openxmlformats.org/officeDocument/2006/relationships/image" Target="../media/image19.png"/></Relationships>
</file>

<file path=ppt/slides/_rels/slide34.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7.xml"/><Relationship Id="rId5" Type="http://schemas.openxmlformats.org/officeDocument/2006/relationships/image" Target="../media/image20.svg"/><Relationship Id="rId4" Type="http://schemas.openxmlformats.org/officeDocument/2006/relationships/image" Target="../media/image19.png"/></Relationships>
</file>

<file path=ppt/slides/_rels/slide3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7.xml"/><Relationship Id="rId5" Type="http://schemas.openxmlformats.org/officeDocument/2006/relationships/image" Target="../media/image13.svg"/><Relationship Id="rId4" Type="http://schemas.openxmlformats.org/officeDocument/2006/relationships/image" Target="../media/image12.png"/></Relationships>
</file>

<file path=ppt/slides/_rels/slide4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7.xml"/><Relationship Id="rId5" Type="http://schemas.openxmlformats.org/officeDocument/2006/relationships/image" Target="../media/image20.svg"/><Relationship Id="rId4" Type="http://schemas.openxmlformats.org/officeDocument/2006/relationships/image" Target="../media/image1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7.xml"/><Relationship Id="rId5" Type="http://schemas.openxmlformats.org/officeDocument/2006/relationships/image" Target="../media/image20.svg"/><Relationship Id="rId4" Type="http://schemas.openxmlformats.org/officeDocument/2006/relationships/image" Target="../media/image19.png"/></Relationships>
</file>

<file path=ppt/slides/_rels/slide4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7.xml"/><Relationship Id="rId5" Type="http://schemas.openxmlformats.org/officeDocument/2006/relationships/image" Target="../media/image20.svg"/><Relationship Id="rId4" Type="http://schemas.openxmlformats.org/officeDocument/2006/relationships/image" Target="../media/image19.png"/></Relationships>
</file>

<file path=ppt/slides/_rels/slide5.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7.xml"/><Relationship Id="rId5" Type="http://schemas.openxmlformats.org/officeDocument/2006/relationships/image" Target="../media/image20.svg"/><Relationship Id="rId4" Type="http://schemas.openxmlformats.org/officeDocument/2006/relationships/image" Target="../media/image19.png"/></Relationships>
</file>

<file path=ppt/slides/_rels/slide50.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7.xml"/><Relationship Id="rId5" Type="http://schemas.openxmlformats.org/officeDocument/2006/relationships/image" Target="../media/image20.svg"/><Relationship Id="rId4" Type="http://schemas.openxmlformats.org/officeDocument/2006/relationships/image" Target="../media/image19.png"/></Relationships>
</file>

<file path=ppt/slides/_rels/slide5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7.xml"/><Relationship Id="rId5" Type="http://schemas.openxmlformats.org/officeDocument/2006/relationships/image" Target="../media/image20.svg"/><Relationship Id="rId4" Type="http://schemas.openxmlformats.org/officeDocument/2006/relationships/image" Target="../media/image19.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7.xml"/><Relationship Id="rId5" Type="http://schemas.openxmlformats.org/officeDocument/2006/relationships/image" Target="../media/image20.svg"/><Relationship Id="rId4" Type="http://schemas.openxmlformats.org/officeDocument/2006/relationships/image" Target="../media/image19.png"/></Relationships>
</file>

<file path=ppt/slides/_rels/slide55.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7.xml"/><Relationship Id="rId5" Type="http://schemas.openxmlformats.org/officeDocument/2006/relationships/image" Target="../media/image20.svg"/><Relationship Id="rId4" Type="http://schemas.openxmlformats.org/officeDocument/2006/relationships/image" Target="../media/image19.png"/></Relationships>
</file>

<file path=ppt/slides/_rels/slide56.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7.xml"/><Relationship Id="rId5" Type="http://schemas.openxmlformats.org/officeDocument/2006/relationships/image" Target="../media/image20.svg"/><Relationship Id="rId4" Type="http://schemas.openxmlformats.org/officeDocument/2006/relationships/image" Target="../media/image19.png"/></Relationships>
</file>

<file path=ppt/slides/_rels/slide5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7.xml"/><Relationship Id="rId5" Type="http://schemas.openxmlformats.org/officeDocument/2006/relationships/image" Target="../media/image20.svg"/><Relationship Id="rId4" Type="http://schemas.openxmlformats.org/officeDocument/2006/relationships/image" Target="../media/image19.png"/></Relationships>
</file>

<file path=ppt/slides/_rels/slide6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7.xml"/><Relationship Id="rId5" Type="http://schemas.openxmlformats.org/officeDocument/2006/relationships/image" Target="../media/image20.svg"/><Relationship Id="rId4" Type="http://schemas.openxmlformats.org/officeDocument/2006/relationships/image" Target="../media/image19.png"/></Relationships>
</file>

<file path=ppt/slides/_rels/slide6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7.xml"/><Relationship Id="rId5" Type="http://schemas.openxmlformats.org/officeDocument/2006/relationships/image" Target="../media/image20.svg"/><Relationship Id="rId4" Type="http://schemas.openxmlformats.org/officeDocument/2006/relationships/image" Target="../media/image19.png"/></Relationships>
</file>

<file path=ppt/slides/_rels/slide6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7.xml"/><Relationship Id="rId5" Type="http://schemas.openxmlformats.org/officeDocument/2006/relationships/image" Target="../media/image20.svg"/><Relationship Id="rId4" Type="http://schemas.openxmlformats.org/officeDocument/2006/relationships/image" Target="../media/image19.png"/></Relationships>
</file>

<file path=ppt/slides/_rels/slide74.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7.xml"/><Relationship Id="rId5" Type="http://schemas.openxmlformats.org/officeDocument/2006/relationships/image" Target="../media/image20.svg"/><Relationship Id="rId4" Type="http://schemas.openxmlformats.org/officeDocument/2006/relationships/image" Target="../media/image19.png"/></Relationships>
</file>

<file path=ppt/slides/_rels/slide7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7.xml"/><Relationship Id="rId5" Type="http://schemas.openxmlformats.org/officeDocument/2006/relationships/image" Target="../media/image58.png"/><Relationship Id="rId4" Type="http://schemas.openxmlformats.org/officeDocument/2006/relationships/image" Target="../media/image57.png"/></Relationships>
</file>

<file path=ppt/slides/_rels/slide7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7.xml"/><Relationship Id="rId5" Type="http://schemas.openxmlformats.org/officeDocument/2006/relationships/image" Target="../media/image20.svg"/><Relationship Id="rId4" Type="http://schemas.openxmlformats.org/officeDocument/2006/relationships/image" Target="../media/image19.png"/></Relationships>
</file>

<file path=ppt/slides/_rels/slide88.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7.xml"/><Relationship Id="rId5" Type="http://schemas.openxmlformats.org/officeDocument/2006/relationships/image" Target="../media/image20.svg"/><Relationship Id="rId4" Type="http://schemas.openxmlformats.org/officeDocument/2006/relationships/image" Target="../media/image19.png"/></Relationships>
</file>

<file path=ppt/slides/_rels/slide89.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7.xml"/><Relationship Id="rId5" Type="http://schemas.openxmlformats.org/officeDocument/2006/relationships/image" Target="../media/image20.svg"/><Relationship Id="rId4" Type="http://schemas.openxmlformats.org/officeDocument/2006/relationships/image" Target="../media/image19.png"/></Relationships>
</file>

<file path=ppt/slides/_rels/slide90.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7.xml"/><Relationship Id="rId5" Type="http://schemas.openxmlformats.org/officeDocument/2006/relationships/image" Target="../media/image20.svg"/><Relationship Id="rId4" Type="http://schemas.openxmlformats.org/officeDocument/2006/relationships/image" Target="../media/image19.png"/></Relationships>
</file>

<file path=ppt/slides/_rels/slide95.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7.xml"/><Relationship Id="rId5" Type="http://schemas.openxmlformats.org/officeDocument/2006/relationships/image" Target="../media/image20.svg"/><Relationship Id="rId4" Type="http://schemas.openxmlformats.org/officeDocument/2006/relationships/image" Target="../media/image19.png"/></Relationships>
</file>

<file path=ppt/slides/_rels/slide97.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49496"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3" name="Freeform 3"/>
          <p:cNvSpPr/>
          <p:nvPr/>
        </p:nvSpPr>
        <p:spPr>
          <a:xfrm rot="7659121">
            <a:off x="15091031" y="5585714"/>
            <a:ext cx="7629294" cy="7828566"/>
          </a:xfrm>
          <a:custGeom>
            <a:avLst/>
            <a:gdLst/>
            <a:ahLst/>
            <a:cxnLst/>
            <a:rect l="l" t="t" r="r" b="b"/>
            <a:pathLst>
              <a:path w="7629294" h="7828566">
                <a:moveTo>
                  <a:pt x="0" y="0"/>
                </a:moveTo>
                <a:lnTo>
                  <a:pt x="7629294" y="0"/>
                </a:lnTo>
                <a:lnTo>
                  <a:pt x="7629294" y="7828566"/>
                </a:lnTo>
                <a:lnTo>
                  <a:pt x="0" y="782856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3174254" y="-4726340"/>
            <a:ext cx="9022634" cy="9258300"/>
          </a:xfrm>
          <a:custGeom>
            <a:avLst/>
            <a:gdLst/>
            <a:ahLst/>
            <a:cxnLst/>
            <a:rect l="l" t="t" r="r" b="b"/>
            <a:pathLst>
              <a:path w="9022634" h="9258300">
                <a:moveTo>
                  <a:pt x="0" y="0"/>
                </a:moveTo>
                <a:lnTo>
                  <a:pt x="9022635" y="0"/>
                </a:lnTo>
                <a:lnTo>
                  <a:pt x="9022635" y="9258300"/>
                </a:lnTo>
                <a:lnTo>
                  <a:pt x="0" y="92583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5" name="Group 5"/>
          <p:cNvGrpSpPr/>
          <p:nvPr/>
        </p:nvGrpSpPr>
        <p:grpSpPr>
          <a:xfrm>
            <a:off x="861408" y="2444349"/>
            <a:ext cx="16397892" cy="4175223"/>
            <a:chOff x="0" y="0"/>
            <a:chExt cx="3166700" cy="806303"/>
          </a:xfrm>
        </p:grpSpPr>
        <p:sp>
          <p:nvSpPr>
            <p:cNvPr id="6" name="Freeform 6"/>
            <p:cNvSpPr/>
            <p:nvPr/>
          </p:nvSpPr>
          <p:spPr>
            <a:xfrm>
              <a:off x="0" y="0"/>
              <a:ext cx="3166700" cy="806303"/>
            </a:xfrm>
            <a:custGeom>
              <a:avLst/>
              <a:gdLst/>
              <a:ahLst/>
              <a:cxnLst/>
              <a:rect l="l" t="t" r="r" b="b"/>
              <a:pathLst>
                <a:path w="3166700" h="806303">
                  <a:moveTo>
                    <a:pt x="0" y="0"/>
                  </a:moveTo>
                  <a:lnTo>
                    <a:pt x="3166700" y="0"/>
                  </a:lnTo>
                  <a:lnTo>
                    <a:pt x="3166700" y="806303"/>
                  </a:lnTo>
                  <a:lnTo>
                    <a:pt x="0" y="806303"/>
                  </a:lnTo>
                  <a:close/>
                </a:path>
              </a:pathLst>
            </a:custGeom>
            <a:solidFill>
              <a:srgbClr val="000000">
                <a:alpha val="0"/>
              </a:srgbClr>
            </a:solidFill>
            <a:ln w="38100" cap="sq">
              <a:solidFill>
                <a:srgbClr val="000000"/>
              </a:solidFill>
              <a:prstDash val="solid"/>
              <a:miter/>
            </a:ln>
          </p:spPr>
        </p:sp>
        <p:sp>
          <p:nvSpPr>
            <p:cNvPr id="7" name="TextBox 7"/>
            <p:cNvSpPr txBox="1"/>
            <p:nvPr/>
          </p:nvSpPr>
          <p:spPr>
            <a:xfrm>
              <a:off x="0" y="-19050"/>
              <a:ext cx="3166700" cy="825353"/>
            </a:xfrm>
            <a:prstGeom prst="rect">
              <a:avLst/>
            </a:prstGeom>
          </p:spPr>
          <p:txBody>
            <a:bodyPr lIns="50800" tIns="50800" rIns="50800" bIns="50800" rtlCol="0" anchor="ctr"/>
            <a:lstStyle/>
            <a:p>
              <a:pPr algn="ctr">
                <a:lnSpc>
                  <a:spcPts val="2859"/>
                </a:lnSpc>
              </a:pPr>
              <a:endParaRPr>
                <a:latin typeface="Arial" panose="020B0604020202020204" pitchFamily="34" charset="0"/>
                <a:cs typeface="Arial" panose="020B0604020202020204" pitchFamily="34" charset="0"/>
              </a:endParaRPr>
            </a:p>
          </p:txBody>
        </p:sp>
      </p:grpSp>
      <p:sp>
        <p:nvSpPr>
          <p:cNvPr id="8" name="TextBox 8"/>
          <p:cNvSpPr txBox="1"/>
          <p:nvPr/>
        </p:nvSpPr>
        <p:spPr>
          <a:xfrm>
            <a:off x="73665" y="3690594"/>
            <a:ext cx="18140671" cy="2859244"/>
          </a:xfrm>
          <a:prstGeom prst="rect">
            <a:avLst/>
          </a:prstGeom>
        </p:spPr>
        <p:txBody>
          <a:bodyPr lIns="0" tIns="0" rIns="0" bIns="0" rtlCol="0" anchor="t">
            <a:spAutoFit/>
          </a:bodyPr>
          <a:lstStyle/>
          <a:p>
            <a:pPr algn="ctr">
              <a:lnSpc>
                <a:spcPts val="11730"/>
              </a:lnSpc>
            </a:pPr>
            <a:r>
              <a:rPr lang="en-US" sz="6600" b="1" spc="833" dirty="0">
                <a:solidFill>
                  <a:srgbClr val="231F20"/>
                </a:solidFill>
                <a:latin typeface="Arial" panose="020B0604020202020204" pitchFamily="34" charset="0"/>
                <a:cs typeface="Arial" panose="020B0604020202020204" pitchFamily="34" charset="0"/>
              </a:rPr>
              <a:t>XÂY DỰNG PHẦN MỀM </a:t>
            </a:r>
          </a:p>
          <a:p>
            <a:pPr algn="ctr">
              <a:lnSpc>
                <a:spcPts val="11730"/>
              </a:lnSpc>
            </a:pPr>
            <a:r>
              <a:rPr lang="en-US" sz="6600" b="1" spc="833" dirty="0">
                <a:solidFill>
                  <a:srgbClr val="231F20"/>
                </a:solidFill>
                <a:latin typeface="Arial" panose="020B0604020202020204" pitchFamily="34" charset="0"/>
                <a:cs typeface="Arial" panose="020B0604020202020204" pitchFamily="34" charset="0"/>
              </a:rPr>
              <a:t>QUẢN LÍ CỬA HÀNG BÁN CAFE</a:t>
            </a:r>
          </a:p>
        </p:txBody>
      </p:sp>
      <p:sp>
        <p:nvSpPr>
          <p:cNvPr id="9" name="TextBox 9"/>
          <p:cNvSpPr txBox="1"/>
          <p:nvPr/>
        </p:nvSpPr>
        <p:spPr>
          <a:xfrm>
            <a:off x="73665" y="2496451"/>
            <a:ext cx="18140671" cy="1139094"/>
          </a:xfrm>
          <a:prstGeom prst="rect">
            <a:avLst/>
          </a:prstGeom>
        </p:spPr>
        <p:txBody>
          <a:bodyPr lIns="0" tIns="0" rIns="0" bIns="0" rtlCol="0" anchor="t">
            <a:spAutoFit/>
          </a:bodyPr>
          <a:lstStyle/>
          <a:p>
            <a:pPr algn="ctr">
              <a:lnSpc>
                <a:spcPts val="9748"/>
              </a:lnSpc>
            </a:pPr>
            <a:r>
              <a:rPr lang="en-US" sz="7063" b="1" spc="692" dirty="0">
                <a:solidFill>
                  <a:srgbClr val="231F20"/>
                </a:solidFill>
                <a:latin typeface="Arial" panose="020B0604020202020204" pitchFamily="34" charset="0"/>
                <a:cs typeface="Arial" panose="020B0604020202020204" pitchFamily="34" charset="0"/>
              </a:rPr>
              <a:t>NHÓM 13</a:t>
            </a:r>
          </a:p>
        </p:txBody>
      </p:sp>
      <p:sp>
        <p:nvSpPr>
          <p:cNvPr id="10" name="Freeform 10"/>
          <p:cNvSpPr/>
          <p:nvPr/>
        </p:nvSpPr>
        <p:spPr>
          <a:xfrm rot="7659121">
            <a:off x="13671847" y="-3649481"/>
            <a:ext cx="7629294" cy="7828566"/>
          </a:xfrm>
          <a:custGeom>
            <a:avLst/>
            <a:gdLst/>
            <a:ahLst/>
            <a:cxnLst/>
            <a:rect l="l" t="t" r="r" b="b"/>
            <a:pathLst>
              <a:path w="7629294" h="7828566">
                <a:moveTo>
                  <a:pt x="0" y="0"/>
                </a:moveTo>
                <a:lnTo>
                  <a:pt x="7629294" y="0"/>
                </a:lnTo>
                <a:lnTo>
                  <a:pt x="7629294" y="7828566"/>
                </a:lnTo>
                <a:lnTo>
                  <a:pt x="0" y="782856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1" name="Freeform 11"/>
          <p:cNvSpPr/>
          <p:nvPr/>
        </p:nvSpPr>
        <p:spPr>
          <a:xfrm rot="7659121">
            <a:off x="-1939220" y="5180356"/>
            <a:ext cx="7629294" cy="7828566"/>
          </a:xfrm>
          <a:custGeom>
            <a:avLst/>
            <a:gdLst/>
            <a:ahLst/>
            <a:cxnLst/>
            <a:rect l="l" t="t" r="r" b="b"/>
            <a:pathLst>
              <a:path w="7629294" h="7828566">
                <a:moveTo>
                  <a:pt x="0" y="0"/>
                </a:moveTo>
                <a:lnTo>
                  <a:pt x="7629294" y="0"/>
                </a:lnTo>
                <a:lnTo>
                  <a:pt x="7629294" y="7828567"/>
                </a:lnTo>
                <a:lnTo>
                  <a:pt x="0" y="7828567"/>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rnd">
            <a:noFill/>
            <a:prstDash val="solid"/>
            <a:round/>
          </a:ln>
        </p:spPr>
      </p:sp>
      <p:sp>
        <p:nvSpPr>
          <p:cNvPr id="12" name="Freeform 12"/>
          <p:cNvSpPr/>
          <p:nvPr/>
        </p:nvSpPr>
        <p:spPr>
          <a:xfrm rot="-2800060">
            <a:off x="7373657" y="6032843"/>
            <a:ext cx="4220308" cy="4114800"/>
          </a:xfrm>
          <a:custGeom>
            <a:avLst/>
            <a:gdLst/>
            <a:ahLst/>
            <a:cxnLst/>
            <a:rect l="l" t="t" r="r" b="b"/>
            <a:pathLst>
              <a:path w="4220308" h="4114800">
                <a:moveTo>
                  <a:pt x="0" y="0"/>
                </a:moveTo>
                <a:lnTo>
                  <a:pt x="4220308" y="0"/>
                </a:lnTo>
                <a:lnTo>
                  <a:pt x="4220308"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3" name="Freeform 13"/>
          <p:cNvSpPr/>
          <p:nvPr/>
        </p:nvSpPr>
        <p:spPr>
          <a:xfrm>
            <a:off x="15203124" y="199842"/>
            <a:ext cx="3084876" cy="2092107"/>
          </a:xfrm>
          <a:custGeom>
            <a:avLst/>
            <a:gdLst/>
            <a:ahLst/>
            <a:cxnLst/>
            <a:rect l="l" t="t" r="r" b="b"/>
            <a:pathLst>
              <a:path w="3084876" h="2092107">
                <a:moveTo>
                  <a:pt x="0" y="0"/>
                </a:moveTo>
                <a:lnTo>
                  <a:pt x="3084876" y="0"/>
                </a:lnTo>
                <a:lnTo>
                  <a:pt x="3084876" y="2092107"/>
                </a:lnTo>
                <a:lnTo>
                  <a:pt x="0" y="2092107"/>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sp>
        <p:nvSpPr>
          <p:cNvPr id="2" name="TextBox 2"/>
          <p:cNvSpPr txBox="1"/>
          <p:nvPr/>
        </p:nvSpPr>
        <p:spPr>
          <a:xfrm>
            <a:off x="1827288" y="236861"/>
            <a:ext cx="1454713" cy="995809"/>
          </a:xfrm>
          <a:prstGeom prst="rect">
            <a:avLst/>
          </a:prstGeom>
        </p:spPr>
        <p:txBody>
          <a:bodyPr lIns="0" tIns="0" rIns="0" bIns="0" rtlCol="0" anchor="t">
            <a:spAutoFit/>
          </a:bodyPr>
          <a:lstStyle/>
          <a:p>
            <a:pPr algn="ctr">
              <a:lnSpc>
                <a:spcPts val="7956"/>
              </a:lnSpc>
            </a:pPr>
            <a:r>
              <a:rPr lang="en-US" sz="6630">
                <a:solidFill>
                  <a:srgbClr val="363636"/>
                </a:solidFill>
                <a:latin typeface="Arial" panose="020B0604020202020204" pitchFamily="34" charset="0"/>
                <a:cs typeface="Arial" panose="020B0604020202020204" pitchFamily="34" charset="0"/>
              </a:rPr>
              <a:t>2</a:t>
            </a:r>
          </a:p>
        </p:txBody>
      </p:sp>
      <p:sp>
        <p:nvSpPr>
          <p:cNvPr id="3" name="TextBox 3"/>
          <p:cNvSpPr txBox="1"/>
          <p:nvPr/>
        </p:nvSpPr>
        <p:spPr>
          <a:xfrm>
            <a:off x="3963181" y="428500"/>
            <a:ext cx="8987785" cy="657192"/>
          </a:xfrm>
          <a:prstGeom prst="rect">
            <a:avLst/>
          </a:prstGeom>
        </p:spPr>
        <p:txBody>
          <a:bodyPr lIns="0" tIns="0" rIns="0" bIns="0" rtlCol="0" anchor="t">
            <a:spAutoFit/>
          </a:bodyPr>
          <a:lstStyle/>
          <a:p>
            <a:pPr marL="0" lvl="0" indent="0" algn="l">
              <a:lnSpc>
                <a:spcPts val="5406"/>
              </a:lnSpc>
              <a:spcBef>
                <a:spcPct val="0"/>
              </a:spcBef>
            </a:pPr>
            <a:r>
              <a:rPr lang="en-US" sz="3917" spc="383">
                <a:solidFill>
                  <a:srgbClr val="231F20"/>
                </a:solidFill>
                <a:latin typeface="Arial" panose="020B0604020202020204" pitchFamily="34" charset="0"/>
                <a:cs typeface="Arial" panose="020B0604020202020204" pitchFamily="34" charset="0"/>
              </a:rPr>
              <a:t>MỤC TIÊU</a:t>
            </a:r>
          </a:p>
        </p:txBody>
      </p:sp>
      <p:sp>
        <p:nvSpPr>
          <p:cNvPr id="4" name="TextBox 4"/>
          <p:cNvSpPr txBox="1"/>
          <p:nvPr/>
        </p:nvSpPr>
        <p:spPr>
          <a:xfrm>
            <a:off x="1345335" y="1643060"/>
            <a:ext cx="15597330" cy="4068934"/>
          </a:xfrm>
          <a:prstGeom prst="rect">
            <a:avLst/>
          </a:prstGeom>
        </p:spPr>
        <p:txBody>
          <a:bodyPr lIns="0" tIns="0" rIns="0" bIns="0" rtlCol="0" anchor="t">
            <a:spAutoFit/>
          </a:bodyPr>
          <a:lstStyle/>
          <a:p>
            <a:pPr algn="just">
              <a:lnSpc>
                <a:spcPts val="3207"/>
              </a:lnSpc>
              <a:spcBef>
                <a:spcPct val="0"/>
              </a:spcBef>
            </a:pPr>
            <a:r>
              <a:rPr lang="en-US" sz="2324" spc="227" dirty="0">
                <a:solidFill>
                  <a:srgbClr val="000000"/>
                </a:solidFill>
                <a:latin typeface="Arial" panose="020B0604020202020204" pitchFamily="34" charset="0"/>
                <a:cs typeface="Arial" panose="020B0604020202020204" pitchFamily="34" charset="0"/>
              </a:rPr>
              <a:t>HỆ THỐNG SAU KHI ĐƯỢC HOÀN THÀNH SẼ GIÚP NGƯỜI DÙNG SỬ DỤNG  THỰC HIỆN TỐT HƠN CÔNG VIỆC CỦA MÌNH:</a:t>
            </a:r>
          </a:p>
          <a:p>
            <a:pPr algn="just">
              <a:lnSpc>
                <a:spcPts val="3207"/>
              </a:lnSpc>
              <a:spcBef>
                <a:spcPct val="0"/>
              </a:spcBef>
            </a:pPr>
            <a:endParaRPr lang="en-US" sz="2324" spc="227" dirty="0">
              <a:solidFill>
                <a:srgbClr val="000000"/>
              </a:solidFill>
              <a:latin typeface="Arial" panose="020B0604020202020204" pitchFamily="34" charset="0"/>
              <a:cs typeface="Arial" panose="020B0604020202020204" pitchFamily="34" charset="0"/>
            </a:endParaRPr>
          </a:p>
          <a:p>
            <a:pPr algn="just">
              <a:lnSpc>
                <a:spcPts val="3207"/>
              </a:lnSpc>
              <a:spcBef>
                <a:spcPct val="0"/>
              </a:spcBef>
            </a:pPr>
            <a:r>
              <a:rPr lang="en-US" sz="2324" spc="227" dirty="0">
                <a:solidFill>
                  <a:srgbClr val="000000"/>
                </a:solidFill>
                <a:latin typeface="Arial" panose="020B0604020202020204" pitchFamily="34" charset="0"/>
                <a:cs typeface="Arial" panose="020B0604020202020204" pitchFamily="34" charset="0"/>
              </a:rPr>
              <a:t>• QUẢN LÍ TỐT HÔN CÁC THÀNH PHẦN TRONG HOẠT ĐỘNG BÁN CAFÉ HAY BÁN HÀNG</a:t>
            </a:r>
          </a:p>
          <a:p>
            <a:pPr algn="just">
              <a:lnSpc>
                <a:spcPts val="3207"/>
              </a:lnSpc>
              <a:spcBef>
                <a:spcPct val="0"/>
              </a:spcBef>
            </a:pPr>
            <a:r>
              <a:rPr lang="en-US" sz="2324" spc="227" dirty="0">
                <a:solidFill>
                  <a:srgbClr val="000000"/>
                </a:solidFill>
                <a:latin typeface="Arial" panose="020B0604020202020204" pitchFamily="34" charset="0"/>
                <a:cs typeface="Arial" panose="020B0604020202020204" pitchFamily="34" charset="0"/>
              </a:rPr>
              <a:t>• PHÂN QUYỀN NGƯỜI DÙNG TỐT HƠN</a:t>
            </a:r>
          </a:p>
          <a:p>
            <a:pPr algn="just">
              <a:lnSpc>
                <a:spcPts val="3207"/>
              </a:lnSpc>
              <a:spcBef>
                <a:spcPct val="0"/>
              </a:spcBef>
            </a:pPr>
            <a:r>
              <a:rPr lang="en-US" sz="2324" spc="227" dirty="0">
                <a:solidFill>
                  <a:srgbClr val="000000"/>
                </a:solidFill>
                <a:latin typeface="Arial" panose="020B0604020202020204" pitchFamily="34" charset="0"/>
                <a:cs typeface="Arial" panose="020B0604020202020204" pitchFamily="34" charset="0"/>
              </a:rPr>
              <a:t>• THAO TÁC BÁN HÀNG ĐƯỢC THỰC HIỆN TỐT HƠN, CHÍNH XÁC VÀ NHANH CHÓNG HƠN</a:t>
            </a:r>
          </a:p>
          <a:p>
            <a:pPr algn="just">
              <a:lnSpc>
                <a:spcPts val="3207"/>
              </a:lnSpc>
              <a:spcBef>
                <a:spcPct val="0"/>
              </a:spcBef>
            </a:pPr>
            <a:r>
              <a:rPr lang="en-US" sz="2324" spc="227" dirty="0">
                <a:solidFill>
                  <a:srgbClr val="000000"/>
                </a:solidFill>
                <a:latin typeface="Arial" panose="020B0604020202020204" pitchFamily="34" charset="0"/>
                <a:cs typeface="Arial" panose="020B0604020202020204" pitchFamily="34" charset="0"/>
              </a:rPr>
              <a:t>• THỐNG KÊ VÀ BÁO CÁO ĐẦY ĐỦ VÀ CHÍNH XÁC NHỮNG VẤN ĐỀ LIÊN QUAN ĐẾN CÔNG VIỆC CỦA CỬA HÀNG</a:t>
            </a:r>
          </a:p>
          <a:p>
            <a:pPr algn="just">
              <a:lnSpc>
                <a:spcPts val="3207"/>
              </a:lnSpc>
              <a:spcBef>
                <a:spcPct val="0"/>
              </a:spcBef>
            </a:pPr>
            <a:r>
              <a:rPr lang="en-US" sz="2324" spc="227" dirty="0">
                <a:solidFill>
                  <a:srgbClr val="000000"/>
                </a:solidFill>
                <a:latin typeface="Arial" panose="020B0604020202020204" pitchFamily="34" charset="0"/>
                <a:cs typeface="Arial" panose="020B0604020202020204" pitchFamily="34" charset="0"/>
              </a:rPr>
              <a:t>• PHẦN MỀM DỄ DÀNG KIỂM TRA, CẢI TIẾN VÀ NÂNG CẤP KHI CÓ LỖI BẤT NGỜ TỪ HỆ THỐNG</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animEffect transition="in" filter="fade">
                                      <p:cBhvr>
                                        <p:cTn id="17" dur="500"/>
                                        <p:tgtEl>
                                          <p:spTgt spid="4">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4" end="4"/>
                                            </p:txEl>
                                          </p:spTgt>
                                        </p:tgtEl>
                                        <p:attrNameLst>
                                          <p:attrName>style.visibility</p:attrName>
                                        </p:attrNameLst>
                                      </p:cBhvr>
                                      <p:to>
                                        <p:strVal val="visible"/>
                                      </p:to>
                                    </p:set>
                                    <p:animEffect transition="in" filter="fade">
                                      <p:cBhvr>
                                        <p:cTn id="22" dur="500"/>
                                        <p:tgtEl>
                                          <p:spTgt spid="4">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animEffect transition="in" filter="fade">
                                      <p:cBhvr>
                                        <p:cTn id="27" dur="500"/>
                                        <p:tgtEl>
                                          <p:spTgt spid="4">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
                                            <p:txEl>
                                              <p:pRg st="6" end="6"/>
                                            </p:txEl>
                                          </p:spTgt>
                                        </p:tgtEl>
                                        <p:attrNameLst>
                                          <p:attrName>style.visibility</p:attrName>
                                        </p:attrNameLst>
                                      </p:cBhvr>
                                      <p:to>
                                        <p:strVal val="visible"/>
                                      </p:to>
                                    </p:set>
                                    <p:animEffect transition="in" filter="fade">
                                      <p:cBhvr>
                                        <p:cTn id="32"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sp>
        <p:nvSpPr>
          <p:cNvPr id="2" name="Freeform 2"/>
          <p:cNvSpPr/>
          <p:nvPr/>
        </p:nvSpPr>
        <p:spPr>
          <a:xfrm>
            <a:off x="575740" y="2933700"/>
            <a:ext cx="16683560" cy="8128798"/>
          </a:xfrm>
          <a:custGeom>
            <a:avLst/>
            <a:gdLst/>
            <a:ahLst/>
            <a:cxnLst/>
            <a:rect l="l" t="t" r="r" b="b"/>
            <a:pathLst>
              <a:path w="16683560" h="8128798">
                <a:moveTo>
                  <a:pt x="0" y="0"/>
                </a:moveTo>
                <a:lnTo>
                  <a:pt x="16683560" y="0"/>
                </a:lnTo>
                <a:lnTo>
                  <a:pt x="16683560" y="8128798"/>
                </a:lnTo>
                <a:lnTo>
                  <a:pt x="0" y="8128798"/>
                </a:lnTo>
                <a:lnTo>
                  <a:pt x="0" y="0"/>
                </a:lnTo>
                <a:close/>
              </a:path>
            </a:pathLst>
          </a:custGeom>
          <a:blipFill>
            <a:blip r:embed="rId2"/>
            <a:stretch>
              <a:fillRect/>
            </a:stretch>
          </a:blipFill>
        </p:spPr>
      </p:sp>
      <p:sp>
        <p:nvSpPr>
          <p:cNvPr id="3" name="TextBox 3"/>
          <p:cNvSpPr txBox="1"/>
          <p:nvPr/>
        </p:nvSpPr>
        <p:spPr>
          <a:xfrm>
            <a:off x="575740" y="389261"/>
            <a:ext cx="1454713" cy="995809"/>
          </a:xfrm>
          <a:prstGeom prst="rect">
            <a:avLst/>
          </a:prstGeom>
        </p:spPr>
        <p:txBody>
          <a:bodyPr lIns="0" tIns="0" rIns="0" bIns="0" rtlCol="0" anchor="t">
            <a:spAutoFit/>
          </a:bodyPr>
          <a:lstStyle/>
          <a:p>
            <a:pPr algn="ctr">
              <a:lnSpc>
                <a:spcPts val="7956"/>
              </a:lnSpc>
            </a:pPr>
            <a:r>
              <a:rPr lang="en-US" sz="6630">
                <a:solidFill>
                  <a:srgbClr val="363636"/>
                </a:solidFill>
                <a:latin typeface="Arial" panose="020B0604020202020204" pitchFamily="34" charset="0"/>
                <a:cs typeface="Arial" panose="020B0604020202020204" pitchFamily="34" charset="0"/>
              </a:rPr>
              <a:t>3</a:t>
            </a:r>
          </a:p>
        </p:txBody>
      </p:sp>
      <p:sp>
        <p:nvSpPr>
          <p:cNvPr id="4" name="TextBox 4"/>
          <p:cNvSpPr txBox="1"/>
          <p:nvPr/>
        </p:nvSpPr>
        <p:spPr>
          <a:xfrm>
            <a:off x="2711632" y="580900"/>
            <a:ext cx="12675870" cy="657192"/>
          </a:xfrm>
          <a:prstGeom prst="rect">
            <a:avLst/>
          </a:prstGeom>
        </p:spPr>
        <p:txBody>
          <a:bodyPr lIns="0" tIns="0" rIns="0" bIns="0" rtlCol="0" anchor="t">
            <a:spAutoFit/>
          </a:bodyPr>
          <a:lstStyle/>
          <a:p>
            <a:pPr marL="0" lvl="0" indent="0" algn="l">
              <a:lnSpc>
                <a:spcPts val="5406"/>
              </a:lnSpc>
              <a:spcBef>
                <a:spcPct val="0"/>
              </a:spcBef>
            </a:pPr>
            <a:r>
              <a:rPr lang="en-US" sz="3917" spc="383">
                <a:solidFill>
                  <a:srgbClr val="231F20"/>
                </a:solidFill>
                <a:latin typeface="Arial" panose="020B0604020202020204" pitchFamily="34" charset="0"/>
                <a:cs typeface="Arial" panose="020B0604020202020204" pitchFamily="34" charset="0"/>
              </a:rPr>
              <a:t>SEQUENCE DIAGRAM</a:t>
            </a:r>
          </a:p>
        </p:txBody>
      </p:sp>
      <p:sp>
        <p:nvSpPr>
          <p:cNvPr id="5" name="TextBox 5"/>
          <p:cNvSpPr txBox="1"/>
          <p:nvPr/>
        </p:nvSpPr>
        <p:spPr>
          <a:xfrm>
            <a:off x="419520" y="1507176"/>
            <a:ext cx="4584224" cy="1307987"/>
          </a:xfrm>
          <a:prstGeom prst="rect">
            <a:avLst/>
          </a:prstGeom>
        </p:spPr>
        <p:txBody>
          <a:bodyPr lIns="0" tIns="0" rIns="0" bIns="0" rtlCol="0" anchor="t">
            <a:spAutoFit/>
          </a:bodyPr>
          <a:lstStyle/>
          <a:p>
            <a:pPr algn="ctr">
              <a:lnSpc>
                <a:spcPts val="3483"/>
              </a:lnSpc>
            </a:pPr>
            <a:r>
              <a:rPr lang="en-US" sz="2524" spc="247">
                <a:solidFill>
                  <a:srgbClr val="000000"/>
                </a:solidFill>
                <a:latin typeface="Arial" panose="020B0604020202020204" pitchFamily="34" charset="0"/>
                <a:cs typeface="Arial" panose="020B0604020202020204" pitchFamily="34" charset="0"/>
              </a:rPr>
              <a:t>CHỨC NĂNG QUẢN LÍ BÀN</a:t>
            </a:r>
          </a:p>
          <a:p>
            <a:pPr algn="ctr">
              <a:lnSpc>
                <a:spcPts val="3483"/>
              </a:lnSpc>
              <a:spcBef>
                <a:spcPct val="0"/>
              </a:spcBef>
            </a:pPr>
            <a:r>
              <a:rPr lang="en-US" sz="2524" spc="247">
                <a:solidFill>
                  <a:srgbClr val="000000"/>
                </a:solidFill>
                <a:latin typeface="Arial" panose="020B0604020202020204" pitchFamily="34" charset="0"/>
                <a:cs typeface="Arial" panose="020B0604020202020204" pitchFamily="34" charset="0"/>
              </a:rPr>
              <a:t>CHỨC NĂNG TÌM BÀN</a:t>
            </a: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sp>
        <p:nvSpPr>
          <p:cNvPr id="2" name="Freeform 2"/>
          <p:cNvSpPr/>
          <p:nvPr/>
        </p:nvSpPr>
        <p:spPr>
          <a:xfrm>
            <a:off x="219072" y="3142144"/>
            <a:ext cx="18068928" cy="8803797"/>
          </a:xfrm>
          <a:custGeom>
            <a:avLst/>
            <a:gdLst/>
            <a:ahLst/>
            <a:cxnLst/>
            <a:rect l="l" t="t" r="r" b="b"/>
            <a:pathLst>
              <a:path w="18068928" h="8803797">
                <a:moveTo>
                  <a:pt x="0" y="0"/>
                </a:moveTo>
                <a:lnTo>
                  <a:pt x="18068928" y="0"/>
                </a:lnTo>
                <a:lnTo>
                  <a:pt x="18068928" y="8803797"/>
                </a:lnTo>
                <a:lnTo>
                  <a:pt x="0" y="8803797"/>
                </a:lnTo>
                <a:lnTo>
                  <a:pt x="0" y="0"/>
                </a:lnTo>
                <a:close/>
              </a:path>
            </a:pathLst>
          </a:custGeom>
          <a:blipFill>
            <a:blip r:embed="rId2"/>
            <a:stretch>
              <a:fillRect/>
            </a:stretch>
          </a:blipFill>
        </p:spPr>
      </p:sp>
      <p:sp>
        <p:nvSpPr>
          <p:cNvPr id="3" name="TextBox 3"/>
          <p:cNvSpPr txBox="1"/>
          <p:nvPr/>
        </p:nvSpPr>
        <p:spPr>
          <a:xfrm>
            <a:off x="575740" y="389261"/>
            <a:ext cx="1454713" cy="995809"/>
          </a:xfrm>
          <a:prstGeom prst="rect">
            <a:avLst/>
          </a:prstGeom>
        </p:spPr>
        <p:txBody>
          <a:bodyPr lIns="0" tIns="0" rIns="0" bIns="0" rtlCol="0" anchor="t">
            <a:spAutoFit/>
          </a:bodyPr>
          <a:lstStyle/>
          <a:p>
            <a:pPr algn="ctr">
              <a:lnSpc>
                <a:spcPts val="7956"/>
              </a:lnSpc>
            </a:pPr>
            <a:r>
              <a:rPr lang="en-US" sz="6630">
                <a:solidFill>
                  <a:srgbClr val="363636"/>
                </a:solidFill>
                <a:latin typeface="Arial" panose="020B0604020202020204" pitchFamily="34" charset="0"/>
                <a:cs typeface="Arial" panose="020B0604020202020204" pitchFamily="34" charset="0"/>
              </a:rPr>
              <a:t>3</a:t>
            </a:r>
          </a:p>
        </p:txBody>
      </p:sp>
      <p:sp>
        <p:nvSpPr>
          <p:cNvPr id="4" name="TextBox 4"/>
          <p:cNvSpPr txBox="1"/>
          <p:nvPr/>
        </p:nvSpPr>
        <p:spPr>
          <a:xfrm>
            <a:off x="2711632" y="580900"/>
            <a:ext cx="12675870" cy="657192"/>
          </a:xfrm>
          <a:prstGeom prst="rect">
            <a:avLst/>
          </a:prstGeom>
        </p:spPr>
        <p:txBody>
          <a:bodyPr lIns="0" tIns="0" rIns="0" bIns="0" rtlCol="0" anchor="t">
            <a:spAutoFit/>
          </a:bodyPr>
          <a:lstStyle/>
          <a:p>
            <a:pPr marL="0" lvl="0" indent="0" algn="l">
              <a:lnSpc>
                <a:spcPts val="5406"/>
              </a:lnSpc>
              <a:spcBef>
                <a:spcPct val="0"/>
              </a:spcBef>
            </a:pPr>
            <a:r>
              <a:rPr lang="en-US" sz="3917" spc="383">
                <a:solidFill>
                  <a:srgbClr val="231F20"/>
                </a:solidFill>
                <a:latin typeface="Arial" panose="020B0604020202020204" pitchFamily="34" charset="0"/>
                <a:cs typeface="Arial" panose="020B0604020202020204" pitchFamily="34" charset="0"/>
              </a:rPr>
              <a:t>SEQUENCE DIAGRAM</a:t>
            </a:r>
          </a:p>
        </p:txBody>
      </p:sp>
      <p:sp>
        <p:nvSpPr>
          <p:cNvPr id="5" name="TextBox 5"/>
          <p:cNvSpPr txBox="1"/>
          <p:nvPr/>
        </p:nvSpPr>
        <p:spPr>
          <a:xfrm>
            <a:off x="627880" y="1507176"/>
            <a:ext cx="4167505" cy="1307987"/>
          </a:xfrm>
          <a:prstGeom prst="rect">
            <a:avLst/>
          </a:prstGeom>
        </p:spPr>
        <p:txBody>
          <a:bodyPr lIns="0" tIns="0" rIns="0" bIns="0" rtlCol="0" anchor="t">
            <a:spAutoFit/>
          </a:bodyPr>
          <a:lstStyle/>
          <a:p>
            <a:pPr algn="ctr">
              <a:lnSpc>
                <a:spcPts val="3483"/>
              </a:lnSpc>
            </a:pPr>
            <a:r>
              <a:rPr lang="en-US" sz="2524" spc="247">
                <a:solidFill>
                  <a:srgbClr val="000000"/>
                </a:solidFill>
                <a:latin typeface="Arial" panose="020B0604020202020204" pitchFamily="34" charset="0"/>
                <a:cs typeface="Arial" panose="020B0604020202020204" pitchFamily="34" charset="0"/>
              </a:rPr>
              <a:t>CHỨC NĂNG BÁN HÀNG</a:t>
            </a:r>
          </a:p>
          <a:p>
            <a:pPr algn="ctr">
              <a:lnSpc>
                <a:spcPts val="3483"/>
              </a:lnSpc>
              <a:spcBef>
                <a:spcPct val="0"/>
              </a:spcBef>
            </a:pPr>
            <a:r>
              <a:rPr lang="en-US" sz="2524" spc="247">
                <a:solidFill>
                  <a:srgbClr val="000000"/>
                </a:solidFill>
                <a:latin typeface="Arial" panose="020B0604020202020204" pitchFamily="34" charset="0"/>
                <a:cs typeface="Arial" panose="020B0604020202020204" pitchFamily="34" charset="0"/>
              </a:rPr>
              <a:t>CHỨC NĂNG TÌM MÓN</a:t>
            </a: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sp>
        <p:nvSpPr>
          <p:cNvPr id="2" name="Freeform 2"/>
          <p:cNvSpPr/>
          <p:nvPr/>
        </p:nvSpPr>
        <p:spPr>
          <a:xfrm>
            <a:off x="575740" y="2668674"/>
            <a:ext cx="17348456" cy="4023365"/>
          </a:xfrm>
          <a:custGeom>
            <a:avLst/>
            <a:gdLst/>
            <a:ahLst/>
            <a:cxnLst/>
            <a:rect l="l" t="t" r="r" b="b"/>
            <a:pathLst>
              <a:path w="17348456" h="4023365">
                <a:moveTo>
                  <a:pt x="0" y="0"/>
                </a:moveTo>
                <a:lnTo>
                  <a:pt x="17348456" y="0"/>
                </a:lnTo>
                <a:lnTo>
                  <a:pt x="17348456" y="4023365"/>
                </a:lnTo>
                <a:lnTo>
                  <a:pt x="0" y="4023365"/>
                </a:lnTo>
                <a:lnTo>
                  <a:pt x="0" y="0"/>
                </a:lnTo>
                <a:close/>
              </a:path>
            </a:pathLst>
          </a:custGeom>
          <a:blipFill>
            <a:blip r:embed="rId2"/>
            <a:stretch>
              <a:fillRect/>
            </a:stretch>
          </a:blipFill>
        </p:spPr>
      </p:sp>
      <p:sp>
        <p:nvSpPr>
          <p:cNvPr id="3" name="TextBox 3"/>
          <p:cNvSpPr txBox="1"/>
          <p:nvPr/>
        </p:nvSpPr>
        <p:spPr>
          <a:xfrm>
            <a:off x="575740" y="389261"/>
            <a:ext cx="1454713" cy="995809"/>
          </a:xfrm>
          <a:prstGeom prst="rect">
            <a:avLst/>
          </a:prstGeom>
        </p:spPr>
        <p:txBody>
          <a:bodyPr lIns="0" tIns="0" rIns="0" bIns="0" rtlCol="0" anchor="t">
            <a:spAutoFit/>
          </a:bodyPr>
          <a:lstStyle/>
          <a:p>
            <a:pPr algn="ctr">
              <a:lnSpc>
                <a:spcPts val="7956"/>
              </a:lnSpc>
            </a:pPr>
            <a:r>
              <a:rPr lang="en-US" sz="6630">
                <a:solidFill>
                  <a:srgbClr val="363636"/>
                </a:solidFill>
                <a:latin typeface="Arial" panose="020B0604020202020204" pitchFamily="34" charset="0"/>
                <a:cs typeface="Arial" panose="020B0604020202020204" pitchFamily="34" charset="0"/>
              </a:rPr>
              <a:t>3</a:t>
            </a:r>
          </a:p>
        </p:txBody>
      </p:sp>
      <p:sp>
        <p:nvSpPr>
          <p:cNvPr id="4" name="TextBox 4"/>
          <p:cNvSpPr txBox="1"/>
          <p:nvPr/>
        </p:nvSpPr>
        <p:spPr>
          <a:xfrm>
            <a:off x="2711632" y="580900"/>
            <a:ext cx="12675870" cy="657192"/>
          </a:xfrm>
          <a:prstGeom prst="rect">
            <a:avLst/>
          </a:prstGeom>
        </p:spPr>
        <p:txBody>
          <a:bodyPr lIns="0" tIns="0" rIns="0" bIns="0" rtlCol="0" anchor="t">
            <a:spAutoFit/>
          </a:bodyPr>
          <a:lstStyle/>
          <a:p>
            <a:pPr marL="0" lvl="0" indent="0" algn="l">
              <a:lnSpc>
                <a:spcPts val="5406"/>
              </a:lnSpc>
              <a:spcBef>
                <a:spcPct val="0"/>
              </a:spcBef>
            </a:pPr>
            <a:r>
              <a:rPr lang="en-US" sz="3917" spc="383">
                <a:solidFill>
                  <a:srgbClr val="231F20"/>
                </a:solidFill>
                <a:latin typeface="Arial" panose="020B0604020202020204" pitchFamily="34" charset="0"/>
                <a:cs typeface="Arial" panose="020B0604020202020204" pitchFamily="34" charset="0"/>
              </a:rPr>
              <a:t>SEQUENCE DIAGRAM</a:t>
            </a:r>
          </a:p>
        </p:txBody>
      </p:sp>
      <p:sp>
        <p:nvSpPr>
          <p:cNvPr id="5" name="TextBox 5"/>
          <p:cNvSpPr txBox="1"/>
          <p:nvPr/>
        </p:nvSpPr>
        <p:spPr>
          <a:xfrm>
            <a:off x="312602" y="1507176"/>
            <a:ext cx="4798060" cy="1307987"/>
          </a:xfrm>
          <a:prstGeom prst="rect">
            <a:avLst/>
          </a:prstGeom>
        </p:spPr>
        <p:txBody>
          <a:bodyPr lIns="0" tIns="0" rIns="0" bIns="0" rtlCol="0" anchor="t">
            <a:spAutoFit/>
          </a:bodyPr>
          <a:lstStyle/>
          <a:p>
            <a:pPr algn="ctr">
              <a:lnSpc>
                <a:spcPts val="3483"/>
              </a:lnSpc>
            </a:pPr>
            <a:r>
              <a:rPr lang="en-US" sz="2524" spc="247">
                <a:solidFill>
                  <a:srgbClr val="000000"/>
                </a:solidFill>
                <a:latin typeface="Arial" panose="020B0604020202020204" pitchFamily="34" charset="0"/>
                <a:cs typeface="Arial" panose="020B0604020202020204" pitchFamily="34" charset="0"/>
              </a:rPr>
              <a:t>CHỨC NĂNG BÁN HÀNG</a:t>
            </a:r>
          </a:p>
          <a:p>
            <a:pPr algn="ctr">
              <a:lnSpc>
                <a:spcPts val="3483"/>
              </a:lnSpc>
              <a:spcBef>
                <a:spcPct val="0"/>
              </a:spcBef>
            </a:pPr>
            <a:r>
              <a:rPr lang="en-US" sz="2524" spc="247">
                <a:solidFill>
                  <a:srgbClr val="000000"/>
                </a:solidFill>
                <a:latin typeface="Arial" panose="020B0604020202020204" pitchFamily="34" charset="0"/>
                <a:cs typeface="Arial" panose="020B0604020202020204" pitchFamily="34" charset="0"/>
              </a:rPr>
              <a:t>CHỨC NĂNG HIỂN THỊ MÓN</a:t>
            </a: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sp>
        <p:nvSpPr>
          <p:cNvPr id="2" name="Freeform 2"/>
          <p:cNvSpPr/>
          <p:nvPr/>
        </p:nvSpPr>
        <p:spPr>
          <a:xfrm>
            <a:off x="575740" y="2668674"/>
            <a:ext cx="17348456" cy="4023365"/>
          </a:xfrm>
          <a:custGeom>
            <a:avLst/>
            <a:gdLst/>
            <a:ahLst/>
            <a:cxnLst/>
            <a:rect l="l" t="t" r="r" b="b"/>
            <a:pathLst>
              <a:path w="17348456" h="4023365">
                <a:moveTo>
                  <a:pt x="0" y="0"/>
                </a:moveTo>
                <a:lnTo>
                  <a:pt x="17348456" y="0"/>
                </a:lnTo>
                <a:lnTo>
                  <a:pt x="17348456" y="4023365"/>
                </a:lnTo>
                <a:lnTo>
                  <a:pt x="0" y="4023365"/>
                </a:lnTo>
                <a:lnTo>
                  <a:pt x="0" y="0"/>
                </a:lnTo>
                <a:close/>
              </a:path>
            </a:pathLst>
          </a:custGeom>
          <a:blipFill>
            <a:blip r:embed="rId2"/>
            <a:stretch>
              <a:fillRect/>
            </a:stretch>
          </a:blipFill>
        </p:spPr>
      </p:sp>
      <p:sp>
        <p:nvSpPr>
          <p:cNvPr id="3" name="TextBox 3"/>
          <p:cNvSpPr txBox="1"/>
          <p:nvPr/>
        </p:nvSpPr>
        <p:spPr>
          <a:xfrm>
            <a:off x="575740" y="389261"/>
            <a:ext cx="1454713" cy="995809"/>
          </a:xfrm>
          <a:prstGeom prst="rect">
            <a:avLst/>
          </a:prstGeom>
        </p:spPr>
        <p:txBody>
          <a:bodyPr lIns="0" tIns="0" rIns="0" bIns="0" rtlCol="0" anchor="t">
            <a:spAutoFit/>
          </a:bodyPr>
          <a:lstStyle/>
          <a:p>
            <a:pPr algn="ctr">
              <a:lnSpc>
                <a:spcPts val="7956"/>
              </a:lnSpc>
            </a:pPr>
            <a:r>
              <a:rPr lang="en-US" sz="6630">
                <a:solidFill>
                  <a:srgbClr val="363636"/>
                </a:solidFill>
                <a:latin typeface="Arial" panose="020B0604020202020204" pitchFamily="34" charset="0"/>
                <a:cs typeface="Arial" panose="020B0604020202020204" pitchFamily="34" charset="0"/>
              </a:rPr>
              <a:t>3</a:t>
            </a:r>
          </a:p>
        </p:txBody>
      </p:sp>
      <p:sp>
        <p:nvSpPr>
          <p:cNvPr id="4" name="TextBox 4"/>
          <p:cNvSpPr txBox="1"/>
          <p:nvPr/>
        </p:nvSpPr>
        <p:spPr>
          <a:xfrm>
            <a:off x="2711632" y="580900"/>
            <a:ext cx="12675870" cy="657192"/>
          </a:xfrm>
          <a:prstGeom prst="rect">
            <a:avLst/>
          </a:prstGeom>
        </p:spPr>
        <p:txBody>
          <a:bodyPr lIns="0" tIns="0" rIns="0" bIns="0" rtlCol="0" anchor="t">
            <a:spAutoFit/>
          </a:bodyPr>
          <a:lstStyle/>
          <a:p>
            <a:pPr marL="0" lvl="0" indent="0" algn="l">
              <a:lnSpc>
                <a:spcPts val="5406"/>
              </a:lnSpc>
              <a:spcBef>
                <a:spcPct val="0"/>
              </a:spcBef>
            </a:pPr>
            <a:r>
              <a:rPr lang="en-US" sz="3917" spc="383">
                <a:solidFill>
                  <a:srgbClr val="231F20"/>
                </a:solidFill>
                <a:latin typeface="Arial" panose="020B0604020202020204" pitchFamily="34" charset="0"/>
                <a:cs typeface="Arial" panose="020B0604020202020204" pitchFamily="34" charset="0"/>
              </a:rPr>
              <a:t>SEQUENCE DIAGRAM</a:t>
            </a:r>
          </a:p>
        </p:txBody>
      </p:sp>
      <p:sp>
        <p:nvSpPr>
          <p:cNvPr id="5" name="TextBox 5"/>
          <p:cNvSpPr txBox="1"/>
          <p:nvPr/>
        </p:nvSpPr>
        <p:spPr>
          <a:xfrm>
            <a:off x="312602" y="1507176"/>
            <a:ext cx="4798060" cy="1307987"/>
          </a:xfrm>
          <a:prstGeom prst="rect">
            <a:avLst/>
          </a:prstGeom>
        </p:spPr>
        <p:txBody>
          <a:bodyPr lIns="0" tIns="0" rIns="0" bIns="0" rtlCol="0" anchor="t">
            <a:spAutoFit/>
          </a:bodyPr>
          <a:lstStyle/>
          <a:p>
            <a:pPr algn="ctr">
              <a:lnSpc>
                <a:spcPts val="3483"/>
              </a:lnSpc>
            </a:pPr>
            <a:r>
              <a:rPr lang="en-US" sz="2524" spc="247">
                <a:solidFill>
                  <a:srgbClr val="000000"/>
                </a:solidFill>
                <a:latin typeface="Arial" panose="020B0604020202020204" pitchFamily="34" charset="0"/>
                <a:cs typeface="Arial" panose="020B0604020202020204" pitchFamily="34" charset="0"/>
              </a:rPr>
              <a:t>CHỨC NĂNG BÁN HÀNG</a:t>
            </a:r>
          </a:p>
          <a:p>
            <a:pPr algn="ctr">
              <a:lnSpc>
                <a:spcPts val="3483"/>
              </a:lnSpc>
              <a:spcBef>
                <a:spcPct val="0"/>
              </a:spcBef>
            </a:pPr>
            <a:r>
              <a:rPr lang="en-US" sz="2524" spc="247">
                <a:solidFill>
                  <a:srgbClr val="000000"/>
                </a:solidFill>
                <a:latin typeface="Arial" panose="020B0604020202020204" pitchFamily="34" charset="0"/>
                <a:cs typeface="Arial" panose="020B0604020202020204" pitchFamily="34" charset="0"/>
              </a:rPr>
              <a:t>CHỨC NĂNG HIỂN THỊ MÓN</a:t>
            </a: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sp>
        <p:nvSpPr>
          <p:cNvPr id="2" name="Freeform 2"/>
          <p:cNvSpPr/>
          <p:nvPr/>
        </p:nvSpPr>
        <p:spPr>
          <a:xfrm>
            <a:off x="511040" y="2139783"/>
            <a:ext cx="15888764" cy="8147217"/>
          </a:xfrm>
          <a:custGeom>
            <a:avLst/>
            <a:gdLst/>
            <a:ahLst/>
            <a:cxnLst/>
            <a:rect l="l" t="t" r="r" b="b"/>
            <a:pathLst>
              <a:path w="15888764" h="8147217">
                <a:moveTo>
                  <a:pt x="0" y="0"/>
                </a:moveTo>
                <a:lnTo>
                  <a:pt x="15888764" y="0"/>
                </a:lnTo>
                <a:lnTo>
                  <a:pt x="15888764" y="8147217"/>
                </a:lnTo>
                <a:lnTo>
                  <a:pt x="0" y="8147217"/>
                </a:lnTo>
                <a:lnTo>
                  <a:pt x="0" y="0"/>
                </a:lnTo>
                <a:close/>
              </a:path>
            </a:pathLst>
          </a:custGeom>
          <a:blipFill>
            <a:blip r:embed="rId2"/>
            <a:stretch>
              <a:fillRect/>
            </a:stretch>
          </a:blipFill>
        </p:spPr>
      </p:sp>
      <p:sp>
        <p:nvSpPr>
          <p:cNvPr id="3" name="TextBox 3"/>
          <p:cNvSpPr txBox="1"/>
          <p:nvPr/>
        </p:nvSpPr>
        <p:spPr>
          <a:xfrm>
            <a:off x="575740" y="389261"/>
            <a:ext cx="1454713" cy="995809"/>
          </a:xfrm>
          <a:prstGeom prst="rect">
            <a:avLst/>
          </a:prstGeom>
        </p:spPr>
        <p:txBody>
          <a:bodyPr lIns="0" tIns="0" rIns="0" bIns="0" rtlCol="0" anchor="t">
            <a:spAutoFit/>
          </a:bodyPr>
          <a:lstStyle/>
          <a:p>
            <a:pPr algn="ctr">
              <a:lnSpc>
                <a:spcPts val="7956"/>
              </a:lnSpc>
            </a:pPr>
            <a:r>
              <a:rPr lang="en-US" sz="6630">
                <a:solidFill>
                  <a:srgbClr val="363636"/>
                </a:solidFill>
                <a:latin typeface="Arial" panose="020B0604020202020204" pitchFamily="34" charset="0"/>
                <a:cs typeface="Arial" panose="020B0604020202020204" pitchFamily="34" charset="0"/>
              </a:rPr>
              <a:t>3</a:t>
            </a:r>
          </a:p>
        </p:txBody>
      </p:sp>
      <p:sp>
        <p:nvSpPr>
          <p:cNvPr id="4" name="TextBox 4"/>
          <p:cNvSpPr txBox="1"/>
          <p:nvPr/>
        </p:nvSpPr>
        <p:spPr>
          <a:xfrm>
            <a:off x="2711632" y="580900"/>
            <a:ext cx="12675870" cy="657192"/>
          </a:xfrm>
          <a:prstGeom prst="rect">
            <a:avLst/>
          </a:prstGeom>
        </p:spPr>
        <p:txBody>
          <a:bodyPr lIns="0" tIns="0" rIns="0" bIns="0" rtlCol="0" anchor="t">
            <a:spAutoFit/>
          </a:bodyPr>
          <a:lstStyle/>
          <a:p>
            <a:pPr marL="0" lvl="0" indent="0" algn="l">
              <a:lnSpc>
                <a:spcPts val="5406"/>
              </a:lnSpc>
              <a:spcBef>
                <a:spcPct val="0"/>
              </a:spcBef>
            </a:pPr>
            <a:r>
              <a:rPr lang="en-US" sz="3917" spc="383">
                <a:solidFill>
                  <a:srgbClr val="231F20"/>
                </a:solidFill>
                <a:latin typeface="Arial" panose="020B0604020202020204" pitchFamily="34" charset="0"/>
                <a:cs typeface="Arial" panose="020B0604020202020204" pitchFamily="34" charset="0"/>
              </a:rPr>
              <a:t>SEQUENCE DIAGRAM</a:t>
            </a:r>
          </a:p>
        </p:txBody>
      </p:sp>
      <p:sp>
        <p:nvSpPr>
          <p:cNvPr id="5" name="TextBox 5"/>
          <p:cNvSpPr txBox="1"/>
          <p:nvPr/>
        </p:nvSpPr>
        <p:spPr>
          <a:xfrm>
            <a:off x="511040" y="1507176"/>
            <a:ext cx="4401185" cy="859146"/>
          </a:xfrm>
          <a:prstGeom prst="rect">
            <a:avLst/>
          </a:prstGeom>
        </p:spPr>
        <p:txBody>
          <a:bodyPr lIns="0" tIns="0" rIns="0" bIns="0" rtlCol="0" anchor="t">
            <a:spAutoFit/>
          </a:bodyPr>
          <a:lstStyle/>
          <a:p>
            <a:pPr algn="ctr">
              <a:lnSpc>
                <a:spcPts val="3483"/>
              </a:lnSpc>
              <a:spcBef>
                <a:spcPct val="0"/>
              </a:spcBef>
            </a:pPr>
            <a:r>
              <a:rPr lang="en-US" sz="2524" spc="247">
                <a:solidFill>
                  <a:srgbClr val="000000"/>
                </a:solidFill>
                <a:latin typeface="Arial" panose="020B0604020202020204" pitchFamily="34" charset="0"/>
                <a:cs typeface="Arial" panose="020B0604020202020204" pitchFamily="34" charset="0"/>
              </a:rPr>
              <a:t>CHỨC NĂNG NHẬP HÀNG</a:t>
            </a: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sp>
        <p:nvSpPr>
          <p:cNvPr id="2" name="Freeform 2"/>
          <p:cNvSpPr/>
          <p:nvPr/>
        </p:nvSpPr>
        <p:spPr>
          <a:xfrm rot="7659121">
            <a:off x="-4012602" y="5585714"/>
            <a:ext cx="7629294" cy="7828566"/>
          </a:xfrm>
          <a:custGeom>
            <a:avLst/>
            <a:gdLst/>
            <a:ahLst/>
            <a:cxnLst/>
            <a:rect l="l" t="t" r="r" b="b"/>
            <a:pathLst>
              <a:path w="7629294" h="7828566">
                <a:moveTo>
                  <a:pt x="0" y="0"/>
                </a:moveTo>
                <a:lnTo>
                  <a:pt x="7629294" y="0"/>
                </a:lnTo>
                <a:lnTo>
                  <a:pt x="7629294" y="7828566"/>
                </a:lnTo>
                <a:lnTo>
                  <a:pt x="0" y="78285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4992260" y="3008250"/>
            <a:ext cx="1400485" cy="2385743"/>
            <a:chOff x="0" y="0"/>
            <a:chExt cx="368852" cy="628344"/>
          </a:xfrm>
        </p:grpSpPr>
        <p:sp>
          <p:nvSpPr>
            <p:cNvPr id="4" name="Freeform 4"/>
            <p:cNvSpPr/>
            <p:nvPr/>
          </p:nvSpPr>
          <p:spPr>
            <a:xfrm>
              <a:off x="0" y="0"/>
              <a:ext cx="368852" cy="628344"/>
            </a:xfrm>
            <a:custGeom>
              <a:avLst/>
              <a:gdLst/>
              <a:ahLst/>
              <a:cxnLst/>
              <a:rect l="l" t="t" r="r" b="b"/>
              <a:pathLst>
                <a:path w="368852" h="628344">
                  <a:moveTo>
                    <a:pt x="0" y="0"/>
                  </a:moveTo>
                  <a:lnTo>
                    <a:pt x="368852" y="0"/>
                  </a:lnTo>
                  <a:lnTo>
                    <a:pt x="368852" y="628344"/>
                  </a:lnTo>
                  <a:lnTo>
                    <a:pt x="0" y="628344"/>
                  </a:lnTo>
                  <a:close/>
                </a:path>
              </a:pathLst>
            </a:custGeom>
            <a:solidFill>
              <a:srgbClr val="CCCCCC"/>
            </a:solidFill>
          </p:spPr>
        </p:sp>
        <p:sp>
          <p:nvSpPr>
            <p:cNvPr id="5" name="TextBox 5"/>
            <p:cNvSpPr txBox="1"/>
            <p:nvPr/>
          </p:nvSpPr>
          <p:spPr>
            <a:xfrm>
              <a:off x="0" y="-19050"/>
              <a:ext cx="368852" cy="647394"/>
            </a:xfrm>
            <a:prstGeom prst="rect">
              <a:avLst/>
            </a:prstGeom>
          </p:spPr>
          <p:txBody>
            <a:bodyPr lIns="50800" tIns="50800" rIns="50800" bIns="50800" rtlCol="0" anchor="ctr"/>
            <a:lstStyle/>
            <a:p>
              <a:pPr algn="ctr">
                <a:lnSpc>
                  <a:spcPts val="2859"/>
                </a:lnSpc>
              </a:pPr>
              <a:endParaRPr>
                <a:latin typeface="Arial" panose="020B0604020202020204" pitchFamily="34" charset="0"/>
                <a:cs typeface="Arial" panose="020B0604020202020204" pitchFamily="34" charset="0"/>
              </a:endParaRPr>
            </a:p>
          </p:txBody>
        </p:sp>
      </p:grpSp>
      <p:sp>
        <p:nvSpPr>
          <p:cNvPr id="6" name="TextBox 6"/>
          <p:cNvSpPr txBox="1"/>
          <p:nvPr/>
        </p:nvSpPr>
        <p:spPr>
          <a:xfrm>
            <a:off x="3319023" y="1036994"/>
            <a:ext cx="10091921" cy="1618648"/>
          </a:xfrm>
          <a:prstGeom prst="rect">
            <a:avLst/>
          </a:prstGeom>
        </p:spPr>
        <p:txBody>
          <a:bodyPr lIns="0" tIns="0" rIns="0" bIns="0" rtlCol="0" anchor="t">
            <a:spAutoFit/>
          </a:bodyPr>
          <a:lstStyle/>
          <a:p>
            <a:pPr algn="ctr">
              <a:lnSpc>
                <a:spcPts val="13774"/>
              </a:lnSpc>
            </a:pPr>
            <a:r>
              <a:rPr lang="en-US" sz="9981" b="1" spc="978" dirty="0">
                <a:solidFill>
                  <a:srgbClr val="231F20"/>
                </a:solidFill>
                <a:latin typeface="Arial" panose="020B0604020202020204" pitchFamily="34" charset="0"/>
                <a:cs typeface="Arial" panose="020B0604020202020204" pitchFamily="34" charset="0"/>
              </a:rPr>
              <a:t>4. KIỂM THỬ</a:t>
            </a:r>
          </a:p>
        </p:txBody>
      </p:sp>
      <p:sp>
        <p:nvSpPr>
          <p:cNvPr id="7" name="Freeform 7"/>
          <p:cNvSpPr/>
          <p:nvPr/>
        </p:nvSpPr>
        <p:spPr>
          <a:xfrm rot="2016048">
            <a:off x="12243487" y="-1005305"/>
            <a:ext cx="10749463" cy="2687366"/>
          </a:xfrm>
          <a:custGeom>
            <a:avLst/>
            <a:gdLst/>
            <a:ahLst/>
            <a:cxnLst/>
            <a:rect l="l" t="t" r="r" b="b"/>
            <a:pathLst>
              <a:path w="10749463" h="2687366">
                <a:moveTo>
                  <a:pt x="0" y="0"/>
                </a:moveTo>
                <a:lnTo>
                  <a:pt x="10749463" y="0"/>
                </a:lnTo>
                <a:lnTo>
                  <a:pt x="10749463" y="2687365"/>
                </a:lnTo>
                <a:lnTo>
                  <a:pt x="0" y="268736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TextBox 8"/>
          <p:cNvSpPr txBox="1"/>
          <p:nvPr/>
        </p:nvSpPr>
        <p:spPr>
          <a:xfrm>
            <a:off x="5097802" y="3225185"/>
            <a:ext cx="1189402" cy="831506"/>
          </a:xfrm>
          <a:prstGeom prst="rect">
            <a:avLst/>
          </a:prstGeom>
        </p:spPr>
        <p:txBody>
          <a:bodyPr lIns="0" tIns="0" rIns="0" bIns="0" rtlCol="0" anchor="t">
            <a:spAutoFit/>
          </a:bodyPr>
          <a:lstStyle/>
          <a:p>
            <a:pPr algn="ctr">
              <a:lnSpc>
                <a:spcPts val="6505"/>
              </a:lnSpc>
            </a:pPr>
            <a:r>
              <a:rPr lang="en-US" sz="5421">
                <a:solidFill>
                  <a:srgbClr val="363636"/>
                </a:solidFill>
                <a:latin typeface="Arial" panose="020B0604020202020204" pitchFamily="34" charset="0"/>
                <a:cs typeface="Arial" panose="020B0604020202020204" pitchFamily="34" charset="0"/>
              </a:rPr>
              <a:t>I</a:t>
            </a:r>
          </a:p>
        </p:txBody>
      </p:sp>
      <p:sp>
        <p:nvSpPr>
          <p:cNvPr id="9" name="TextBox 9"/>
          <p:cNvSpPr txBox="1"/>
          <p:nvPr/>
        </p:nvSpPr>
        <p:spPr>
          <a:xfrm>
            <a:off x="5097802" y="4236790"/>
            <a:ext cx="1189402" cy="831506"/>
          </a:xfrm>
          <a:prstGeom prst="rect">
            <a:avLst/>
          </a:prstGeom>
        </p:spPr>
        <p:txBody>
          <a:bodyPr lIns="0" tIns="0" rIns="0" bIns="0" rtlCol="0" anchor="t">
            <a:spAutoFit/>
          </a:bodyPr>
          <a:lstStyle/>
          <a:p>
            <a:pPr algn="ctr">
              <a:lnSpc>
                <a:spcPts val="6505"/>
              </a:lnSpc>
            </a:pPr>
            <a:r>
              <a:rPr lang="en-US" sz="5421">
                <a:solidFill>
                  <a:srgbClr val="363636"/>
                </a:solidFill>
                <a:latin typeface="Arial" panose="020B0604020202020204" pitchFamily="34" charset="0"/>
                <a:cs typeface="Arial" panose="020B0604020202020204" pitchFamily="34" charset="0"/>
              </a:rPr>
              <a:t>II</a:t>
            </a:r>
          </a:p>
        </p:txBody>
      </p:sp>
      <p:sp>
        <p:nvSpPr>
          <p:cNvPr id="10" name="TextBox 10"/>
          <p:cNvSpPr txBox="1"/>
          <p:nvPr/>
        </p:nvSpPr>
        <p:spPr>
          <a:xfrm>
            <a:off x="6607430" y="3417376"/>
            <a:ext cx="9640608" cy="418548"/>
          </a:xfrm>
          <a:prstGeom prst="rect">
            <a:avLst/>
          </a:prstGeom>
        </p:spPr>
        <p:txBody>
          <a:bodyPr lIns="0" tIns="0" rIns="0" bIns="0" rtlCol="0" anchor="t">
            <a:spAutoFit/>
          </a:bodyPr>
          <a:lstStyle/>
          <a:p>
            <a:pPr algn="l">
              <a:lnSpc>
                <a:spcPts val="3483"/>
              </a:lnSpc>
            </a:pPr>
            <a:r>
              <a:rPr lang="en-US" sz="2524" spc="247">
                <a:solidFill>
                  <a:srgbClr val="231F20"/>
                </a:solidFill>
                <a:latin typeface="Arial" panose="020B0604020202020204" pitchFamily="34" charset="0"/>
                <a:cs typeface="Arial" panose="020B0604020202020204" pitchFamily="34" charset="0"/>
              </a:rPr>
              <a:t>TEST DESIGN</a:t>
            </a:r>
          </a:p>
        </p:txBody>
      </p:sp>
      <p:sp>
        <p:nvSpPr>
          <p:cNvPr id="11" name="TextBox 11"/>
          <p:cNvSpPr txBox="1"/>
          <p:nvPr/>
        </p:nvSpPr>
        <p:spPr>
          <a:xfrm>
            <a:off x="6607430" y="4428981"/>
            <a:ext cx="6076629" cy="418548"/>
          </a:xfrm>
          <a:prstGeom prst="rect">
            <a:avLst/>
          </a:prstGeom>
        </p:spPr>
        <p:txBody>
          <a:bodyPr lIns="0" tIns="0" rIns="0" bIns="0" rtlCol="0" anchor="t">
            <a:spAutoFit/>
          </a:bodyPr>
          <a:lstStyle/>
          <a:p>
            <a:pPr algn="l">
              <a:lnSpc>
                <a:spcPts val="3483"/>
              </a:lnSpc>
            </a:pPr>
            <a:r>
              <a:rPr lang="en-US" sz="2524" spc="247">
                <a:solidFill>
                  <a:srgbClr val="231F20"/>
                </a:solidFill>
                <a:latin typeface="Arial" panose="020B0604020202020204" pitchFamily="34" charset="0"/>
                <a:cs typeface="Arial" panose="020B0604020202020204" pitchFamily="34" charset="0"/>
              </a:rPr>
              <a:t>TEST CASE </a:t>
            </a: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sp>
        <p:nvSpPr>
          <p:cNvPr id="2" name="Freeform 2"/>
          <p:cNvSpPr/>
          <p:nvPr/>
        </p:nvSpPr>
        <p:spPr>
          <a:xfrm rot="7659121">
            <a:off x="-4012602" y="5585714"/>
            <a:ext cx="7629294" cy="7828566"/>
          </a:xfrm>
          <a:custGeom>
            <a:avLst/>
            <a:gdLst/>
            <a:ahLst/>
            <a:cxnLst/>
            <a:rect l="l" t="t" r="r" b="b"/>
            <a:pathLst>
              <a:path w="7629294" h="7828566">
                <a:moveTo>
                  <a:pt x="0" y="0"/>
                </a:moveTo>
                <a:lnTo>
                  <a:pt x="7629294" y="0"/>
                </a:lnTo>
                <a:lnTo>
                  <a:pt x="7629294" y="7828566"/>
                </a:lnTo>
                <a:lnTo>
                  <a:pt x="0" y="78285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4992260" y="3008250"/>
            <a:ext cx="1400485" cy="2385743"/>
            <a:chOff x="0" y="0"/>
            <a:chExt cx="368852" cy="628344"/>
          </a:xfrm>
        </p:grpSpPr>
        <p:sp>
          <p:nvSpPr>
            <p:cNvPr id="4" name="Freeform 4"/>
            <p:cNvSpPr/>
            <p:nvPr/>
          </p:nvSpPr>
          <p:spPr>
            <a:xfrm>
              <a:off x="0" y="0"/>
              <a:ext cx="368852" cy="628344"/>
            </a:xfrm>
            <a:custGeom>
              <a:avLst/>
              <a:gdLst/>
              <a:ahLst/>
              <a:cxnLst/>
              <a:rect l="l" t="t" r="r" b="b"/>
              <a:pathLst>
                <a:path w="368852" h="628344">
                  <a:moveTo>
                    <a:pt x="0" y="0"/>
                  </a:moveTo>
                  <a:lnTo>
                    <a:pt x="368852" y="0"/>
                  </a:lnTo>
                  <a:lnTo>
                    <a:pt x="368852" y="628344"/>
                  </a:lnTo>
                  <a:lnTo>
                    <a:pt x="0" y="628344"/>
                  </a:lnTo>
                  <a:close/>
                </a:path>
              </a:pathLst>
            </a:custGeom>
            <a:solidFill>
              <a:srgbClr val="CCCCCC"/>
            </a:solidFill>
          </p:spPr>
        </p:sp>
        <p:sp>
          <p:nvSpPr>
            <p:cNvPr id="5" name="TextBox 5"/>
            <p:cNvSpPr txBox="1"/>
            <p:nvPr/>
          </p:nvSpPr>
          <p:spPr>
            <a:xfrm>
              <a:off x="0" y="-19050"/>
              <a:ext cx="368852" cy="647394"/>
            </a:xfrm>
            <a:prstGeom prst="rect">
              <a:avLst/>
            </a:prstGeom>
          </p:spPr>
          <p:txBody>
            <a:bodyPr lIns="50800" tIns="50800" rIns="50800" bIns="50800" rtlCol="0" anchor="ctr"/>
            <a:lstStyle/>
            <a:p>
              <a:pPr algn="ctr">
                <a:lnSpc>
                  <a:spcPts val="2859"/>
                </a:lnSpc>
              </a:pPr>
              <a:endParaRPr>
                <a:latin typeface="Arial" panose="020B0604020202020204" pitchFamily="34" charset="0"/>
                <a:cs typeface="Arial" panose="020B0604020202020204" pitchFamily="34" charset="0"/>
              </a:endParaRPr>
            </a:p>
          </p:txBody>
        </p:sp>
      </p:grpSp>
      <p:sp>
        <p:nvSpPr>
          <p:cNvPr id="6" name="TextBox 6"/>
          <p:cNvSpPr txBox="1"/>
          <p:nvPr/>
        </p:nvSpPr>
        <p:spPr>
          <a:xfrm>
            <a:off x="3319023" y="1036994"/>
            <a:ext cx="13241750" cy="1560812"/>
          </a:xfrm>
          <a:prstGeom prst="rect">
            <a:avLst/>
          </a:prstGeom>
        </p:spPr>
        <p:txBody>
          <a:bodyPr lIns="0" tIns="0" rIns="0" bIns="0" rtlCol="0" anchor="t">
            <a:spAutoFit/>
          </a:bodyPr>
          <a:lstStyle/>
          <a:p>
            <a:pPr algn="ctr">
              <a:lnSpc>
                <a:spcPts val="13774"/>
              </a:lnSpc>
            </a:pPr>
            <a:r>
              <a:rPr lang="en-US" sz="8000" b="1" spc="978" dirty="0">
                <a:solidFill>
                  <a:srgbClr val="231F20"/>
                </a:solidFill>
                <a:latin typeface="Arial" panose="020B0604020202020204" pitchFamily="34" charset="0"/>
                <a:cs typeface="Arial" panose="020B0604020202020204" pitchFamily="34" charset="0"/>
              </a:rPr>
              <a:t>5. BÁO CÁO KẾT QUẢ</a:t>
            </a:r>
          </a:p>
        </p:txBody>
      </p:sp>
      <p:sp>
        <p:nvSpPr>
          <p:cNvPr id="7" name="Freeform 7"/>
          <p:cNvSpPr/>
          <p:nvPr/>
        </p:nvSpPr>
        <p:spPr>
          <a:xfrm rot="2016048">
            <a:off x="12243487" y="-1005305"/>
            <a:ext cx="10749463" cy="2687366"/>
          </a:xfrm>
          <a:custGeom>
            <a:avLst/>
            <a:gdLst/>
            <a:ahLst/>
            <a:cxnLst/>
            <a:rect l="l" t="t" r="r" b="b"/>
            <a:pathLst>
              <a:path w="10749463" h="2687366">
                <a:moveTo>
                  <a:pt x="0" y="0"/>
                </a:moveTo>
                <a:lnTo>
                  <a:pt x="10749463" y="0"/>
                </a:lnTo>
                <a:lnTo>
                  <a:pt x="10749463" y="2687365"/>
                </a:lnTo>
                <a:lnTo>
                  <a:pt x="0" y="268736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TextBox 8"/>
          <p:cNvSpPr txBox="1"/>
          <p:nvPr/>
        </p:nvSpPr>
        <p:spPr>
          <a:xfrm>
            <a:off x="5097802" y="3225185"/>
            <a:ext cx="1189402" cy="831506"/>
          </a:xfrm>
          <a:prstGeom prst="rect">
            <a:avLst/>
          </a:prstGeom>
        </p:spPr>
        <p:txBody>
          <a:bodyPr lIns="0" tIns="0" rIns="0" bIns="0" rtlCol="0" anchor="t">
            <a:spAutoFit/>
          </a:bodyPr>
          <a:lstStyle/>
          <a:p>
            <a:pPr algn="ctr">
              <a:lnSpc>
                <a:spcPts val="6505"/>
              </a:lnSpc>
            </a:pPr>
            <a:r>
              <a:rPr lang="en-US" sz="5421">
                <a:solidFill>
                  <a:srgbClr val="363636"/>
                </a:solidFill>
                <a:latin typeface="Arial" panose="020B0604020202020204" pitchFamily="34" charset="0"/>
                <a:cs typeface="Arial" panose="020B0604020202020204" pitchFamily="34" charset="0"/>
              </a:rPr>
              <a:t>I</a:t>
            </a:r>
          </a:p>
        </p:txBody>
      </p:sp>
      <p:sp>
        <p:nvSpPr>
          <p:cNvPr id="9" name="TextBox 9"/>
          <p:cNvSpPr txBox="1"/>
          <p:nvPr/>
        </p:nvSpPr>
        <p:spPr>
          <a:xfrm>
            <a:off x="5097802" y="4236790"/>
            <a:ext cx="1189402" cy="831506"/>
          </a:xfrm>
          <a:prstGeom prst="rect">
            <a:avLst/>
          </a:prstGeom>
        </p:spPr>
        <p:txBody>
          <a:bodyPr lIns="0" tIns="0" rIns="0" bIns="0" rtlCol="0" anchor="t">
            <a:spAutoFit/>
          </a:bodyPr>
          <a:lstStyle/>
          <a:p>
            <a:pPr algn="ctr">
              <a:lnSpc>
                <a:spcPts val="6505"/>
              </a:lnSpc>
            </a:pPr>
            <a:r>
              <a:rPr lang="en-US" sz="5421">
                <a:solidFill>
                  <a:srgbClr val="363636"/>
                </a:solidFill>
                <a:latin typeface="Arial" panose="020B0604020202020204" pitchFamily="34" charset="0"/>
                <a:cs typeface="Arial" panose="020B0604020202020204" pitchFamily="34" charset="0"/>
              </a:rPr>
              <a:t>II</a:t>
            </a:r>
          </a:p>
        </p:txBody>
      </p:sp>
      <p:sp>
        <p:nvSpPr>
          <p:cNvPr id="10" name="TextBox 10"/>
          <p:cNvSpPr txBox="1"/>
          <p:nvPr/>
        </p:nvSpPr>
        <p:spPr>
          <a:xfrm>
            <a:off x="6607430" y="3417376"/>
            <a:ext cx="9640608" cy="418548"/>
          </a:xfrm>
          <a:prstGeom prst="rect">
            <a:avLst/>
          </a:prstGeom>
        </p:spPr>
        <p:txBody>
          <a:bodyPr lIns="0" tIns="0" rIns="0" bIns="0" rtlCol="0" anchor="t">
            <a:spAutoFit/>
          </a:bodyPr>
          <a:lstStyle/>
          <a:p>
            <a:pPr algn="l">
              <a:lnSpc>
                <a:spcPts val="3483"/>
              </a:lnSpc>
            </a:pPr>
            <a:r>
              <a:rPr lang="en-US" sz="2524" spc="247">
                <a:solidFill>
                  <a:srgbClr val="231F20"/>
                </a:solidFill>
                <a:latin typeface="Arial" panose="020B0604020202020204" pitchFamily="34" charset="0"/>
                <a:cs typeface="Arial" panose="020B0604020202020204" pitchFamily="34" charset="0"/>
              </a:rPr>
              <a:t>MÀN HÌNH THỰC THI CHỨC NĂNG</a:t>
            </a:r>
          </a:p>
        </p:txBody>
      </p:sp>
      <p:sp>
        <p:nvSpPr>
          <p:cNvPr id="11" name="TextBox 11"/>
          <p:cNvSpPr txBox="1"/>
          <p:nvPr/>
        </p:nvSpPr>
        <p:spPr>
          <a:xfrm>
            <a:off x="6607430" y="4428981"/>
            <a:ext cx="6076629" cy="418548"/>
          </a:xfrm>
          <a:prstGeom prst="rect">
            <a:avLst/>
          </a:prstGeom>
        </p:spPr>
        <p:txBody>
          <a:bodyPr lIns="0" tIns="0" rIns="0" bIns="0" rtlCol="0" anchor="t">
            <a:spAutoFit/>
          </a:bodyPr>
          <a:lstStyle/>
          <a:p>
            <a:pPr algn="l">
              <a:lnSpc>
                <a:spcPts val="3483"/>
              </a:lnSpc>
            </a:pPr>
            <a:r>
              <a:rPr lang="en-US" sz="2524" spc="247">
                <a:solidFill>
                  <a:srgbClr val="231F20"/>
                </a:solidFill>
                <a:latin typeface="Arial" panose="020B0604020202020204" pitchFamily="34" charset="0"/>
                <a:cs typeface="Arial" panose="020B0604020202020204" pitchFamily="34" charset="0"/>
              </a:rPr>
              <a:t>GIAO DIỆN KẾT QUẢ</a:t>
            </a: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sp>
        <p:nvSpPr>
          <p:cNvPr id="2" name="Freeform 2"/>
          <p:cNvSpPr/>
          <p:nvPr/>
        </p:nvSpPr>
        <p:spPr>
          <a:xfrm rot="7659121">
            <a:off x="-4012602" y="5585714"/>
            <a:ext cx="7629294" cy="7828566"/>
          </a:xfrm>
          <a:custGeom>
            <a:avLst/>
            <a:gdLst/>
            <a:ahLst/>
            <a:cxnLst/>
            <a:rect l="l" t="t" r="r" b="b"/>
            <a:pathLst>
              <a:path w="7629294" h="7828566">
                <a:moveTo>
                  <a:pt x="0" y="0"/>
                </a:moveTo>
                <a:lnTo>
                  <a:pt x="7629294" y="0"/>
                </a:lnTo>
                <a:lnTo>
                  <a:pt x="7629294" y="7828566"/>
                </a:lnTo>
                <a:lnTo>
                  <a:pt x="0" y="78285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4992260" y="3008250"/>
            <a:ext cx="1400485" cy="3588692"/>
            <a:chOff x="0" y="0"/>
            <a:chExt cx="368852" cy="945170"/>
          </a:xfrm>
        </p:grpSpPr>
        <p:sp>
          <p:nvSpPr>
            <p:cNvPr id="4" name="Freeform 4"/>
            <p:cNvSpPr/>
            <p:nvPr/>
          </p:nvSpPr>
          <p:spPr>
            <a:xfrm>
              <a:off x="0" y="0"/>
              <a:ext cx="368852" cy="945170"/>
            </a:xfrm>
            <a:custGeom>
              <a:avLst/>
              <a:gdLst/>
              <a:ahLst/>
              <a:cxnLst/>
              <a:rect l="l" t="t" r="r" b="b"/>
              <a:pathLst>
                <a:path w="368852" h="945170">
                  <a:moveTo>
                    <a:pt x="0" y="0"/>
                  </a:moveTo>
                  <a:lnTo>
                    <a:pt x="368852" y="0"/>
                  </a:lnTo>
                  <a:lnTo>
                    <a:pt x="368852" y="945170"/>
                  </a:lnTo>
                  <a:lnTo>
                    <a:pt x="0" y="945170"/>
                  </a:lnTo>
                  <a:close/>
                </a:path>
              </a:pathLst>
            </a:custGeom>
            <a:solidFill>
              <a:srgbClr val="CCCCCC"/>
            </a:solidFill>
          </p:spPr>
        </p:sp>
        <p:sp>
          <p:nvSpPr>
            <p:cNvPr id="5" name="TextBox 5"/>
            <p:cNvSpPr txBox="1"/>
            <p:nvPr/>
          </p:nvSpPr>
          <p:spPr>
            <a:xfrm>
              <a:off x="0" y="-19050"/>
              <a:ext cx="368852" cy="964220"/>
            </a:xfrm>
            <a:prstGeom prst="rect">
              <a:avLst/>
            </a:prstGeom>
          </p:spPr>
          <p:txBody>
            <a:bodyPr lIns="50800" tIns="50800" rIns="50800" bIns="50800" rtlCol="0" anchor="ctr"/>
            <a:lstStyle/>
            <a:p>
              <a:pPr algn="ctr">
                <a:lnSpc>
                  <a:spcPts val="2859"/>
                </a:lnSpc>
              </a:pPr>
              <a:endParaRPr>
                <a:latin typeface="Arial" panose="020B0604020202020204" pitchFamily="34" charset="0"/>
                <a:cs typeface="Arial" panose="020B0604020202020204" pitchFamily="34" charset="0"/>
              </a:endParaRPr>
            </a:p>
          </p:txBody>
        </p:sp>
      </p:grpSp>
      <p:sp>
        <p:nvSpPr>
          <p:cNvPr id="7" name="Freeform 7"/>
          <p:cNvSpPr/>
          <p:nvPr/>
        </p:nvSpPr>
        <p:spPr>
          <a:xfrm rot="2016048">
            <a:off x="12243487" y="-1005305"/>
            <a:ext cx="10749463" cy="2687366"/>
          </a:xfrm>
          <a:custGeom>
            <a:avLst/>
            <a:gdLst/>
            <a:ahLst/>
            <a:cxnLst/>
            <a:rect l="l" t="t" r="r" b="b"/>
            <a:pathLst>
              <a:path w="10749463" h="2687366">
                <a:moveTo>
                  <a:pt x="0" y="0"/>
                </a:moveTo>
                <a:lnTo>
                  <a:pt x="10749463" y="0"/>
                </a:lnTo>
                <a:lnTo>
                  <a:pt x="10749463" y="2687365"/>
                </a:lnTo>
                <a:lnTo>
                  <a:pt x="0" y="268736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TextBox 8"/>
          <p:cNvSpPr txBox="1"/>
          <p:nvPr/>
        </p:nvSpPr>
        <p:spPr>
          <a:xfrm>
            <a:off x="5097802" y="3225185"/>
            <a:ext cx="1189402" cy="831506"/>
          </a:xfrm>
          <a:prstGeom prst="rect">
            <a:avLst/>
          </a:prstGeom>
        </p:spPr>
        <p:txBody>
          <a:bodyPr lIns="0" tIns="0" rIns="0" bIns="0" rtlCol="0" anchor="t">
            <a:spAutoFit/>
          </a:bodyPr>
          <a:lstStyle/>
          <a:p>
            <a:pPr algn="ctr">
              <a:lnSpc>
                <a:spcPts val="6505"/>
              </a:lnSpc>
            </a:pPr>
            <a:r>
              <a:rPr lang="en-US" sz="5421">
                <a:solidFill>
                  <a:srgbClr val="363636"/>
                </a:solidFill>
                <a:latin typeface="Arial" panose="020B0604020202020204" pitchFamily="34" charset="0"/>
                <a:cs typeface="Arial" panose="020B0604020202020204" pitchFamily="34" charset="0"/>
              </a:rPr>
              <a:t>I</a:t>
            </a:r>
          </a:p>
        </p:txBody>
      </p:sp>
      <p:sp>
        <p:nvSpPr>
          <p:cNvPr id="9" name="TextBox 9"/>
          <p:cNvSpPr txBox="1"/>
          <p:nvPr/>
        </p:nvSpPr>
        <p:spPr>
          <a:xfrm>
            <a:off x="5097802" y="4236790"/>
            <a:ext cx="1189402" cy="831506"/>
          </a:xfrm>
          <a:prstGeom prst="rect">
            <a:avLst/>
          </a:prstGeom>
        </p:spPr>
        <p:txBody>
          <a:bodyPr lIns="0" tIns="0" rIns="0" bIns="0" rtlCol="0" anchor="t">
            <a:spAutoFit/>
          </a:bodyPr>
          <a:lstStyle/>
          <a:p>
            <a:pPr algn="ctr">
              <a:lnSpc>
                <a:spcPts val="6505"/>
              </a:lnSpc>
            </a:pPr>
            <a:r>
              <a:rPr lang="en-US" sz="5421">
                <a:solidFill>
                  <a:srgbClr val="363636"/>
                </a:solidFill>
                <a:latin typeface="Arial" panose="020B0604020202020204" pitchFamily="34" charset="0"/>
                <a:cs typeface="Arial" panose="020B0604020202020204" pitchFamily="34" charset="0"/>
              </a:rPr>
              <a:t>II</a:t>
            </a:r>
          </a:p>
        </p:txBody>
      </p:sp>
      <p:sp>
        <p:nvSpPr>
          <p:cNvPr id="10" name="TextBox 10"/>
          <p:cNvSpPr txBox="1"/>
          <p:nvPr/>
        </p:nvSpPr>
        <p:spPr>
          <a:xfrm>
            <a:off x="5097802" y="5355046"/>
            <a:ext cx="1189402" cy="831506"/>
          </a:xfrm>
          <a:prstGeom prst="rect">
            <a:avLst/>
          </a:prstGeom>
        </p:spPr>
        <p:txBody>
          <a:bodyPr lIns="0" tIns="0" rIns="0" bIns="0" rtlCol="0" anchor="t">
            <a:spAutoFit/>
          </a:bodyPr>
          <a:lstStyle/>
          <a:p>
            <a:pPr algn="ctr">
              <a:lnSpc>
                <a:spcPts val="6505"/>
              </a:lnSpc>
            </a:pPr>
            <a:r>
              <a:rPr lang="en-US" sz="5421">
                <a:solidFill>
                  <a:srgbClr val="363636"/>
                </a:solidFill>
                <a:latin typeface="Arial" panose="020B0604020202020204" pitchFamily="34" charset="0"/>
                <a:cs typeface="Arial" panose="020B0604020202020204" pitchFamily="34" charset="0"/>
              </a:rPr>
              <a:t>III</a:t>
            </a:r>
          </a:p>
        </p:txBody>
      </p:sp>
      <p:sp>
        <p:nvSpPr>
          <p:cNvPr id="11" name="TextBox 11"/>
          <p:cNvSpPr txBox="1"/>
          <p:nvPr/>
        </p:nvSpPr>
        <p:spPr>
          <a:xfrm>
            <a:off x="6607430" y="3417376"/>
            <a:ext cx="9640608" cy="418548"/>
          </a:xfrm>
          <a:prstGeom prst="rect">
            <a:avLst/>
          </a:prstGeom>
        </p:spPr>
        <p:txBody>
          <a:bodyPr lIns="0" tIns="0" rIns="0" bIns="0" rtlCol="0" anchor="t">
            <a:spAutoFit/>
          </a:bodyPr>
          <a:lstStyle/>
          <a:p>
            <a:pPr algn="l">
              <a:lnSpc>
                <a:spcPts val="3483"/>
              </a:lnSpc>
            </a:pPr>
            <a:r>
              <a:rPr lang="en-US" sz="2524" spc="247">
                <a:solidFill>
                  <a:srgbClr val="231F20"/>
                </a:solidFill>
                <a:latin typeface="Arial" panose="020B0604020202020204" pitchFamily="34" charset="0"/>
                <a:cs typeface="Arial" panose="020B0604020202020204" pitchFamily="34" charset="0"/>
              </a:rPr>
              <a:t>ƯU ĐIỂM</a:t>
            </a:r>
          </a:p>
        </p:txBody>
      </p:sp>
      <p:sp>
        <p:nvSpPr>
          <p:cNvPr id="12" name="TextBox 12"/>
          <p:cNvSpPr txBox="1"/>
          <p:nvPr/>
        </p:nvSpPr>
        <p:spPr>
          <a:xfrm>
            <a:off x="6607430" y="4428981"/>
            <a:ext cx="6076629" cy="418548"/>
          </a:xfrm>
          <a:prstGeom prst="rect">
            <a:avLst/>
          </a:prstGeom>
        </p:spPr>
        <p:txBody>
          <a:bodyPr lIns="0" tIns="0" rIns="0" bIns="0" rtlCol="0" anchor="t">
            <a:spAutoFit/>
          </a:bodyPr>
          <a:lstStyle/>
          <a:p>
            <a:pPr algn="l">
              <a:lnSpc>
                <a:spcPts val="3483"/>
              </a:lnSpc>
            </a:pPr>
            <a:r>
              <a:rPr lang="en-US" sz="2524" spc="247">
                <a:solidFill>
                  <a:srgbClr val="231F20"/>
                </a:solidFill>
                <a:latin typeface="Arial" panose="020B0604020202020204" pitchFamily="34" charset="0"/>
                <a:cs typeface="Arial" panose="020B0604020202020204" pitchFamily="34" charset="0"/>
              </a:rPr>
              <a:t>HẠN CHẾ</a:t>
            </a:r>
          </a:p>
        </p:txBody>
      </p:sp>
      <p:sp>
        <p:nvSpPr>
          <p:cNvPr id="13" name="TextBox 13"/>
          <p:cNvSpPr txBox="1"/>
          <p:nvPr/>
        </p:nvSpPr>
        <p:spPr>
          <a:xfrm>
            <a:off x="6607430" y="5547237"/>
            <a:ext cx="5790503" cy="418548"/>
          </a:xfrm>
          <a:prstGeom prst="rect">
            <a:avLst/>
          </a:prstGeom>
        </p:spPr>
        <p:txBody>
          <a:bodyPr lIns="0" tIns="0" rIns="0" bIns="0" rtlCol="0" anchor="t">
            <a:spAutoFit/>
          </a:bodyPr>
          <a:lstStyle/>
          <a:p>
            <a:pPr marL="0" lvl="0" indent="0" algn="l">
              <a:lnSpc>
                <a:spcPts val="3483"/>
              </a:lnSpc>
              <a:spcBef>
                <a:spcPct val="0"/>
              </a:spcBef>
            </a:pPr>
            <a:r>
              <a:rPr lang="en-US" sz="2524" spc="247">
                <a:solidFill>
                  <a:srgbClr val="231F20"/>
                </a:solidFill>
                <a:latin typeface="Arial" panose="020B0604020202020204" pitchFamily="34" charset="0"/>
                <a:cs typeface="Arial" panose="020B0604020202020204" pitchFamily="34" charset="0"/>
              </a:rPr>
              <a:t>HƯỚNG PHÁT TRIỂN</a:t>
            </a:r>
          </a:p>
        </p:txBody>
      </p:sp>
      <p:sp>
        <p:nvSpPr>
          <p:cNvPr id="14" name="TextBox 6">
            <a:extLst>
              <a:ext uri="{FF2B5EF4-FFF2-40B4-BE49-F238E27FC236}">
                <a16:creationId xmlns:a16="http://schemas.microsoft.com/office/drawing/2014/main" id="{6F9136C5-EA88-50C9-814F-54427194B3C8}"/>
              </a:ext>
            </a:extLst>
          </p:cNvPr>
          <p:cNvSpPr txBox="1"/>
          <p:nvPr/>
        </p:nvSpPr>
        <p:spPr>
          <a:xfrm>
            <a:off x="3319023" y="1036994"/>
            <a:ext cx="13241750" cy="1560812"/>
          </a:xfrm>
          <a:prstGeom prst="rect">
            <a:avLst/>
          </a:prstGeom>
        </p:spPr>
        <p:txBody>
          <a:bodyPr lIns="0" tIns="0" rIns="0" bIns="0" rtlCol="0" anchor="t">
            <a:spAutoFit/>
          </a:bodyPr>
          <a:lstStyle/>
          <a:p>
            <a:pPr algn="ctr">
              <a:lnSpc>
                <a:spcPts val="13774"/>
              </a:lnSpc>
            </a:pPr>
            <a:r>
              <a:rPr lang="en-US" sz="8000" b="1" spc="978" dirty="0">
                <a:solidFill>
                  <a:srgbClr val="231F20"/>
                </a:solidFill>
                <a:latin typeface="Arial" panose="020B0604020202020204" pitchFamily="34" charset="0"/>
                <a:cs typeface="Arial" panose="020B0604020202020204" pitchFamily="34" charset="0"/>
              </a:rPr>
              <a:t>5. BÁO CÁO KẾT QUẢ</a:t>
            </a: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sp>
        <p:nvSpPr>
          <p:cNvPr id="2" name="Freeform 2"/>
          <p:cNvSpPr/>
          <p:nvPr/>
        </p:nvSpPr>
        <p:spPr>
          <a:xfrm rot="7659121">
            <a:off x="-4012602" y="5585714"/>
            <a:ext cx="7629294" cy="7828566"/>
          </a:xfrm>
          <a:custGeom>
            <a:avLst/>
            <a:gdLst/>
            <a:ahLst/>
            <a:cxnLst/>
            <a:rect l="l" t="t" r="r" b="b"/>
            <a:pathLst>
              <a:path w="7629294" h="7828566">
                <a:moveTo>
                  <a:pt x="0" y="0"/>
                </a:moveTo>
                <a:lnTo>
                  <a:pt x="7629294" y="0"/>
                </a:lnTo>
                <a:lnTo>
                  <a:pt x="7629294" y="7828566"/>
                </a:lnTo>
                <a:lnTo>
                  <a:pt x="0" y="78285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4992260" y="3008250"/>
            <a:ext cx="1400485" cy="1423694"/>
            <a:chOff x="0" y="0"/>
            <a:chExt cx="368852" cy="374965"/>
          </a:xfrm>
        </p:grpSpPr>
        <p:sp>
          <p:nvSpPr>
            <p:cNvPr id="4" name="Freeform 4"/>
            <p:cNvSpPr/>
            <p:nvPr/>
          </p:nvSpPr>
          <p:spPr>
            <a:xfrm>
              <a:off x="0" y="0"/>
              <a:ext cx="368852" cy="374965"/>
            </a:xfrm>
            <a:custGeom>
              <a:avLst/>
              <a:gdLst/>
              <a:ahLst/>
              <a:cxnLst/>
              <a:rect l="l" t="t" r="r" b="b"/>
              <a:pathLst>
                <a:path w="368852" h="374965">
                  <a:moveTo>
                    <a:pt x="0" y="0"/>
                  </a:moveTo>
                  <a:lnTo>
                    <a:pt x="368852" y="0"/>
                  </a:lnTo>
                  <a:lnTo>
                    <a:pt x="368852" y="374965"/>
                  </a:lnTo>
                  <a:lnTo>
                    <a:pt x="0" y="374965"/>
                  </a:lnTo>
                  <a:close/>
                </a:path>
              </a:pathLst>
            </a:custGeom>
            <a:solidFill>
              <a:srgbClr val="CCCCCC"/>
            </a:solidFill>
          </p:spPr>
        </p:sp>
        <p:sp>
          <p:nvSpPr>
            <p:cNvPr id="5" name="TextBox 5"/>
            <p:cNvSpPr txBox="1"/>
            <p:nvPr/>
          </p:nvSpPr>
          <p:spPr>
            <a:xfrm>
              <a:off x="0" y="-19050"/>
              <a:ext cx="368852" cy="394015"/>
            </a:xfrm>
            <a:prstGeom prst="rect">
              <a:avLst/>
            </a:prstGeom>
          </p:spPr>
          <p:txBody>
            <a:bodyPr lIns="50800" tIns="50800" rIns="50800" bIns="50800" rtlCol="0" anchor="ctr"/>
            <a:lstStyle/>
            <a:p>
              <a:pPr algn="ctr">
                <a:lnSpc>
                  <a:spcPts val="2859"/>
                </a:lnSpc>
              </a:pPr>
              <a:endParaRPr>
                <a:latin typeface="Arial" panose="020B0604020202020204" pitchFamily="34" charset="0"/>
                <a:cs typeface="Arial" panose="020B0604020202020204" pitchFamily="34" charset="0"/>
              </a:endParaRPr>
            </a:p>
          </p:txBody>
        </p:sp>
      </p:grpSp>
      <p:sp>
        <p:nvSpPr>
          <p:cNvPr id="7" name="Freeform 7"/>
          <p:cNvSpPr/>
          <p:nvPr/>
        </p:nvSpPr>
        <p:spPr>
          <a:xfrm rot="2016048">
            <a:off x="12243487" y="-1005305"/>
            <a:ext cx="10749463" cy="2687366"/>
          </a:xfrm>
          <a:custGeom>
            <a:avLst/>
            <a:gdLst/>
            <a:ahLst/>
            <a:cxnLst/>
            <a:rect l="l" t="t" r="r" b="b"/>
            <a:pathLst>
              <a:path w="10749463" h="2687366">
                <a:moveTo>
                  <a:pt x="0" y="0"/>
                </a:moveTo>
                <a:lnTo>
                  <a:pt x="10749463" y="0"/>
                </a:lnTo>
                <a:lnTo>
                  <a:pt x="10749463" y="2687365"/>
                </a:lnTo>
                <a:lnTo>
                  <a:pt x="0" y="268736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TextBox 8"/>
          <p:cNvSpPr txBox="1"/>
          <p:nvPr/>
        </p:nvSpPr>
        <p:spPr>
          <a:xfrm>
            <a:off x="5097802" y="3225185"/>
            <a:ext cx="1189402" cy="831506"/>
          </a:xfrm>
          <a:prstGeom prst="rect">
            <a:avLst/>
          </a:prstGeom>
        </p:spPr>
        <p:txBody>
          <a:bodyPr lIns="0" tIns="0" rIns="0" bIns="0" rtlCol="0" anchor="t">
            <a:spAutoFit/>
          </a:bodyPr>
          <a:lstStyle/>
          <a:p>
            <a:pPr algn="ctr">
              <a:lnSpc>
                <a:spcPts val="6505"/>
              </a:lnSpc>
            </a:pPr>
            <a:r>
              <a:rPr lang="en-US" sz="5421">
                <a:solidFill>
                  <a:srgbClr val="363636"/>
                </a:solidFill>
                <a:latin typeface="Arial" panose="020B0604020202020204" pitchFamily="34" charset="0"/>
                <a:cs typeface="Arial" panose="020B0604020202020204" pitchFamily="34" charset="0"/>
              </a:rPr>
              <a:t>I</a:t>
            </a:r>
          </a:p>
        </p:txBody>
      </p:sp>
      <p:sp>
        <p:nvSpPr>
          <p:cNvPr id="9" name="TextBox 9"/>
          <p:cNvSpPr txBox="1"/>
          <p:nvPr/>
        </p:nvSpPr>
        <p:spPr>
          <a:xfrm>
            <a:off x="6607430" y="3417376"/>
            <a:ext cx="9640608" cy="418548"/>
          </a:xfrm>
          <a:prstGeom prst="rect">
            <a:avLst/>
          </a:prstGeom>
        </p:spPr>
        <p:txBody>
          <a:bodyPr lIns="0" tIns="0" rIns="0" bIns="0" rtlCol="0" anchor="t">
            <a:spAutoFit/>
          </a:bodyPr>
          <a:lstStyle/>
          <a:p>
            <a:pPr algn="l">
              <a:lnSpc>
                <a:spcPts val="3483"/>
              </a:lnSpc>
            </a:pPr>
            <a:r>
              <a:rPr lang="en-US" sz="2524" spc="247">
                <a:solidFill>
                  <a:srgbClr val="231F20"/>
                </a:solidFill>
                <a:latin typeface="Arial" panose="020B0604020202020204" pitchFamily="34" charset="0"/>
                <a:cs typeface="Arial" panose="020B0604020202020204" pitchFamily="34" charset="0"/>
              </a:rPr>
              <a:t>ƯU ĐIỂM</a:t>
            </a:r>
          </a:p>
        </p:txBody>
      </p:sp>
      <p:grpSp>
        <p:nvGrpSpPr>
          <p:cNvPr id="10" name="Group 10"/>
          <p:cNvGrpSpPr/>
          <p:nvPr/>
        </p:nvGrpSpPr>
        <p:grpSpPr>
          <a:xfrm>
            <a:off x="6607430" y="3882081"/>
            <a:ext cx="4739170" cy="1099725"/>
            <a:chOff x="0" y="0"/>
            <a:chExt cx="1248176" cy="289639"/>
          </a:xfrm>
        </p:grpSpPr>
        <p:sp>
          <p:nvSpPr>
            <p:cNvPr id="11" name="Freeform 11"/>
            <p:cNvSpPr/>
            <p:nvPr/>
          </p:nvSpPr>
          <p:spPr>
            <a:xfrm>
              <a:off x="0" y="0"/>
              <a:ext cx="1248176" cy="289639"/>
            </a:xfrm>
            <a:custGeom>
              <a:avLst/>
              <a:gdLst/>
              <a:ahLst/>
              <a:cxnLst/>
              <a:rect l="l" t="t" r="r" b="b"/>
              <a:pathLst>
                <a:path w="1248176" h="289639">
                  <a:moveTo>
                    <a:pt x="0" y="0"/>
                  </a:moveTo>
                  <a:lnTo>
                    <a:pt x="1248176" y="0"/>
                  </a:lnTo>
                  <a:lnTo>
                    <a:pt x="1248176" y="289639"/>
                  </a:lnTo>
                  <a:lnTo>
                    <a:pt x="0" y="289639"/>
                  </a:lnTo>
                  <a:close/>
                </a:path>
              </a:pathLst>
            </a:custGeom>
            <a:solidFill>
              <a:srgbClr val="CCCCCC"/>
            </a:solidFill>
          </p:spPr>
        </p:sp>
        <p:sp>
          <p:nvSpPr>
            <p:cNvPr id="12" name="TextBox 12"/>
            <p:cNvSpPr txBox="1"/>
            <p:nvPr/>
          </p:nvSpPr>
          <p:spPr>
            <a:xfrm>
              <a:off x="0" y="-19050"/>
              <a:ext cx="1248176" cy="308689"/>
            </a:xfrm>
            <a:prstGeom prst="rect">
              <a:avLst/>
            </a:prstGeom>
          </p:spPr>
          <p:txBody>
            <a:bodyPr lIns="50800" tIns="50800" rIns="50800" bIns="50800" rtlCol="0" anchor="ctr"/>
            <a:lstStyle/>
            <a:p>
              <a:pPr algn="ctr">
                <a:lnSpc>
                  <a:spcPts val="2859"/>
                </a:lnSpc>
              </a:pPr>
              <a:endParaRPr>
                <a:latin typeface="Arial" panose="020B0604020202020204" pitchFamily="34" charset="0"/>
                <a:cs typeface="Arial" panose="020B0604020202020204" pitchFamily="34" charset="0"/>
              </a:endParaRPr>
            </a:p>
          </p:txBody>
        </p:sp>
      </p:grpSp>
      <p:sp>
        <p:nvSpPr>
          <p:cNvPr id="13" name="TextBox 13"/>
          <p:cNvSpPr txBox="1"/>
          <p:nvPr/>
        </p:nvSpPr>
        <p:spPr>
          <a:xfrm>
            <a:off x="6607430" y="4079185"/>
            <a:ext cx="937219" cy="657225"/>
          </a:xfrm>
          <a:prstGeom prst="rect">
            <a:avLst/>
          </a:prstGeom>
        </p:spPr>
        <p:txBody>
          <a:bodyPr lIns="0" tIns="0" rIns="0" bIns="0" rtlCol="0" anchor="t">
            <a:spAutoFit/>
          </a:bodyPr>
          <a:lstStyle/>
          <a:p>
            <a:pPr algn="ctr">
              <a:lnSpc>
                <a:spcPts val="5126"/>
              </a:lnSpc>
            </a:pPr>
            <a:r>
              <a:rPr lang="en-US" sz="4271">
                <a:solidFill>
                  <a:srgbClr val="363636"/>
                </a:solidFill>
                <a:latin typeface="Arial" panose="020B0604020202020204" pitchFamily="34" charset="0"/>
                <a:cs typeface="Arial" panose="020B0604020202020204" pitchFamily="34" charset="0"/>
              </a:rPr>
              <a:t>1</a:t>
            </a:r>
          </a:p>
        </p:txBody>
      </p:sp>
      <p:sp>
        <p:nvSpPr>
          <p:cNvPr id="14" name="TextBox 14"/>
          <p:cNvSpPr txBox="1"/>
          <p:nvPr/>
        </p:nvSpPr>
        <p:spPr>
          <a:xfrm>
            <a:off x="6607430" y="4960342"/>
            <a:ext cx="937219" cy="657225"/>
          </a:xfrm>
          <a:prstGeom prst="rect">
            <a:avLst/>
          </a:prstGeom>
        </p:spPr>
        <p:txBody>
          <a:bodyPr lIns="0" tIns="0" rIns="0" bIns="0" rtlCol="0" anchor="t">
            <a:spAutoFit/>
          </a:bodyPr>
          <a:lstStyle/>
          <a:p>
            <a:pPr algn="ctr">
              <a:lnSpc>
                <a:spcPts val="5126"/>
              </a:lnSpc>
            </a:pPr>
            <a:r>
              <a:rPr lang="en-US" sz="4271">
                <a:solidFill>
                  <a:srgbClr val="363636"/>
                </a:solidFill>
                <a:latin typeface="Arial" panose="020B0604020202020204" pitchFamily="34" charset="0"/>
                <a:cs typeface="Arial" panose="020B0604020202020204" pitchFamily="34" charset="0"/>
              </a:rPr>
              <a:t>2</a:t>
            </a:r>
          </a:p>
        </p:txBody>
      </p:sp>
      <p:sp>
        <p:nvSpPr>
          <p:cNvPr id="15" name="TextBox 15"/>
          <p:cNvSpPr txBox="1"/>
          <p:nvPr/>
        </p:nvSpPr>
        <p:spPr>
          <a:xfrm>
            <a:off x="7983508" y="4184236"/>
            <a:ext cx="6076629" cy="418548"/>
          </a:xfrm>
          <a:prstGeom prst="rect">
            <a:avLst/>
          </a:prstGeom>
        </p:spPr>
        <p:txBody>
          <a:bodyPr lIns="0" tIns="0" rIns="0" bIns="0" rtlCol="0" anchor="t">
            <a:spAutoFit/>
          </a:bodyPr>
          <a:lstStyle/>
          <a:p>
            <a:pPr algn="l">
              <a:lnSpc>
                <a:spcPts val="3483"/>
              </a:lnSpc>
            </a:pPr>
            <a:r>
              <a:rPr lang="en-US" sz="2524" spc="247">
                <a:solidFill>
                  <a:srgbClr val="231F20"/>
                </a:solidFill>
                <a:latin typeface="Arial" panose="020B0604020202020204" pitchFamily="34" charset="0"/>
                <a:cs typeface="Arial" panose="020B0604020202020204" pitchFamily="34" charset="0"/>
              </a:rPr>
              <a:t>ƯU ĐIỂM</a:t>
            </a:r>
          </a:p>
        </p:txBody>
      </p:sp>
      <p:sp>
        <p:nvSpPr>
          <p:cNvPr id="16" name="TextBox 16"/>
          <p:cNvSpPr txBox="1"/>
          <p:nvPr/>
        </p:nvSpPr>
        <p:spPr>
          <a:xfrm>
            <a:off x="7983508" y="5104327"/>
            <a:ext cx="5790503" cy="418548"/>
          </a:xfrm>
          <a:prstGeom prst="rect">
            <a:avLst/>
          </a:prstGeom>
        </p:spPr>
        <p:txBody>
          <a:bodyPr lIns="0" tIns="0" rIns="0" bIns="0" rtlCol="0" anchor="t">
            <a:spAutoFit/>
          </a:bodyPr>
          <a:lstStyle/>
          <a:p>
            <a:pPr marL="0" lvl="0" indent="0" algn="l">
              <a:lnSpc>
                <a:spcPts val="3483"/>
              </a:lnSpc>
              <a:spcBef>
                <a:spcPct val="0"/>
              </a:spcBef>
            </a:pPr>
            <a:r>
              <a:rPr lang="en-US" sz="2524" spc="247">
                <a:solidFill>
                  <a:srgbClr val="231F20"/>
                </a:solidFill>
                <a:latin typeface="Arial" panose="020B0604020202020204" pitchFamily="34" charset="0"/>
                <a:cs typeface="Arial" panose="020B0604020202020204" pitchFamily="34" charset="0"/>
              </a:rPr>
              <a:t>HẠN CHẾ</a:t>
            </a:r>
          </a:p>
        </p:txBody>
      </p:sp>
      <p:sp>
        <p:nvSpPr>
          <p:cNvPr id="17" name="TextBox 17"/>
          <p:cNvSpPr txBox="1"/>
          <p:nvPr/>
        </p:nvSpPr>
        <p:spPr>
          <a:xfrm>
            <a:off x="6607430" y="5846167"/>
            <a:ext cx="937219" cy="657225"/>
          </a:xfrm>
          <a:prstGeom prst="rect">
            <a:avLst/>
          </a:prstGeom>
        </p:spPr>
        <p:txBody>
          <a:bodyPr lIns="0" tIns="0" rIns="0" bIns="0" rtlCol="0" anchor="t">
            <a:spAutoFit/>
          </a:bodyPr>
          <a:lstStyle/>
          <a:p>
            <a:pPr algn="ctr">
              <a:lnSpc>
                <a:spcPts val="5126"/>
              </a:lnSpc>
            </a:pPr>
            <a:r>
              <a:rPr lang="en-US" sz="4271">
                <a:solidFill>
                  <a:srgbClr val="363636"/>
                </a:solidFill>
                <a:latin typeface="Arial" panose="020B0604020202020204" pitchFamily="34" charset="0"/>
                <a:cs typeface="Arial" panose="020B0604020202020204" pitchFamily="34" charset="0"/>
              </a:rPr>
              <a:t>3</a:t>
            </a:r>
          </a:p>
        </p:txBody>
      </p:sp>
      <p:sp>
        <p:nvSpPr>
          <p:cNvPr id="18" name="TextBox 18"/>
          <p:cNvSpPr txBox="1"/>
          <p:nvPr/>
        </p:nvSpPr>
        <p:spPr>
          <a:xfrm>
            <a:off x="7983508" y="5990152"/>
            <a:ext cx="5790503" cy="418548"/>
          </a:xfrm>
          <a:prstGeom prst="rect">
            <a:avLst/>
          </a:prstGeom>
        </p:spPr>
        <p:txBody>
          <a:bodyPr lIns="0" tIns="0" rIns="0" bIns="0" rtlCol="0" anchor="t">
            <a:spAutoFit/>
          </a:bodyPr>
          <a:lstStyle/>
          <a:p>
            <a:pPr marL="0" lvl="0" indent="0" algn="l">
              <a:lnSpc>
                <a:spcPts val="3483"/>
              </a:lnSpc>
              <a:spcBef>
                <a:spcPct val="0"/>
              </a:spcBef>
            </a:pPr>
            <a:r>
              <a:rPr lang="en-US" sz="2524" spc="247">
                <a:solidFill>
                  <a:srgbClr val="231F20"/>
                </a:solidFill>
                <a:latin typeface="Arial" panose="020B0604020202020204" pitchFamily="34" charset="0"/>
                <a:cs typeface="Arial" panose="020B0604020202020204" pitchFamily="34" charset="0"/>
              </a:rPr>
              <a:t>HƯỚNG PHÁT TRIỂN</a:t>
            </a:r>
          </a:p>
        </p:txBody>
      </p:sp>
      <p:sp>
        <p:nvSpPr>
          <p:cNvPr id="19" name="TextBox 6">
            <a:extLst>
              <a:ext uri="{FF2B5EF4-FFF2-40B4-BE49-F238E27FC236}">
                <a16:creationId xmlns:a16="http://schemas.microsoft.com/office/drawing/2014/main" id="{AD6E3857-E56C-095F-4C2B-5A4731FEA39E}"/>
              </a:ext>
            </a:extLst>
          </p:cNvPr>
          <p:cNvSpPr txBox="1"/>
          <p:nvPr/>
        </p:nvSpPr>
        <p:spPr>
          <a:xfrm>
            <a:off x="3319023" y="1036994"/>
            <a:ext cx="13241750" cy="1560812"/>
          </a:xfrm>
          <a:prstGeom prst="rect">
            <a:avLst/>
          </a:prstGeom>
        </p:spPr>
        <p:txBody>
          <a:bodyPr lIns="0" tIns="0" rIns="0" bIns="0" rtlCol="0" anchor="t">
            <a:spAutoFit/>
          </a:bodyPr>
          <a:lstStyle/>
          <a:p>
            <a:pPr algn="ctr">
              <a:lnSpc>
                <a:spcPts val="13774"/>
              </a:lnSpc>
            </a:pPr>
            <a:r>
              <a:rPr lang="en-US" sz="8000" b="1" spc="978" dirty="0">
                <a:solidFill>
                  <a:srgbClr val="231F20"/>
                </a:solidFill>
                <a:latin typeface="Arial" panose="020B0604020202020204" pitchFamily="34" charset="0"/>
                <a:cs typeface="Arial" panose="020B0604020202020204" pitchFamily="34" charset="0"/>
              </a:rPr>
              <a:t>5. BÁO CÁO KẾT QUẢ</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sp>
        <p:nvSpPr>
          <p:cNvPr id="2" name="TextBox 2"/>
          <p:cNvSpPr txBox="1"/>
          <p:nvPr/>
        </p:nvSpPr>
        <p:spPr>
          <a:xfrm>
            <a:off x="575740" y="389261"/>
            <a:ext cx="1454713" cy="995809"/>
          </a:xfrm>
          <a:prstGeom prst="rect">
            <a:avLst/>
          </a:prstGeom>
        </p:spPr>
        <p:txBody>
          <a:bodyPr lIns="0" tIns="0" rIns="0" bIns="0" rtlCol="0" anchor="t">
            <a:spAutoFit/>
          </a:bodyPr>
          <a:lstStyle/>
          <a:p>
            <a:pPr algn="ctr">
              <a:lnSpc>
                <a:spcPts val="7956"/>
              </a:lnSpc>
            </a:pPr>
            <a:r>
              <a:rPr lang="en-US" sz="6630">
                <a:solidFill>
                  <a:srgbClr val="363636"/>
                </a:solidFill>
                <a:latin typeface="Arial" panose="020B0604020202020204" pitchFamily="34" charset="0"/>
                <a:cs typeface="Arial" panose="020B0604020202020204" pitchFamily="34" charset="0"/>
              </a:rPr>
              <a:t>I</a:t>
            </a:r>
          </a:p>
        </p:txBody>
      </p:sp>
      <p:sp>
        <p:nvSpPr>
          <p:cNvPr id="3" name="TextBox 3"/>
          <p:cNvSpPr txBox="1"/>
          <p:nvPr/>
        </p:nvSpPr>
        <p:spPr>
          <a:xfrm>
            <a:off x="2711632" y="580900"/>
            <a:ext cx="12675870" cy="657192"/>
          </a:xfrm>
          <a:prstGeom prst="rect">
            <a:avLst/>
          </a:prstGeom>
        </p:spPr>
        <p:txBody>
          <a:bodyPr lIns="0" tIns="0" rIns="0" bIns="0" rtlCol="0" anchor="t">
            <a:spAutoFit/>
          </a:bodyPr>
          <a:lstStyle/>
          <a:p>
            <a:pPr marL="0" lvl="0" indent="0" algn="l">
              <a:lnSpc>
                <a:spcPts val="5406"/>
              </a:lnSpc>
              <a:spcBef>
                <a:spcPct val="0"/>
              </a:spcBef>
            </a:pPr>
            <a:r>
              <a:rPr lang="en-US" sz="3917" spc="383">
                <a:solidFill>
                  <a:srgbClr val="231F20"/>
                </a:solidFill>
                <a:latin typeface="Arial" panose="020B0604020202020204" pitchFamily="34" charset="0"/>
                <a:cs typeface="Arial" panose="020B0604020202020204" pitchFamily="34" charset="0"/>
              </a:rPr>
              <a:t>ƯU ĐIỂM</a:t>
            </a:r>
          </a:p>
        </p:txBody>
      </p:sp>
      <p:sp>
        <p:nvSpPr>
          <p:cNvPr id="4" name="TextBox 4"/>
          <p:cNvSpPr txBox="1"/>
          <p:nvPr/>
        </p:nvSpPr>
        <p:spPr>
          <a:xfrm>
            <a:off x="1028700" y="1507176"/>
            <a:ext cx="16230600" cy="7142917"/>
          </a:xfrm>
          <a:prstGeom prst="rect">
            <a:avLst/>
          </a:prstGeom>
        </p:spPr>
        <p:txBody>
          <a:bodyPr lIns="0" tIns="0" rIns="0" bIns="0" rtlCol="0" anchor="t">
            <a:spAutoFit/>
          </a:bodyPr>
          <a:lstStyle/>
          <a:p>
            <a:pPr algn="just">
              <a:lnSpc>
                <a:spcPts val="3483"/>
              </a:lnSpc>
            </a:pPr>
            <a:r>
              <a:rPr lang="en-US" sz="2524" spc="247" dirty="0">
                <a:solidFill>
                  <a:srgbClr val="000000"/>
                </a:solidFill>
                <a:latin typeface="Arial" panose="020B0604020202020204" pitchFamily="34" charset="0"/>
                <a:cs typeface="Arial" panose="020B0604020202020204" pitchFamily="34" charset="0"/>
              </a:rPr>
              <a:t>NGOÀI QUẢN LÍ RA, PHẦN MỀM CÒN CÓ MỘT SỐ LỢI ÍCH NHƯ:</a:t>
            </a:r>
          </a:p>
          <a:p>
            <a:pPr algn="just">
              <a:lnSpc>
                <a:spcPts val="3483"/>
              </a:lnSpc>
            </a:pPr>
            <a:endParaRPr lang="en-US" sz="2524" spc="247" dirty="0">
              <a:solidFill>
                <a:srgbClr val="000000"/>
              </a:solidFill>
              <a:latin typeface="Arial" panose="020B0604020202020204" pitchFamily="34" charset="0"/>
              <a:cs typeface="Arial" panose="020B0604020202020204" pitchFamily="34" charset="0"/>
            </a:endParaRPr>
          </a:p>
          <a:p>
            <a:pPr algn="just">
              <a:lnSpc>
                <a:spcPts val="3483"/>
              </a:lnSpc>
            </a:pPr>
            <a:r>
              <a:rPr lang="en-US" sz="2524" spc="247" dirty="0">
                <a:solidFill>
                  <a:srgbClr val="000000"/>
                </a:solidFill>
                <a:latin typeface="Arial" panose="020B0604020202020204" pitchFamily="34" charset="0"/>
                <a:cs typeface="Arial" panose="020B0604020202020204" pitchFamily="34" charset="0"/>
              </a:rPr>
              <a:t>-TĂNG HIỆU SUẤT LÀM VIỆC: PHẦN MỀM LÀM GIẢM NHỮNG CÔNG VIỆC KHÔNG CẦN THIẾT DO ĐÓ TIẾT KIỆM ĐƯỢC THỜI GIAN VÀ CÔNG SỨC CỦA NHÂN VIÊN.</a:t>
            </a:r>
          </a:p>
          <a:p>
            <a:pPr algn="just">
              <a:lnSpc>
                <a:spcPts val="3483"/>
              </a:lnSpc>
            </a:pPr>
            <a:endParaRPr lang="en-US" sz="2524" spc="247" dirty="0">
              <a:solidFill>
                <a:srgbClr val="000000"/>
              </a:solidFill>
              <a:latin typeface="Arial" panose="020B0604020202020204" pitchFamily="34" charset="0"/>
              <a:cs typeface="Arial" panose="020B0604020202020204" pitchFamily="34" charset="0"/>
            </a:endParaRPr>
          </a:p>
          <a:p>
            <a:pPr algn="just">
              <a:lnSpc>
                <a:spcPts val="3483"/>
              </a:lnSpc>
            </a:pPr>
            <a:r>
              <a:rPr lang="en-US" sz="2524" spc="247" dirty="0">
                <a:solidFill>
                  <a:srgbClr val="000000"/>
                </a:solidFill>
                <a:latin typeface="Arial" panose="020B0604020202020204" pitchFamily="34" charset="0"/>
                <a:cs typeface="Arial" panose="020B0604020202020204" pitchFamily="34" charset="0"/>
              </a:rPr>
              <a:t>-TĂNG CƯỜNG TRẢI NGHIỆM CỦA KHÁCH HÀNG: PHẦN MỀM CHO PHÉP KHÁCH HÀNG ĐẶT HÀNG TRƯỚC, TÌM KIẾM THÔNG TIN SẢN PHẨM, VÀ THẬM CHÍ THAM GIA CÁC CHƯƠNG TRÌNH KHUYẾN MÃI VÀ ƯU ĐÃI THÔNG QUA ỨNG DỤNG DI ĐỘNG, TẠO RA MỘT TRẢI NGHIỆM MUA SẮM THUẬN TIỆN VÀ DỄ DÀNG.</a:t>
            </a:r>
          </a:p>
          <a:p>
            <a:pPr algn="just">
              <a:lnSpc>
                <a:spcPts val="3483"/>
              </a:lnSpc>
            </a:pPr>
            <a:endParaRPr lang="en-US" sz="2524" spc="247" dirty="0">
              <a:solidFill>
                <a:srgbClr val="000000"/>
              </a:solidFill>
              <a:latin typeface="Arial" panose="020B0604020202020204" pitchFamily="34" charset="0"/>
              <a:cs typeface="Arial" panose="020B0604020202020204" pitchFamily="34" charset="0"/>
            </a:endParaRPr>
          </a:p>
          <a:p>
            <a:pPr algn="just">
              <a:lnSpc>
                <a:spcPts val="3483"/>
              </a:lnSpc>
            </a:pPr>
            <a:r>
              <a:rPr lang="en-US" sz="2524" spc="247" dirty="0">
                <a:solidFill>
                  <a:srgbClr val="000000"/>
                </a:solidFill>
                <a:latin typeface="Arial" panose="020B0604020202020204" pitchFamily="34" charset="0"/>
                <a:cs typeface="Arial" panose="020B0604020202020204" pitchFamily="34" charset="0"/>
              </a:rPr>
              <a:t>-PHÂN TÍCH VÀ BÁO CÁO: PHẦN MỀM CUNG CẤP CÁC CÔNG CỤ PHÂN TÍCH DỮ LIỆU VÀ TẠO BÁO CÁO ĐỂ QUẢN LÝ CỬA HÀNG CÓ THỂ THEO DÕI HIỆU SUẤT KINH DOANH, NHẬN BIẾT XU HƯỚNG TIÊU DÙNG, VÀ ĐƯA RA CÁC QUYẾT ĐỊNH CHIẾN LƯỢC DỰA TRÊN DỮ LIỆU.</a:t>
            </a:r>
          </a:p>
          <a:p>
            <a:pPr algn="just">
              <a:lnSpc>
                <a:spcPts val="3483"/>
              </a:lnSpc>
            </a:pPr>
            <a:endParaRPr lang="en-US" sz="2524" spc="247" dirty="0">
              <a:solidFill>
                <a:srgbClr val="000000"/>
              </a:solidFill>
              <a:latin typeface="Arial" panose="020B0604020202020204" pitchFamily="34" charset="0"/>
              <a:cs typeface="Arial" panose="020B0604020202020204" pitchFamily="34" charset="0"/>
            </a:endParaRPr>
          </a:p>
          <a:p>
            <a:pPr algn="just">
              <a:lnSpc>
                <a:spcPts val="3483"/>
              </a:lnSpc>
              <a:spcBef>
                <a:spcPct val="0"/>
              </a:spcBef>
            </a:pPr>
            <a:endParaRPr lang="en-US" sz="2524" spc="247" dirty="0">
              <a:solidFill>
                <a:srgbClr val="000000"/>
              </a:solidFill>
              <a:latin typeface="Arial" panose="020B0604020202020204" pitchFamily="34" charset="0"/>
              <a:cs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animEffect transition="in" filter="fade">
                                      <p:cBhvr>
                                        <p:cTn id="17" dur="500"/>
                                        <p:tgtEl>
                                          <p:spTgt spid="4">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6" end="6"/>
                                            </p:txEl>
                                          </p:spTgt>
                                        </p:tgtEl>
                                        <p:attrNameLst>
                                          <p:attrName>style.visibility</p:attrName>
                                        </p:attrNameLst>
                                      </p:cBhvr>
                                      <p:to>
                                        <p:strVal val="visible"/>
                                      </p:to>
                                    </p:set>
                                    <p:animEffect transition="in" filter="fade">
                                      <p:cBhvr>
                                        <p:cTn id="22"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sp>
        <p:nvSpPr>
          <p:cNvPr id="2" name="Freeform 2"/>
          <p:cNvSpPr/>
          <p:nvPr/>
        </p:nvSpPr>
        <p:spPr>
          <a:xfrm rot="7659121">
            <a:off x="-4012602" y="5585714"/>
            <a:ext cx="7629294" cy="7828566"/>
          </a:xfrm>
          <a:custGeom>
            <a:avLst/>
            <a:gdLst/>
            <a:ahLst/>
            <a:cxnLst/>
            <a:rect l="l" t="t" r="r" b="b"/>
            <a:pathLst>
              <a:path w="7629294" h="7828566">
                <a:moveTo>
                  <a:pt x="0" y="0"/>
                </a:moveTo>
                <a:lnTo>
                  <a:pt x="7629294" y="0"/>
                </a:lnTo>
                <a:lnTo>
                  <a:pt x="7629294" y="7828566"/>
                </a:lnTo>
                <a:lnTo>
                  <a:pt x="0" y="78285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4999719" y="3006818"/>
            <a:ext cx="1400485" cy="1025011"/>
            <a:chOff x="0" y="0"/>
            <a:chExt cx="368852" cy="269962"/>
          </a:xfrm>
        </p:grpSpPr>
        <p:sp>
          <p:nvSpPr>
            <p:cNvPr id="4" name="Freeform 4"/>
            <p:cNvSpPr/>
            <p:nvPr/>
          </p:nvSpPr>
          <p:spPr>
            <a:xfrm>
              <a:off x="0" y="0"/>
              <a:ext cx="368852" cy="269962"/>
            </a:xfrm>
            <a:custGeom>
              <a:avLst/>
              <a:gdLst/>
              <a:ahLst/>
              <a:cxnLst/>
              <a:rect l="l" t="t" r="r" b="b"/>
              <a:pathLst>
                <a:path w="368852" h="269962">
                  <a:moveTo>
                    <a:pt x="0" y="0"/>
                  </a:moveTo>
                  <a:lnTo>
                    <a:pt x="368852" y="0"/>
                  </a:lnTo>
                  <a:lnTo>
                    <a:pt x="368852" y="269962"/>
                  </a:lnTo>
                  <a:lnTo>
                    <a:pt x="0" y="269962"/>
                  </a:lnTo>
                  <a:close/>
                </a:path>
              </a:pathLst>
            </a:custGeom>
            <a:solidFill>
              <a:srgbClr val="CCCCCC"/>
            </a:solidFill>
          </p:spPr>
        </p:sp>
        <p:sp>
          <p:nvSpPr>
            <p:cNvPr id="5" name="TextBox 5"/>
            <p:cNvSpPr txBox="1"/>
            <p:nvPr/>
          </p:nvSpPr>
          <p:spPr>
            <a:xfrm>
              <a:off x="0" y="-19050"/>
              <a:ext cx="368852" cy="289012"/>
            </a:xfrm>
            <a:prstGeom prst="rect">
              <a:avLst/>
            </a:prstGeom>
          </p:spPr>
          <p:txBody>
            <a:bodyPr lIns="50800" tIns="50800" rIns="50800" bIns="50800" rtlCol="0" anchor="ctr"/>
            <a:lstStyle/>
            <a:p>
              <a:pPr algn="ctr">
                <a:lnSpc>
                  <a:spcPts val="2859"/>
                </a:lnSpc>
              </a:pPr>
              <a:endParaRPr>
                <a:latin typeface="Arial" panose="020B0604020202020204" pitchFamily="34" charset="0"/>
                <a:cs typeface="Arial" panose="020B0604020202020204" pitchFamily="34" charset="0"/>
              </a:endParaRPr>
            </a:p>
          </p:txBody>
        </p:sp>
      </p:grpSp>
      <p:sp>
        <p:nvSpPr>
          <p:cNvPr id="6" name="Freeform 6"/>
          <p:cNvSpPr/>
          <p:nvPr/>
        </p:nvSpPr>
        <p:spPr>
          <a:xfrm rot="2016048">
            <a:off x="12243487" y="-1005305"/>
            <a:ext cx="10749463" cy="2687366"/>
          </a:xfrm>
          <a:custGeom>
            <a:avLst/>
            <a:gdLst/>
            <a:ahLst/>
            <a:cxnLst/>
            <a:rect l="l" t="t" r="r" b="b"/>
            <a:pathLst>
              <a:path w="10749463" h="2687366">
                <a:moveTo>
                  <a:pt x="0" y="0"/>
                </a:moveTo>
                <a:lnTo>
                  <a:pt x="10749463" y="0"/>
                </a:lnTo>
                <a:lnTo>
                  <a:pt x="10749463" y="2687365"/>
                </a:lnTo>
                <a:lnTo>
                  <a:pt x="0" y="268736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TextBox 7"/>
          <p:cNvSpPr txBox="1"/>
          <p:nvPr/>
        </p:nvSpPr>
        <p:spPr>
          <a:xfrm>
            <a:off x="5231353" y="3225185"/>
            <a:ext cx="937219" cy="657225"/>
          </a:xfrm>
          <a:prstGeom prst="rect">
            <a:avLst/>
          </a:prstGeom>
        </p:spPr>
        <p:txBody>
          <a:bodyPr lIns="0" tIns="0" rIns="0" bIns="0" rtlCol="0" anchor="t">
            <a:spAutoFit/>
          </a:bodyPr>
          <a:lstStyle/>
          <a:p>
            <a:pPr algn="ctr">
              <a:lnSpc>
                <a:spcPts val="5126"/>
              </a:lnSpc>
            </a:pPr>
            <a:r>
              <a:rPr lang="en-US" sz="4271">
                <a:solidFill>
                  <a:srgbClr val="363636"/>
                </a:solidFill>
                <a:latin typeface="Arial" panose="020B0604020202020204" pitchFamily="34" charset="0"/>
                <a:cs typeface="Arial" panose="020B0604020202020204" pitchFamily="34" charset="0"/>
              </a:rPr>
              <a:t>I</a:t>
            </a:r>
          </a:p>
        </p:txBody>
      </p:sp>
      <p:grpSp>
        <p:nvGrpSpPr>
          <p:cNvPr id="8" name="Group 8"/>
          <p:cNvGrpSpPr/>
          <p:nvPr/>
        </p:nvGrpSpPr>
        <p:grpSpPr>
          <a:xfrm>
            <a:off x="6400204" y="5578331"/>
            <a:ext cx="6538088" cy="1025011"/>
            <a:chOff x="0" y="0"/>
            <a:chExt cx="1721966" cy="269962"/>
          </a:xfrm>
        </p:grpSpPr>
        <p:sp>
          <p:nvSpPr>
            <p:cNvPr id="9" name="Freeform 9"/>
            <p:cNvSpPr/>
            <p:nvPr/>
          </p:nvSpPr>
          <p:spPr>
            <a:xfrm>
              <a:off x="0" y="0"/>
              <a:ext cx="1721966" cy="269962"/>
            </a:xfrm>
            <a:custGeom>
              <a:avLst/>
              <a:gdLst/>
              <a:ahLst/>
              <a:cxnLst/>
              <a:rect l="l" t="t" r="r" b="b"/>
              <a:pathLst>
                <a:path w="1721966" h="269962">
                  <a:moveTo>
                    <a:pt x="0" y="0"/>
                  </a:moveTo>
                  <a:lnTo>
                    <a:pt x="1721966" y="0"/>
                  </a:lnTo>
                  <a:lnTo>
                    <a:pt x="1721966" y="269962"/>
                  </a:lnTo>
                  <a:lnTo>
                    <a:pt x="0" y="269962"/>
                  </a:lnTo>
                  <a:close/>
                </a:path>
              </a:pathLst>
            </a:custGeom>
            <a:solidFill>
              <a:srgbClr val="CCCCCC"/>
            </a:solidFill>
          </p:spPr>
        </p:sp>
        <p:sp>
          <p:nvSpPr>
            <p:cNvPr id="10" name="TextBox 10"/>
            <p:cNvSpPr txBox="1"/>
            <p:nvPr/>
          </p:nvSpPr>
          <p:spPr>
            <a:xfrm>
              <a:off x="0" y="-19050"/>
              <a:ext cx="1721966" cy="289012"/>
            </a:xfrm>
            <a:prstGeom prst="rect">
              <a:avLst/>
            </a:prstGeom>
          </p:spPr>
          <p:txBody>
            <a:bodyPr lIns="50800" tIns="50800" rIns="50800" bIns="50800" rtlCol="0" anchor="ctr"/>
            <a:lstStyle/>
            <a:p>
              <a:pPr algn="ctr">
                <a:lnSpc>
                  <a:spcPts val="2859"/>
                </a:lnSpc>
              </a:pPr>
              <a:endParaRPr>
                <a:latin typeface="Arial" panose="020B0604020202020204" pitchFamily="34" charset="0"/>
                <a:cs typeface="Arial" panose="020B0604020202020204" pitchFamily="34" charset="0"/>
              </a:endParaRPr>
            </a:p>
          </p:txBody>
        </p:sp>
      </p:grpSp>
      <p:sp>
        <p:nvSpPr>
          <p:cNvPr id="11" name="TextBox 11"/>
          <p:cNvSpPr txBox="1"/>
          <p:nvPr/>
        </p:nvSpPr>
        <p:spPr>
          <a:xfrm>
            <a:off x="6607430" y="4079185"/>
            <a:ext cx="937219" cy="657225"/>
          </a:xfrm>
          <a:prstGeom prst="rect">
            <a:avLst/>
          </a:prstGeom>
        </p:spPr>
        <p:txBody>
          <a:bodyPr lIns="0" tIns="0" rIns="0" bIns="0" rtlCol="0" anchor="t">
            <a:spAutoFit/>
          </a:bodyPr>
          <a:lstStyle/>
          <a:p>
            <a:pPr algn="ctr">
              <a:lnSpc>
                <a:spcPts val="5126"/>
              </a:lnSpc>
            </a:pPr>
            <a:r>
              <a:rPr lang="en-US" sz="4271">
                <a:solidFill>
                  <a:srgbClr val="363636"/>
                </a:solidFill>
                <a:latin typeface="Arial" panose="020B0604020202020204" pitchFamily="34" charset="0"/>
                <a:cs typeface="Arial" panose="020B0604020202020204" pitchFamily="34" charset="0"/>
              </a:rPr>
              <a:t>1</a:t>
            </a:r>
          </a:p>
        </p:txBody>
      </p:sp>
      <p:sp>
        <p:nvSpPr>
          <p:cNvPr id="12" name="TextBox 12"/>
          <p:cNvSpPr txBox="1"/>
          <p:nvPr/>
        </p:nvSpPr>
        <p:spPr>
          <a:xfrm>
            <a:off x="6607430" y="4960342"/>
            <a:ext cx="937219" cy="657225"/>
          </a:xfrm>
          <a:prstGeom prst="rect">
            <a:avLst/>
          </a:prstGeom>
        </p:spPr>
        <p:txBody>
          <a:bodyPr lIns="0" tIns="0" rIns="0" bIns="0" rtlCol="0" anchor="t">
            <a:spAutoFit/>
          </a:bodyPr>
          <a:lstStyle/>
          <a:p>
            <a:pPr algn="ctr">
              <a:lnSpc>
                <a:spcPts val="5126"/>
              </a:lnSpc>
            </a:pPr>
            <a:r>
              <a:rPr lang="en-US" sz="4271">
                <a:solidFill>
                  <a:srgbClr val="363636"/>
                </a:solidFill>
                <a:latin typeface="Arial" panose="020B0604020202020204" pitchFamily="34" charset="0"/>
                <a:cs typeface="Arial" panose="020B0604020202020204" pitchFamily="34" charset="0"/>
              </a:rPr>
              <a:t>2</a:t>
            </a:r>
          </a:p>
        </p:txBody>
      </p:sp>
      <p:sp>
        <p:nvSpPr>
          <p:cNvPr id="13" name="TextBox 13"/>
          <p:cNvSpPr txBox="1"/>
          <p:nvPr/>
        </p:nvSpPr>
        <p:spPr>
          <a:xfrm>
            <a:off x="6607430" y="5757462"/>
            <a:ext cx="937219" cy="657225"/>
          </a:xfrm>
          <a:prstGeom prst="rect">
            <a:avLst/>
          </a:prstGeom>
        </p:spPr>
        <p:txBody>
          <a:bodyPr lIns="0" tIns="0" rIns="0" bIns="0" rtlCol="0" anchor="t">
            <a:spAutoFit/>
          </a:bodyPr>
          <a:lstStyle/>
          <a:p>
            <a:pPr algn="ctr">
              <a:lnSpc>
                <a:spcPts val="5126"/>
              </a:lnSpc>
            </a:pPr>
            <a:r>
              <a:rPr lang="en-US" sz="4271">
                <a:solidFill>
                  <a:srgbClr val="363636"/>
                </a:solidFill>
                <a:latin typeface="Arial" panose="020B0604020202020204" pitchFamily="34" charset="0"/>
                <a:cs typeface="Arial" panose="020B0604020202020204" pitchFamily="34" charset="0"/>
              </a:rPr>
              <a:t>3</a:t>
            </a:r>
          </a:p>
        </p:txBody>
      </p:sp>
      <p:sp>
        <p:nvSpPr>
          <p:cNvPr id="14" name="TextBox 14"/>
          <p:cNvSpPr txBox="1"/>
          <p:nvPr/>
        </p:nvSpPr>
        <p:spPr>
          <a:xfrm>
            <a:off x="6607430" y="3333137"/>
            <a:ext cx="5790503" cy="418548"/>
          </a:xfrm>
          <a:prstGeom prst="rect">
            <a:avLst/>
          </a:prstGeom>
        </p:spPr>
        <p:txBody>
          <a:bodyPr lIns="0" tIns="0" rIns="0" bIns="0" rtlCol="0" anchor="t">
            <a:spAutoFit/>
          </a:bodyPr>
          <a:lstStyle/>
          <a:p>
            <a:pPr algn="l">
              <a:lnSpc>
                <a:spcPts val="3483"/>
              </a:lnSpc>
            </a:pPr>
            <a:r>
              <a:rPr lang="en-US" sz="2524" spc="247">
                <a:solidFill>
                  <a:srgbClr val="231F20"/>
                </a:solidFill>
                <a:latin typeface="Arial" panose="020B0604020202020204" pitchFamily="34" charset="0"/>
                <a:cs typeface="Arial" panose="020B0604020202020204" pitchFamily="34" charset="0"/>
              </a:rPr>
              <a:t>GIỚI THIỆU</a:t>
            </a:r>
          </a:p>
        </p:txBody>
      </p:sp>
      <p:sp>
        <p:nvSpPr>
          <p:cNvPr id="15" name="TextBox 15"/>
          <p:cNvSpPr txBox="1"/>
          <p:nvPr/>
        </p:nvSpPr>
        <p:spPr>
          <a:xfrm>
            <a:off x="7983508" y="4184236"/>
            <a:ext cx="6076629" cy="418548"/>
          </a:xfrm>
          <a:prstGeom prst="rect">
            <a:avLst/>
          </a:prstGeom>
        </p:spPr>
        <p:txBody>
          <a:bodyPr lIns="0" tIns="0" rIns="0" bIns="0" rtlCol="0" anchor="t">
            <a:spAutoFit/>
          </a:bodyPr>
          <a:lstStyle/>
          <a:p>
            <a:pPr algn="l">
              <a:lnSpc>
                <a:spcPts val="3483"/>
              </a:lnSpc>
            </a:pPr>
            <a:r>
              <a:rPr lang="en-US" sz="2524" spc="247">
                <a:solidFill>
                  <a:srgbClr val="231F20"/>
                </a:solidFill>
                <a:latin typeface="Arial" panose="020B0604020202020204" pitchFamily="34" charset="0"/>
                <a:cs typeface="Arial" panose="020B0604020202020204" pitchFamily="34" charset="0"/>
              </a:rPr>
              <a:t>LÍ DO THỰC HIỆN ĐỀ TÀI</a:t>
            </a:r>
          </a:p>
        </p:txBody>
      </p:sp>
      <p:sp>
        <p:nvSpPr>
          <p:cNvPr id="16" name="TextBox 16"/>
          <p:cNvSpPr txBox="1"/>
          <p:nvPr/>
        </p:nvSpPr>
        <p:spPr>
          <a:xfrm>
            <a:off x="7983508" y="5104327"/>
            <a:ext cx="5790503" cy="418548"/>
          </a:xfrm>
          <a:prstGeom prst="rect">
            <a:avLst/>
          </a:prstGeom>
        </p:spPr>
        <p:txBody>
          <a:bodyPr lIns="0" tIns="0" rIns="0" bIns="0" rtlCol="0" anchor="t">
            <a:spAutoFit/>
          </a:bodyPr>
          <a:lstStyle/>
          <a:p>
            <a:pPr marL="0" lvl="0" indent="0" algn="l">
              <a:lnSpc>
                <a:spcPts val="3483"/>
              </a:lnSpc>
              <a:spcBef>
                <a:spcPct val="0"/>
              </a:spcBef>
            </a:pPr>
            <a:r>
              <a:rPr lang="en-US" sz="2524" spc="247">
                <a:solidFill>
                  <a:srgbClr val="231F20"/>
                </a:solidFill>
                <a:latin typeface="Arial" panose="020B0604020202020204" pitchFamily="34" charset="0"/>
                <a:cs typeface="Arial" panose="020B0604020202020204" pitchFamily="34" charset="0"/>
              </a:rPr>
              <a:t>MỤC TIÊU</a:t>
            </a:r>
          </a:p>
        </p:txBody>
      </p:sp>
      <p:sp>
        <p:nvSpPr>
          <p:cNvPr id="17" name="TextBox 17"/>
          <p:cNvSpPr txBox="1"/>
          <p:nvPr/>
        </p:nvSpPr>
        <p:spPr>
          <a:xfrm>
            <a:off x="7983508" y="5898544"/>
            <a:ext cx="6076629" cy="418548"/>
          </a:xfrm>
          <a:prstGeom prst="rect">
            <a:avLst/>
          </a:prstGeom>
        </p:spPr>
        <p:txBody>
          <a:bodyPr lIns="0" tIns="0" rIns="0" bIns="0" rtlCol="0" anchor="t">
            <a:spAutoFit/>
          </a:bodyPr>
          <a:lstStyle/>
          <a:p>
            <a:pPr marL="0" lvl="0" indent="0" algn="l">
              <a:lnSpc>
                <a:spcPts val="3483"/>
              </a:lnSpc>
              <a:spcBef>
                <a:spcPct val="0"/>
              </a:spcBef>
            </a:pPr>
            <a:r>
              <a:rPr lang="en-US" sz="2524" spc="247">
                <a:solidFill>
                  <a:srgbClr val="231F20"/>
                </a:solidFill>
                <a:latin typeface="Arial" panose="020B0604020202020204" pitchFamily="34" charset="0"/>
                <a:cs typeface="Arial" panose="020B0604020202020204" pitchFamily="34" charset="0"/>
              </a:rPr>
              <a:t>PHƯƠNG PHÁP THỰC HIỆN</a:t>
            </a:r>
          </a:p>
        </p:txBody>
      </p:sp>
      <p:sp>
        <p:nvSpPr>
          <p:cNvPr id="18" name="TextBox 18"/>
          <p:cNvSpPr txBox="1"/>
          <p:nvPr/>
        </p:nvSpPr>
        <p:spPr>
          <a:xfrm>
            <a:off x="6607430" y="6643287"/>
            <a:ext cx="937219" cy="657225"/>
          </a:xfrm>
          <a:prstGeom prst="rect">
            <a:avLst/>
          </a:prstGeom>
        </p:spPr>
        <p:txBody>
          <a:bodyPr lIns="0" tIns="0" rIns="0" bIns="0" rtlCol="0" anchor="t">
            <a:spAutoFit/>
          </a:bodyPr>
          <a:lstStyle/>
          <a:p>
            <a:pPr algn="ctr">
              <a:lnSpc>
                <a:spcPts val="5126"/>
              </a:lnSpc>
            </a:pPr>
            <a:r>
              <a:rPr lang="en-US" sz="4271">
                <a:solidFill>
                  <a:srgbClr val="363636"/>
                </a:solidFill>
                <a:latin typeface="Arial" panose="020B0604020202020204" pitchFamily="34" charset="0"/>
                <a:cs typeface="Arial" panose="020B0604020202020204" pitchFamily="34" charset="0"/>
              </a:rPr>
              <a:t>4</a:t>
            </a:r>
          </a:p>
        </p:txBody>
      </p:sp>
      <p:sp>
        <p:nvSpPr>
          <p:cNvPr id="19" name="TextBox 19"/>
          <p:cNvSpPr txBox="1"/>
          <p:nvPr/>
        </p:nvSpPr>
        <p:spPr>
          <a:xfrm>
            <a:off x="7983508" y="6688568"/>
            <a:ext cx="6076629" cy="418548"/>
          </a:xfrm>
          <a:prstGeom prst="rect">
            <a:avLst/>
          </a:prstGeom>
        </p:spPr>
        <p:txBody>
          <a:bodyPr lIns="0" tIns="0" rIns="0" bIns="0" rtlCol="0" anchor="t">
            <a:spAutoFit/>
          </a:bodyPr>
          <a:lstStyle/>
          <a:p>
            <a:pPr marL="0" lvl="0" indent="0" algn="l">
              <a:lnSpc>
                <a:spcPts val="3483"/>
              </a:lnSpc>
              <a:spcBef>
                <a:spcPct val="0"/>
              </a:spcBef>
            </a:pPr>
            <a:r>
              <a:rPr lang="en-US" sz="2524" spc="247">
                <a:solidFill>
                  <a:srgbClr val="231F20"/>
                </a:solidFill>
                <a:latin typeface="Arial" panose="020B0604020202020204" pitchFamily="34" charset="0"/>
                <a:cs typeface="Arial" panose="020B0604020202020204" pitchFamily="34" charset="0"/>
              </a:rPr>
              <a:t>MỤC TIÊU ĐỀ RA</a:t>
            </a:r>
          </a:p>
        </p:txBody>
      </p:sp>
      <p:sp>
        <p:nvSpPr>
          <p:cNvPr id="21" name="TextBox 17">
            <a:extLst>
              <a:ext uri="{FF2B5EF4-FFF2-40B4-BE49-F238E27FC236}">
                <a16:creationId xmlns:a16="http://schemas.microsoft.com/office/drawing/2014/main" id="{553A96BC-902F-5091-E3EC-F7D607634AAA}"/>
              </a:ext>
            </a:extLst>
          </p:cNvPr>
          <p:cNvSpPr txBox="1"/>
          <p:nvPr/>
        </p:nvSpPr>
        <p:spPr>
          <a:xfrm>
            <a:off x="-117722" y="1758585"/>
            <a:ext cx="17909020" cy="795549"/>
          </a:xfrm>
          <a:prstGeom prst="rect">
            <a:avLst/>
          </a:prstGeom>
        </p:spPr>
        <p:txBody>
          <a:bodyPr lIns="0" tIns="0" rIns="0" bIns="0" rtlCol="0" anchor="t">
            <a:spAutoFit/>
          </a:bodyPr>
          <a:lstStyle/>
          <a:p>
            <a:pPr marL="1032524" lvl="1" indent="-516262" algn="ctr">
              <a:lnSpc>
                <a:spcPts val="6599"/>
              </a:lnSpc>
              <a:buAutoNum type="arabicPeriod"/>
            </a:pPr>
            <a:r>
              <a:rPr lang="en-US" sz="4782" spc="468" dirty="0">
                <a:solidFill>
                  <a:srgbClr val="DF5E00"/>
                </a:solidFill>
                <a:latin typeface="Arial" panose="020B0604020202020204" pitchFamily="34" charset="0"/>
                <a:cs typeface="Arial" panose="020B0604020202020204" pitchFamily="34" charset="0"/>
              </a:rPr>
              <a:t>TỔNG QUAN VỀ ỨNG DỤNG VÀ ĐẶC TẢ YÊU CẦU</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sp>
        <p:nvSpPr>
          <p:cNvPr id="2" name="TextBox 2"/>
          <p:cNvSpPr txBox="1"/>
          <p:nvPr/>
        </p:nvSpPr>
        <p:spPr>
          <a:xfrm>
            <a:off x="575740" y="389261"/>
            <a:ext cx="1454713" cy="995809"/>
          </a:xfrm>
          <a:prstGeom prst="rect">
            <a:avLst/>
          </a:prstGeom>
        </p:spPr>
        <p:txBody>
          <a:bodyPr lIns="0" tIns="0" rIns="0" bIns="0" rtlCol="0" anchor="t">
            <a:spAutoFit/>
          </a:bodyPr>
          <a:lstStyle/>
          <a:p>
            <a:pPr algn="ctr">
              <a:lnSpc>
                <a:spcPts val="7956"/>
              </a:lnSpc>
            </a:pPr>
            <a:r>
              <a:rPr lang="en-US" sz="6630" dirty="0">
                <a:solidFill>
                  <a:srgbClr val="363636"/>
                </a:solidFill>
                <a:latin typeface="Arial" panose="020B0604020202020204" pitchFamily="34" charset="0"/>
                <a:cs typeface="Arial" panose="020B0604020202020204" pitchFamily="34" charset="0"/>
              </a:rPr>
              <a:t>I</a:t>
            </a:r>
          </a:p>
        </p:txBody>
      </p:sp>
      <p:sp>
        <p:nvSpPr>
          <p:cNvPr id="3" name="TextBox 3"/>
          <p:cNvSpPr txBox="1"/>
          <p:nvPr/>
        </p:nvSpPr>
        <p:spPr>
          <a:xfrm>
            <a:off x="2711632" y="580900"/>
            <a:ext cx="12675870" cy="657192"/>
          </a:xfrm>
          <a:prstGeom prst="rect">
            <a:avLst/>
          </a:prstGeom>
        </p:spPr>
        <p:txBody>
          <a:bodyPr lIns="0" tIns="0" rIns="0" bIns="0" rtlCol="0" anchor="t">
            <a:spAutoFit/>
          </a:bodyPr>
          <a:lstStyle/>
          <a:p>
            <a:pPr marL="0" lvl="0" indent="0" algn="l">
              <a:lnSpc>
                <a:spcPts val="5406"/>
              </a:lnSpc>
              <a:spcBef>
                <a:spcPct val="0"/>
              </a:spcBef>
            </a:pPr>
            <a:r>
              <a:rPr lang="en-US" sz="3917" spc="383" dirty="0">
                <a:solidFill>
                  <a:srgbClr val="231F20"/>
                </a:solidFill>
                <a:latin typeface="Arial" panose="020B0604020202020204" pitchFamily="34" charset="0"/>
                <a:cs typeface="Arial" panose="020B0604020202020204" pitchFamily="34" charset="0"/>
              </a:rPr>
              <a:t>ƯU ĐIỂM</a:t>
            </a:r>
          </a:p>
        </p:txBody>
      </p:sp>
      <p:sp>
        <p:nvSpPr>
          <p:cNvPr id="4" name="TextBox 4"/>
          <p:cNvSpPr txBox="1"/>
          <p:nvPr/>
        </p:nvSpPr>
        <p:spPr>
          <a:xfrm>
            <a:off x="1028700" y="1507176"/>
            <a:ext cx="16230600" cy="4001032"/>
          </a:xfrm>
          <a:prstGeom prst="rect">
            <a:avLst/>
          </a:prstGeom>
        </p:spPr>
        <p:txBody>
          <a:bodyPr lIns="0" tIns="0" rIns="0" bIns="0" rtlCol="0" anchor="t">
            <a:spAutoFit/>
          </a:bodyPr>
          <a:lstStyle/>
          <a:p>
            <a:pPr algn="just">
              <a:lnSpc>
                <a:spcPts val="3483"/>
              </a:lnSpc>
            </a:pPr>
            <a:r>
              <a:rPr lang="en-US" sz="2524" spc="247" dirty="0">
                <a:solidFill>
                  <a:srgbClr val="000000"/>
                </a:solidFill>
                <a:latin typeface="Arial" panose="020B0604020202020204" pitchFamily="34" charset="0"/>
                <a:cs typeface="Arial" panose="020B0604020202020204" pitchFamily="34" charset="0"/>
              </a:rPr>
              <a:t>-TĂNG CƯỜNG TÍNH LINH HOẠT: PHẦN MỀM QUẢN LÝ CAFE CHO PHÉP QUẢN LÝ VÀ NHÂN VIÊN TRUY CẬP THÔNG TIN TỪ MỌI NƠI CÓ KẾT NỐI INTERNET, TĂNG CƯỜNG TÍNH LINH HOẠT VÀ KHẢ NĂNG LÀM VIỆC TỪ XA.</a:t>
            </a:r>
          </a:p>
          <a:p>
            <a:pPr algn="just">
              <a:lnSpc>
                <a:spcPts val="3483"/>
              </a:lnSpc>
            </a:pPr>
            <a:endParaRPr lang="en-US" sz="2524" spc="247" dirty="0">
              <a:solidFill>
                <a:srgbClr val="000000"/>
              </a:solidFill>
              <a:latin typeface="Arial" panose="020B0604020202020204" pitchFamily="34" charset="0"/>
              <a:cs typeface="Arial" panose="020B0604020202020204" pitchFamily="34" charset="0"/>
            </a:endParaRPr>
          </a:p>
          <a:p>
            <a:pPr algn="just">
              <a:lnSpc>
                <a:spcPts val="3483"/>
              </a:lnSpc>
            </a:pPr>
            <a:r>
              <a:rPr lang="en-US" sz="2524" spc="247" dirty="0">
                <a:solidFill>
                  <a:srgbClr val="000000"/>
                </a:solidFill>
                <a:latin typeface="Arial" panose="020B0604020202020204" pitchFamily="34" charset="0"/>
                <a:cs typeface="Arial" panose="020B0604020202020204" pitchFamily="34" charset="0"/>
              </a:rPr>
              <a:t>-DỄ DÀNG MỞ RỘNG VÀ TÙY CHỈNH: MỘT SỐ PHẦN MỀM QUẢN LÝ CAFE CHO PHÉP MỞ RỘNG VÀ TÙY CHỈNH ĐỂ PHÙ HỢP VỚI NHU CẦU CỤ THỂ CỦA CỬA HÀNG. ĐIỀU NÀY BAO GỒM VIỆC THÊM CÁC TÍNH NĂNG MỚI, TÍCH HỢP VỚI CÁC HỆ THỐNG KHÁC, VÀ ĐIỀU CHỈNH GIAO DIỆN NGƯỜI DÙNG.</a:t>
            </a:r>
          </a:p>
          <a:p>
            <a:pPr algn="just">
              <a:lnSpc>
                <a:spcPts val="3483"/>
              </a:lnSpc>
              <a:spcBef>
                <a:spcPct val="0"/>
              </a:spcBef>
            </a:pPr>
            <a:endParaRPr lang="en-US" sz="2524" spc="247" dirty="0">
              <a:solidFill>
                <a:srgbClr val="000000"/>
              </a:solidFill>
              <a:latin typeface="Arial" panose="020B0604020202020204" pitchFamily="34" charset="0"/>
              <a:cs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sp>
        <p:nvSpPr>
          <p:cNvPr id="2" name="Freeform 2"/>
          <p:cNvSpPr/>
          <p:nvPr/>
        </p:nvSpPr>
        <p:spPr>
          <a:xfrm rot="7659121">
            <a:off x="-4012602" y="5585714"/>
            <a:ext cx="7629294" cy="7828566"/>
          </a:xfrm>
          <a:custGeom>
            <a:avLst/>
            <a:gdLst/>
            <a:ahLst/>
            <a:cxnLst/>
            <a:rect l="l" t="t" r="r" b="b"/>
            <a:pathLst>
              <a:path w="7629294" h="7828566">
                <a:moveTo>
                  <a:pt x="0" y="0"/>
                </a:moveTo>
                <a:lnTo>
                  <a:pt x="7629294" y="0"/>
                </a:lnTo>
                <a:lnTo>
                  <a:pt x="7629294" y="7828566"/>
                </a:lnTo>
                <a:lnTo>
                  <a:pt x="0" y="78285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4992260" y="3008250"/>
            <a:ext cx="1400485" cy="1423694"/>
            <a:chOff x="0" y="0"/>
            <a:chExt cx="368852" cy="374965"/>
          </a:xfrm>
        </p:grpSpPr>
        <p:sp>
          <p:nvSpPr>
            <p:cNvPr id="4" name="Freeform 4"/>
            <p:cNvSpPr/>
            <p:nvPr/>
          </p:nvSpPr>
          <p:spPr>
            <a:xfrm>
              <a:off x="0" y="0"/>
              <a:ext cx="368852" cy="374965"/>
            </a:xfrm>
            <a:custGeom>
              <a:avLst/>
              <a:gdLst/>
              <a:ahLst/>
              <a:cxnLst/>
              <a:rect l="l" t="t" r="r" b="b"/>
              <a:pathLst>
                <a:path w="368852" h="374965">
                  <a:moveTo>
                    <a:pt x="0" y="0"/>
                  </a:moveTo>
                  <a:lnTo>
                    <a:pt x="368852" y="0"/>
                  </a:lnTo>
                  <a:lnTo>
                    <a:pt x="368852" y="374965"/>
                  </a:lnTo>
                  <a:lnTo>
                    <a:pt x="0" y="374965"/>
                  </a:lnTo>
                  <a:close/>
                </a:path>
              </a:pathLst>
            </a:custGeom>
            <a:solidFill>
              <a:srgbClr val="CCCCCC"/>
            </a:solidFill>
          </p:spPr>
        </p:sp>
        <p:sp>
          <p:nvSpPr>
            <p:cNvPr id="5" name="TextBox 5"/>
            <p:cNvSpPr txBox="1"/>
            <p:nvPr/>
          </p:nvSpPr>
          <p:spPr>
            <a:xfrm>
              <a:off x="0" y="-19050"/>
              <a:ext cx="368852" cy="394015"/>
            </a:xfrm>
            <a:prstGeom prst="rect">
              <a:avLst/>
            </a:prstGeom>
          </p:spPr>
          <p:txBody>
            <a:bodyPr lIns="50800" tIns="50800" rIns="50800" bIns="50800" rtlCol="0" anchor="ctr"/>
            <a:lstStyle/>
            <a:p>
              <a:pPr algn="ctr">
                <a:lnSpc>
                  <a:spcPts val="2859"/>
                </a:lnSpc>
              </a:pPr>
              <a:endParaRPr>
                <a:latin typeface="Arial" panose="020B0604020202020204" pitchFamily="34" charset="0"/>
                <a:cs typeface="Arial" panose="020B0604020202020204" pitchFamily="34" charset="0"/>
              </a:endParaRPr>
            </a:p>
          </p:txBody>
        </p:sp>
      </p:grpSp>
      <p:sp>
        <p:nvSpPr>
          <p:cNvPr id="6" name="TextBox 6"/>
          <p:cNvSpPr txBox="1"/>
          <p:nvPr/>
        </p:nvSpPr>
        <p:spPr>
          <a:xfrm>
            <a:off x="1736194" y="1036994"/>
            <a:ext cx="14511844" cy="1560812"/>
          </a:xfrm>
          <a:prstGeom prst="rect">
            <a:avLst/>
          </a:prstGeom>
        </p:spPr>
        <p:txBody>
          <a:bodyPr lIns="0" tIns="0" rIns="0" bIns="0" rtlCol="0" anchor="t">
            <a:spAutoFit/>
          </a:bodyPr>
          <a:lstStyle/>
          <a:p>
            <a:pPr algn="ctr">
              <a:lnSpc>
                <a:spcPts val="13774"/>
              </a:lnSpc>
            </a:pPr>
            <a:r>
              <a:rPr lang="en-US" sz="8000" spc="978" dirty="0">
                <a:solidFill>
                  <a:srgbClr val="231F20"/>
                </a:solidFill>
                <a:latin typeface="Arial" panose="020B0604020202020204" pitchFamily="34" charset="0"/>
                <a:cs typeface="Arial" panose="020B0604020202020204" pitchFamily="34" charset="0"/>
              </a:rPr>
              <a:t>3. HƯỚNG PHÁT TRIỂN</a:t>
            </a:r>
          </a:p>
        </p:txBody>
      </p:sp>
      <p:sp>
        <p:nvSpPr>
          <p:cNvPr id="7" name="Freeform 7"/>
          <p:cNvSpPr/>
          <p:nvPr/>
        </p:nvSpPr>
        <p:spPr>
          <a:xfrm rot="2016048">
            <a:off x="12243487" y="-1005305"/>
            <a:ext cx="10749463" cy="2687366"/>
          </a:xfrm>
          <a:custGeom>
            <a:avLst/>
            <a:gdLst/>
            <a:ahLst/>
            <a:cxnLst/>
            <a:rect l="l" t="t" r="r" b="b"/>
            <a:pathLst>
              <a:path w="10749463" h="2687366">
                <a:moveTo>
                  <a:pt x="0" y="0"/>
                </a:moveTo>
                <a:lnTo>
                  <a:pt x="10749463" y="0"/>
                </a:lnTo>
                <a:lnTo>
                  <a:pt x="10749463" y="2687365"/>
                </a:lnTo>
                <a:lnTo>
                  <a:pt x="0" y="268736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TextBox 8"/>
          <p:cNvSpPr txBox="1"/>
          <p:nvPr/>
        </p:nvSpPr>
        <p:spPr>
          <a:xfrm>
            <a:off x="5097802" y="3225185"/>
            <a:ext cx="1189402" cy="831506"/>
          </a:xfrm>
          <a:prstGeom prst="rect">
            <a:avLst/>
          </a:prstGeom>
        </p:spPr>
        <p:txBody>
          <a:bodyPr lIns="0" tIns="0" rIns="0" bIns="0" rtlCol="0" anchor="t">
            <a:spAutoFit/>
          </a:bodyPr>
          <a:lstStyle/>
          <a:p>
            <a:pPr algn="ctr">
              <a:lnSpc>
                <a:spcPts val="6505"/>
              </a:lnSpc>
            </a:pPr>
            <a:r>
              <a:rPr lang="en-US" sz="5421">
                <a:solidFill>
                  <a:srgbClr val="363636"/>
                </a:solidFill>
                <a:latin typeface="Arial" panose="020B0604020202020204" pitchFamily="34" charset="0"/>
                <a:cs typeface="Arial" panose="020B0604020202020204" pitchFamily="34" charset="0"/>
              </a:rPr>
              <a:t>I</a:t>
            </a:r>
          </a:p>
        </p:txBody>
      </p:sp>
      <p:sp>
        <p:nvSpPr>
          <p:cNvPr id="9" name="TextBox 9"/>
          <p:cNvSpPr txBox="1"/>
          <p:nvPr/>
        </p:nvSpPr>
        <p:spPr>
          <a:xfrm>
            <a:off x="6607430" y="3417376"/>
            <a:ext cx="9640608" cy="418548"/>
          </a:xfrm>
          <a:prstGeom prst="rect">
            <a:avLst/>
          </a:prstGeom>
        </p:spPr>
        <p:txBody>
          <a:bodyPr lIns="0" tIns="0" rIns="0" bIns="0" rtlCol="0" anchor="t">
            <a:spAutoFit/>
          </a:bodyPr>
          <a:lstStyle/>
          <a:p>
            <a:pPr algn="l">
              <a:lnSpc>
                <a:spcPts val="3483"/>
              </a:lnSpc>
            </a:pPr>
            <a:r>
              <a:rPr lang="en-US" sz="2524" spc="247">
                <a:solidFill>
                  <a:srgbClr val="231F20"/>
                </a:solidFill>
                <a:latin typeface="Arial" panose="020B0604020202020204" pitchFamily="34" charset="0"/>
                <a:cs typeface="Arial" panose="020B0604020202020204" pitchFamily="34" charset="0"/>
              </a:rPr>
              <a:t>ƯU ĐIỂM</a:t>
            </a:r>
          </a:p>
        </p:txBody>
      </p:sp>
      <p:grpSp>
        <p:nvGrpSpPr>
          <p:cNvPr id="10" name="Group 10"/>
          <p:cNvGrpSpPr/>
          <p:nvPr/>
        </p:nvGrpSpPr>
        <p:grpSpPr>
          <a:xfrm>
            <a:off x="6774415" y="4782789"/>
            <a:ext cx="4739170" cy="1099725"/>
            <a:chOff x="0" y="0"/>
            <a:chExt cx="1248176" cy="289639"/>
          </a:xfrm>
        </p:grpSpPr>
        <p:sp>
          <p:nvSpPr>
            <p:cNvPr id="11" name="Freeform 11"/>
            <p:cNvSpPr/>
            <p:nvPr/>
          </p:nvSpPr>
          <p:spPr>
            <a:xfrm>
              <a:off x="0" y="0"/>
              <a:ext cx="1248176" cy="289639"/>
            </a:xfrm>
            <a:custGeom>
              <a:avLst/>
              <a:gdLst/>
              <a:ahLst/>
              <a:cxnLst/>
              <a:rect l="l" t="t" r="r" b="b"/>
              <a:pathLst>
                <a:path w="1248176" h="289639">
                  <a:moveTo>
                    <a:pt x="0" y="0"/>
                  </a:moveTo>
                  <a:lnTo>
                    <a:pt x="1248176" y="0"/>
                  </a:lnTo>
                  <a:lnTo>
                    <a:pt x="1248176" y="289639"/>
                  </a:lnTo>
                  <a:lnTo>
                    <a:pt x="0" y="289639"/>
                  </a:lnTo>
                  <a:close/>
                </a:path>
              </a:pathLst>
            </a:custGeom>
            <a:solidFill>
              <a:srgbClr val="CCCCCC"/>
            </a:solidFill>
          </p:spPr>
        </p:sp>
        <p:sp>
          <p:nvSpPr>
            <p:cNvPr id="12" name="TextBox 12"/>
            <p:cNvSpPr txBox="1"/>
            <p:nvPr/>
          </p:nvSpPr>
          <p:spPr>
            <a:xfrm>
              <a:off x="0" y="-19050"/>
              <a:ext cx="1248176" cy="308689"/>
            </a:xfrm>
            <a:prstGeom prst="rect">
              <a:avLst/>
            </a:prstGeom>
          </p:spPr>
          <p:txBody>
            <a:bodyPr lIns="50800" tIns="50800" rIns="50800" bIns="50800" rtlCol="0" anchor="ctr"/>
            <a:lstStyle/>
            <a:p>
              <a:pPr algn="ctr">
                <a:lnSpc>
                  <a:spcPts val="2859"/>
                </a:lnSpc>
              </a:pPr>
              <a:endParaRPr>
                <a:latin typeface="Arial" panose="020B0604020202020204" pitchFamily="34" charset="0"/>
                <a:cs typeface="Arial" panose="020B0604020202020204" pitchFamily="34" charset="0"/>
              </a:endParaRPr>
            </a:p>
          </p:txBody>
        </p:sp>
      </p:grpSp>
      <p:sp>
        <p:nvSpPr>
          <p:cNvPr id="13" name="TextBox 13"/>
          <p:cNvSpPr txBox="1"/>
          <p:nvPr/>
        </p:nvSpPr>
        <p:spPr>
          <a:xfrm>
            <a:off x="6607430" y="4079185"/>
            <a:ext cx="937219" cy="657225"/>
          </a:xfrm>
          <a:prstGeom prst="rect">
            <a:avLst/>
          </a:prstGeom>
        </p:spPr>
        <p:txBody>
          <a:bodyPr lIns="0" tIns="0" rIns="0" bIns="0" rtlCol="0" anchor="t">
            <a:spAutoFit/>
          </a:bodyPr>
          <a:lstStyle/>
          <a:p>
            <a:pPr algn="ctr">
              <a:lnSpc>
                <a:spcPts val="5126"/>
              </a:lnSpc>
            </a:pPr>
            <a:r>
              <a:rPr lang="en-US" sz="4271">
                <a:solidFill>
                  <a:srgbClr val="363636"/>
                </a:solidFill>
                <a:latin typeface="Arial" panose="020B0604020202020204" pitchFamily="34" charset="0"/>
                <a:cs typeface="Arial" panose="020B0604020202020204" pitchFamily="34" charset="0"/>
              </a:rPr>
              <a:t>1</a:t>
            </a:r>
          </a:p>
        </p:txBody>
      </p:sp>
      <p:sp>
        <p:nvSpPr>
          <p:cNvPr id="14" name="TextBox 14"/>
          <p:cNvSpPr txBox="1"/>
          <p:nvPr/>
        </p:nvSpPr>
        <p:spPr>
          <a:xfrm>
            <a:off x="6607430" y="4960342"/>
            <a:ext cx="937219" cy="657225"/>
          </a:xfrm>
          <a:prstGeom prst="rect">
            <a:avLst/>
          </a:prstGeom>
        </p:spPr>
        <p:txBody>
          <a:bodyPr lIns="0" tIns="0" rIns="0" bIns="0" rtlCol="0" anchor="t">
            <a:spAutoFit/>
          </a:bodyPr>
          <a:lstStyle/>
          <a:p>
            <a:pPr algn="ctr">
              <a:lnSpc>
                <a:spcPts val="5126"/>
              </a:lnSpc>
            </a:pPr>
            <a:r>
              <a:rPr lang="en-US" sz="4271">
                <a:solidFill>
                  <a:srgbClr val="363636"/>
                </a:solidFill>
                <a:latin typeface="Arial" panose="020B0604020202020204" pitchFamily="34" charset="0"/>
                <a:cs typeface="Arial" panose="020B0604020202020204" pitchFamily="34" charset="0"/>
              </a:rPr>
              <a:t>2</a:t>
            </a:r>
          </a:p>
        </p:txBody>
      </p:sp>
      <p:sp>
        <p:nvSpPr>
          <p:cNvPr id="15" name="TextBox 15"/>
          <p:cNvSpPr txBox="1"/>
          <p:nvPr/>
        </p:nvSpPr>
        <p:spPr>
          <a:xfrm>
            <a:off x="7983508" y="4184236"/>
            <a:ext cx="6076629" cy="418548"/>
          </a:xfrm>
          <a:prstGeom prst="rect">
            <a:avLst/>
          </a:prstGeom>
        </p:spPr>
        <p:txBody>
          <a:bodyPr lIns="0" tIns="0" rIns="0" bIns="0" rtlCol="0" anchor="t">
            <a:spAutoFit/>
          </a:bodyPr>
          <a:lstStyle/>
          <a:p>
            <a:pPr algn="l">
              <a:lnSpc>
                <a:spcPts val="3483"/>
              </a:lnSpc>
            </a:pPr>
            <a:r>
              <a:rPr lang="en-US" sz="2524" spc="247">
                <a:solidFill>
                  <a:srgbClr val="231F20"/>
                </a:solidFill>
                <a:latin typeface="Arial" panose="020B0604020202020204" pitchFamily="34" charset="0"/>
                <a:cs typeface="Arial" panose="020B0604020202020204" pitchFamily="34" charset="0"/>
              </a:rPr>
              <a:t>ƯU ĐIỂM</a:t>
            </a:r>
          </a:p>
        </p:txBody>
      </p:sp>
      <p:sp>
        <p:nvSpPr>
          <p:cNvPr id="16" name="TextBox 16"/>
          <p:cNvSpPr txBox="1"/>
          <p:nvPr/>
        </p:nvSpPr>
        <p:spPr>
          <a:xfrm>
            <a:off x="7983508" y="5104327"/>
            <a:ext cx="5790503" cy="418548"/>
          </a:xfrm>
          <a:prstGeom prst="rect">
            <a:avLst/>
          </a:prstGeom>
        </p:spPr>
        <p:txBody>
          <a:bodyPr lIns="0" tIns="0" rIns="0" bIns="0" rtlCol="0" anchor="t">
            <a:spAutoFit/>
          </a:bodyPr>
          <a:lstStyle/>
          <a:p>
            <a:pPr marL="0" lvl="0" indent="0" algn="l">
              <a:lnSpc>
                <a:spcPts val="3483"/>
              </a:lnSpc>
              <a:spcBef>
                <a:spcPct val="0"/>
              </a:spcBef>
            </a:pPr>
            <a:r>
              <a:rPr lang="en-US" sz="2524" spc="247">
                <a:solidFill>
                  <a:srgbClr val="231F20"/>
                </a:solidFill>
                <a:latin typeface="Arial" panose="020B0604020202020204" pitchFamily="34" charset="0"/>
                <a:cs typeface="Arial" panose="020B0604020202020204" pitchFamily="34" charset="0"/>
              </a:rPr>
              <a:t>HẠN CHẾ</a:t>
            </a:r>
          </a:p>
        </p:txBody>
      </p:sp>
      <p:sp>
        <p:nvSpPr>
          <p:cNvPr id="17" name="TextBox 17"/>
          <p:cNvSpPr txBox="1"/>
          <p:nvPr/>
        </p:nvSpPr>
        <p:spPr>
          <a:xfrm>
            <a:off x="6607430" y="5846167"/>
            <a:ext cx="937219" cy="657225"/>
          </a:xfrm>
          <a:prstGeom prst="rect">
            <a:avLst/>
          </a:prstGeom>
        </p:spPr>
        <p:txBody>
          <a:bodyPr lIns="0" tIns="0" rIns="0" bIns="0" rtlCol="0" anchor="t">
            <a:spAutoFit/>
          </a:bodyPr>
          <a:lstStyle/>
          <a:p>
            <a:pPr algn="ctr">
              <a:lnSpc>
                <a:spcPts val="5126"/>
              </a:lnSpc>
            </a:pPr>
            <a:r>
              <a:rPr lang="en-US" sz="4271">
                <a:solidFill>
                  <a:srgbClr val="363636"/>
                </a:solidFill>
                <a:latin typeface="Arial" panose="020B0604020202020204" pitchFamily="34" charset="0"/>
                <a:cs typeface="Arial" panose="020B0604020202020204" pitchFamily="34" charset="0"/>
              </a:rPr>
              <a:t>3</a:t>
            </a:r>
          </a:p>
        </p:txBody>
      </p:sp>
      <p:sp>
        <p:nvSpPr>
          <p:cNvPr id="18" name="TextBox 18"/>
          <p:cNvSpPr txBox="1"/>
          <p:nvPr/>
        </p:nvSpPr>
        <p:spPr>
          <a:xfrm>
            <a:off x="7983508" y="5990152"/>
            <a:ext cx="5790503" cy="418548"/>
          </a:xfrm>
          <a:prstGeom prst="rect">
            <a:avLst/>
          </a:prstGeom>
        </p:spPr>
        <p:txBody>
          <a:bodyPr lIns="0" tIns="0" rIns="0" bIns="0" rtlCol="0" anchor="t">
            <a:spAutoFit/>
          </a:bodyPr>
          <a:lstStyle/>
          <a:p>
            <a:pPr marL="0" lvl="0" indent="0" algn="l">
              <a:lnSpc>
                <a:spcPts val="3483"/>
              </a:lnSpc>
              <a:spcBef>
                <a:spcPct val="0"/>
              </a:spcBef>
            </a:pPr>
            <a:r>
              <a:rPr lang="en-US" sz="2524" spc="247">
                <a:solidFill>
                  <a:srgbClr val="231F20"/>
                </a:solidFill>
                <a:latin typeface="Arial" panose="020B0604020202020204" pitchFamily="34" charset="0"/>
                <a:cs typeface="Arial" panose="020B0604020202020204" pitchFamily="34" charset="0"/>
              </a:rPr>
              <a:t>HƯỚNG PHÁT TRIỂN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sp>
        <p:nvSpPr>
          <p:cNvPr id="2" name="TextBox 2"/>
          <p:cNvSpPr txBox="1"/>
          <p:nvPr/>
        </p:nvSpPr>
        <p:spPr>
          <a:xfrm>
            <a:off x="575740" y="389261"/>
            <a:ext cx="1454713" cy="995809"/>
          </a:xfrm>
          <a:prstGeom prst="rect">
            <a:avLst/>
          </a:prstGeom>
        </p:spPr>
        <p:txBody>
          <a:bodyPr lIns="0" tIns="0" rIns="0" bIns="0" rtlCol="0" anchor="t">
            <a:spAutoFit/>
          </a:bodyPr>
          <a:lstStyle/>
          <a:p>
            <a:pPr algn="ctr">
              <a:lnSpc>
                <a:spcPts val="7956"/>
              </a:lnSpc>
            </a:pPr>
            <a:r>
              <a:rPr lang="en-US" sz="6630" dirty="0">
                <a:solidFill>
                  <a:srgbClr val="363636"/>
                </a:solidFill>
                <a:latin typeface="Arial" panose="020B0604020202020204" pitchFamily="34" charset="0"/>
                <a:cs typeface="Arial" panose="020B0604020202020204" pitchFamily="34" charset="0"/>
              </a:rPr>
              <a:t>II</a:t>
            </a:r>
          </a:p>
        </p:txBody>
      </p:sp>
      <p:sp>
        <p:nvSpPr>
          <p:cNvPr id="3" name="TextBox 3"/>
          <p:cNvSpPr txBox="1"/>
          <p:nvPr/>
        </p:nvSpPr>
        <p:spPr>
          <a:xfrm>
            <a:off x="2711632" y="580900"/>
            <a:ext cx="12675870" cy="657192"/>
          </a:xfrm>
          <a:prstGeom prst="rect">
            <a:avLst/>
          </a:prstGeom>
        </p:spPr>
        <p:txBody>
          <a:bodyPr lIns="0" tIns="0" rIns="0" bIns="0" rtlCol="0" anchor="t">
            <a:spAutoFit/>
          </a:bodyPr>
          <a:lstStyle/>
          <a:p>
            <a:pPr marL="0" lvl="0" indent="0" algn="l">
              <a:lnSpc>
                <a:spcPts val="5406"/>
              </a:lnSpc>
              <a:spcBef>
                <a:spcPct val="0"/>
              </a:spcBef>
            </a:pPr>
            <a:r>
              <a:rPr lang="en-US" sz="3917" spc="383" dirty="0">
                <a:solidFill>
                  <a:srgbClr val="231F20"/>
                </a:solidFill>
                <a:latin typeface="Arial" panose="020B0604020202020204" pitchFamily="34" charset="0"/>
                <a:cs typeface="Arial" panose="020B0604020202020204" pitchFamily="34" charset="0"/>
              </a:rPr>
              <a:t>HẠN CHẾ</a:t>
            </a:r>
          </a:p>
        </p:txBody>
      </p:sp>
      <p:sp>
        <p:nvSpPr>
          <p:cNvPr id="4" name="TextBox 4"/>
          <p:cNvSpPr txBox="1"/>
          <p:nvPr/>
        </p:nvSpPr>
        <p:spPr>
          <a:xfrm>
            <a:off x="1028700" y="1507176"/>
            <a:ext cx="16230600" cy="5796395"/>
          </a:xfrm>
          <a:prstGeom prst="rect">
            <a:avLst/>
          </a:prstGeom>
        </p:spPr>
        <p:txBody>
          <a:bodyPr lIns="0" tIns="0" rIns="0" bIns="0" rtlCol="0" anchor="t">
            <a:spAutoFit/>
          </a:bodyPr>
          <a:lstStyle/>
          <a:p>
            <a:pPr algn="just">
              <a:lnSpc>
                <a:spcPts val="3483"/>
              </a:lnSpc>
            </a:pPr>
            <a:r>
              <a:rPr lang="en-US" sz="2524" spc="247" dirty="0">
                <a:solidFill>
                  <a:srgbClr val="000000"/>
                </a:solidFill>
                <a:latin typeface="Arial" panose="020B0604020202020204" pitchFamily="34" charset="0"/>
                <a:cs typeface="Arial" panose="020B0604020202020204" pitchFamily="34" charset="0"/>
              </a:rPr>
              <a:t>-CHI PHÍ: MỘT SỐ PHẦN MỀM QUẢN LÝ CAFE CÓ CHI PHÍ ĐẦU TƯ BAN ĐẦU CAO, ĐẶC BIỆT LÀ ĐỐI VỚI CÁC CỬA HÀNG NHỎ VÀ MỚI MỞ. CHI PHÍ NÀY CÓ THỂ BAO GỒM PHÍ CÀI ĐẶT, PHÍ SỬ DỤNG HÀNG THÁNG, VÀ CÁC CHI PHÍ PHÁT SINH KHÁC.</a:t>
            </a:r>
          </a:p>
          <a:p>
            <a:pPr algn="just">
              <a:lnSpc>
                <a:spcPts val="3483"/>
              </a:lnSpc>
            </a:pPr>
            <a:endParaRPr lang="en-US" sz="2524" spc="247" dirty="0">
              <a:solidFill>
                <a:srgbClr val="000000"/>
              </a:solidFill>
              <a:latin typeface="Arial" panose="020B0604020202020204" pitchFamily="34" charset="0"/>
              <a:cs typeface="Arial" panose="020B0604020202020204" pitchFamily="34" charset="0"/>
            </a:endParaRPr>
          </a:p>
          <a:p>
            <a:pPr algn="just">
              <a:lnSpc>
                <a:spcPts val="3483"/>
              </a:lnSpc>
            </a:pPr>
            <a:r>
              <a:rPr lang="en-US" sz="2524" spc="247" dirty="0">
                <a:solidFill>
                  <a:srgbClr val="000000"/>
                </a:solidFill>
                <a:latin typeface="Arial" panose="020B0604020202020204" pitchFamily="34" charset="0"/>
                <a:cs typeface="Arial" panose="020B0604020202020204" pitchFamily="34" charset="0"/>
              </a:rPr>
              <a:t>-YÊU CẦU KỸ THUẬT: MỘT SỐ PHẦN MỀM QUẢN LÝ CAFE CÓ YÊU CẦU KỸ THUẬT CAO, ĐẶC BIỆT LÀ ĐỐI VỚI VIỆC CÀI ĐẶT VÀ CẤU HÌNH. ĐIỀU NÀY CÓ THỂ ĐÒI HỎI SỰ HỖ TRỢ TỪ CHUYÊN GIA CÔNG NGHỆ THÔNG TIN HOẶC NHÂN VIÊN KỸ THUẬT.</a:t>
            </a:r>
          </a:p>
          <a:p>
            <a:pPr algn="just">
              <a:lnSpc>
                <a:spcPts val="3483"/>
              </a:lnSpc>
            </a:pPr>
            <a:endParaRPr lang="en-US" sz="2524" spc="247" dirty="0">
              <a:solidFill>
                <a:srgbClr val="000000"/>
              </a:solidFill>
              <a:latin typeface="Arial" panose="020B0604020202020204" pitchFamily="34" charset="0"/>
              <a:cs typeface="Arial" panose="020B0604020202020204" pitchFamily="34" charset="0"/>
            </a:endParaRPr>
          </a:p>
          <a:p>
            <a:pPr algn="just">
              <a:lnSpc>
                <a:spcPts val="3483"/>
              </a:lnSpc>
            </a:pPr>
            <a:endParaRPr lang="en-US" sz="2524" spc="247" dirty="0">
              <a:solidFill>
                <a:srgbClr val="000000"/>
              </a:solidFill>
              <a:latin typeface="Arial" panose="020B0604020202020204" pitchFamily="34" charset="0"/>
              <a:cs typeface="Arial" panose="020B0604020202020204" pitchFamily="34" charset="0"/>
            </a:endParaRPr>
          </a:p>
          <a:p>
            <a:pPr algn="just">
              <a:lnSpc>
                <a:spcPts val="3483"/>
              </a:lnSpc>
            </a:pPr>
            <a:r>
              <a:rPr lang="en-US" sz="2524" spc="247" dirty="0">
                <a:solidFill>
                  <a:srgbClr val="000000"/>
                </a:solidFill>
                <a:latin typeface="Arial" panose="020B0604020202020204" pitchFamily="34" charset="0"/>
                <a:cs typeface="Arial" panose="020B0604020202020204" pitchFamily="34" charset="0"/>
              </a:rPr>
              <a:t>-THỜI GIAN TRIỂN KHAI: VIỆC TRIỂN KHAI VÀ TÍCH HỢP PHẦN MỀM MỚI CÓ THỂ MẤT THỜI GIAN VÀ GÂY RA SỰ GIÁN ĐOẠN TRONG HOẠT ĐỘNG KINH DOANH HÀNG NGÀY CỦA CỬA HÀNG.</a:t>
            </a:r>
          </a:p>
          <a:p>
            <a:pPr algn="just">
              <a:lnSpc>
                <a:spcPts val="3483"/>
              </a:lnSpc>
              <a:spcBef>
                <a:spcPct val="0"/>
              </a:spcBef>
            </a:pPr>
            <a:endParaRPr lang="en-US" sz="2524" spc="247" dirty="0">
              <a:solidFill>
                <a:srgbClr val="000000"/>
              </a:solidFill>
              <a:latin typeface="Arial" panose="020B0604020202020204" pitchFamily="34" charset="0"/>
              <a:cs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animEffect transition="in" filter="fade">
                                      <p:cBhvr>
                                        <p:cTn id="17"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sp>
        <p:nvSpPr>
          <p:cNvPr id="2" name="TextBox 2"/>
          <p:cNvSpPr txBox="1"/>
          <p:nvPr/>
        </p:nvSpPr>
        <p:spPr>
          <a:xfrm>
            <a:off x="575740" y="389261"/>
            <a:ext cx="1454713" cy="995809"/>
          </a:xfrm>
          <a:prstGeom prst="rect">
            <a:avLst/>
          </a:prstGeom>
        </p:spPr>
        <p:txBody>
          <a:bodyPr lIns="0" tIns="0" rIns="0" bIns="0" rtlCol="0" anchor="t">
            <a:spAutoFit/>
          </a:bodyPr>
          <a:lstStyle/>
          <a:p>
            <a:pPr algn="ctr">
              <a:lnSpc>
                <a:spcPts val="7956"/>
              </a:lnSpc>
            </a:pPr>
            <a:r>
              <a:rPr lang="en-US" sz="6630" dirty="0">
                <a:solidFill>
                  <a:srgbClr val="363636"/>
                </a:solidFill>
                <a:latin typeface="Arial" panose="020B0604020202020204" pitchFamily="34" charset="0"/>
                <a:cs typeface="Arial" panose="020B0604020202020204" pitchFamily="34" charset="0"/>
              </a:rPr>
              <a:t>II</a:t>
            </a:r>
          </a:p>
        </p:txBody>
      </p:sp>
      <p:sp>
        <p:nvSpPr>
          <p:cNvPr id="3" name="TextBox 3"/>
          <p:cNvSpPr txBox="1"/>
          <p:nvPr/>
        </p:nvSpPr>
        <p:spPr>
          <a:xfrm>
            <a:off x="2711632" y="580900"/>
            <a:ext cx="12675870" cy="657192"/>
          </a:xfrm>
          <a:prstGeom prst="rect">
            <a:avLst/>
          </a:prstGeom>
        </p:spPr>
        <p:txBody>
          <a:bodyPr lIns="0" tIns="0" rIns="0" bIns="0" rtlCol="0" anchor="t">
            <a:spAutoFit/>
          </a:bodyPr>
          <a:lstStyle/>
          <a:p>
            <a:pPr marL="0" lvl="0" indent="0" algn="l">
              <a:lnSpc>
                <a:spcPts val="5406"/>
              </a:lnSpc>
              <a:spcBef>
                <a:spcPct val="0"/>
              </a:spcBef>
            </a:pPr>
            <a:r>
              <a:rPr lang="en-US" sz="3917" spc="383" dirty="0">
                <a:solidFill>
                  <a:srgbClr val="231F20"/>
                </a:solidFill>
                <a:latin typeface="Arial" panose="020B0604020202020204" pitchFamily="34" charset="0"/>
                <a:cs typeface="Arial" panose="020B0604020202020204" pitchFamily="34" charset="0"/>
              </a:rPr>
              <a:t>HẠN CHẾ</a:t>
            </a:r>
          </a:p>
        </p:txBody>
      </p:sp>
      <p:sp>
        <p:nvSpPr>
          <p:cNvPr id="4" name="TextBox 4"/>
          <p:cNvSpPr txBox="1"/>
          <p:nvPr/>
        </p:nvSpPr>
        <p:spPr>
          <a:xfrm>
            <a:off x="1028700" y="1507176"/>
            <a:ext cx="16230600" cy="4001032"/>
          </a:xfrm>
          <a:prstGeom prst="rect">
            <a:avLst/>
          </a:prstGeom>
        </p:spPr>
        <p:txBody>
          <a:bodyPr lIns="0" tIns="0" rIns="0" bIns="0" rtlCol="0" anchor="t">
            <a:spAutoFit/>
          </a:bodyPr>
          <a:lstStyle/>
          <a:p>
            <a:pPr algn="just">
              <a:lnSpc>
                <a:spcPts val="3483"/>
              </a:lnSpc>
            </a:pPr>
            <a:endParaRPr lang="vi-VN" dirty="0">
              <a:latin typeface="Arial" panose="020B0604020202020204" pitchFamily="34" charset="0"/>
              <a:cs typeface="Arial" panose="020B0604020202020204" pitchFamily="34" charset="0"/>
            </a:endParaRPr>
          </a:p>
          <a:p>
            <a:pPr algn="just">
              <a:lnSpc>
                <a:spcPts val="3483"/>
              </a:lnSpc>
            </a:pPr>
            <a:r>
              <a:rPr lang="vi-VN" sz="2524" spc="247" dirty="0">
                <a:solidFill>
                  <a:srgbClr val="000000"/>
                </a:solidFill>
                <a:latin typeface="Arial" panose="020B0604020202020204" pitchFamily="34" charset="0"/>
                <a:cs typeface="Arial" panose="020B0604020202020204" pitchFamily="34" charset="0"/>
              </a:rPr>
              <a:t>-HỌC CÁCH SỬ DỤNG: ĐÔI KHI, VIỆC HỌC CÁCH SỬ DỤNG MỘT PHẦN MỀM MỚI CÓ THỂ TỐN THỜI GIAN VÀ ĐÒI HỎI SỰ ĐÀO TẠO ĐẶC BIỆT CHO NHÂN VIÊN.</a:t>
            </a:r>
          </a:p>
          <a:p>
            <a:pPr algn="just">
              <a:lnSpc>
                <a:spcPts val="3483"/>
              </a:lnSpc>
            </a:pPr>
            <a:endParaRPr lang="vi-VN" sz="2524" spc="247" dirty="0">
              <a:solidFill>
                <a:srgbClr val="000000"/>
              </a:solidFill>
              <a:latin typeface="Arial" panose="020B0604020202020204" pitchFamily="34" charset="0"/>
              <a:cs typeface="Arial" panose="020B0604020202020204" pitchFamily="34" charset="0"/>
            </a:endParaRPr>
          </a:p>
          <a:p>
            <a:pPr algn="just">
              <a:lnSpc>
                <a:spcPts val="3483"/>
              </a:lnSpc>
            </a:pPr>
            <a:endParaRPr lang="vi-VN" sz="2524" spc="247" dirty="0">
              <a:solidFill>
                <a:srgbClr val="000000"/>
              </a:solidFill>
              <a:latin typeface="Arial" panose="020B0604020202020204" pitchFamily="34" charset="0"/>
              <a:cs typeface="Arial" panose="020B0604020202020204" pitchFamily="34" charset="0"/>
            </a:endParaRPr>
          </a:p>
          <a:p>
            <a:pPr algn="just">
              <a:lnSpc>
                <a:spcPts val="3483"/>
              </a:lnSpc>
            </a:pPr>
            <a:r>
              <a:rPr lang="vi-VN" sz="2524" spc="247" dirty="0">
                <a:solidFill>
                  <a:srgbClr val="000000"/>
                </a:solidFill>
                <a:latin typeface="Arial" panose="020B0604020202020204" pitchFamily="34" charset="0"/>
                <a:cs typeface="Arial" panose="020B0604020202020204" pitchFamily="34" charset="0"/>
              </a:rPr>
              <a:t>-PHỤ THUỘC VÀO CÔNG NGHỆ: PHẦN MỀM QUẢN LÝ CAFE PHỤ THUỘC VÀO CÔNG NGHỆ, VÀ VIỆC MẤT ĐIỆN HOẶC SỰ CỐ KỸ THUẬT CÓ THỂ ẢNH HƯỞNG ĐẾN KHẢ NĂNG HOẠT ĐỘNG CỦA CỬA HÀNG.</a:t>
            </a:r>
          </a:p>
          <a:p>
            <a:pPr algn="just">
              <a:lnSpc>
                <a:spcPts val="3483"/>
              </a:lnSpc>
              <a:spcBef>
                <a:spcPct val="0"/>
              </a:spcBef>
            </a:pPr>
            <a:endParaRPr lang="vi-VN" sz="2524" spc="247" dirty="0">
              <a:solidFill>
                <a:srgbClr val="000000"/>
              </a:solidFill>
              <a:latin typeface="Arial" panose="020B0604020202020204" pitchFamily="34" charset="0"/>
              <a:cs typeface="Arial" panose="020B0604020202020204" pitchFamily="34" charset="0"/>
            </a:endParaRP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sp>
        <p:nvSpPr>
          <p:cNvPr id="2" name="Freeform 2"/>
          <p:cNvSpPr/>
          <p:nvPr/>
        </p:nvSpPr>
        <p:spPr>
          <a:xfrm rot="7659121">
            <a:off x="-4012602" y="5585714"/>
            <a:ext cx="7629294" cy="7828566"/>
          </a:xfrm>
          <a:custGeom>
            <a:avLst/>
            <a:gdLst/>
            <a:ahLst/>
            <a:cxnLst/>
            <a:rect l="l" t="t" r="r" b="b"/>
            <a:pathLst>
              <a:path w="7629294" h="7828566">
                <a:moveTo>
                  <a:pt x="0" y="0"/>
                </a:moveTo>
                <a:lnTo>
                  <a:pt x="7629294" y="0"/>
                </a:lnTo>
                <a:lnTo>
                  <a:pt x="7629294" y="7828566"/>
                </a:lnTo>
                <a:lnTo>
                  <a:pt x="0" y="78285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4992260" y="3008250"/>
            <a:ext cx="1400485" cy="1423694"/>
            <a:chOff x="0" y="0"/>
            <a:chExt cx="368852" cy="374965"/>
          </a:xfrm>
        </p:grpSpPr>
        <p:sp>
          <p:nvSpPr>
            <p:cNvPr id="4" name="Freeform 4"/>
            <p:cNvSpPr/>
            <p:nvPr/>
          </p:nvSpPr>
          <p:spPr>
            <a:xfrm>
              <a:off x="0" y="0"/>
              <a:ext cx="368852" cy="374965"/>
            </a:xfrm>
            <a:custGeom>
              <a:avLst/>
              <a:gdLst/>
              <a:ahLst/>
              <a:cxnLst/>
              <a:rect l="l" t="t" r="r" b="b"/>
              <a:pathLst>
                <a:path w="368852" h="374965">
                  <a:moveTo>
                    <a:pt x="0" y="0"/>
                  </a:moveTo>
                  <a:lnTo>
                    <a:pt x="368852" y="0"/>
                  </a:lnTo>
                  <a:lnTo>
                    <a:pt x="368852" y="374965"/>
                  </a:lnTo>
                  <a:lnTo>
                    <a:pt x="0" y="374965"/>
                  </a:lnTo>
                  <a:close/>
                </a:path>
              </a:pathLst>
            </a:custGeom>
            <a:solidFill>
              <a:srgbClr val="CCCCCC"/>
            </a:solidFill>
          </p:spPr>
        </p:sp>
        <p:sp>
          <p:nvSpPr>
            <p:cNvPr id="5" name="TextBox 5"/>
            <p:cNvSpPr txBox="1"/>
            <p:nvPr/>
          </p:nvSpPr>
          <p:spPr>
            <a:xfrm>
              <a:off x="0" y="-19050"/>
              <a:ext cx="368852" cy="394015"/>
            </a:xfrm>
            <a:prstGeom prst="rect">
              <a:avLst/>
            </a:prstGeom>
          </p:spPr>
          <p:txBody>
            <a:bodyPr lIns="50800" tIns="50800" rIns="50800" bIns="50800" rtlCol="0" anchor="ctr"/>
            <a:lstStyle/>
            <a:p>
              <a:pPr algn="ctr">
                <a:lnSpc>
                  <a:spcPts val="2859"/>
                </a:lnSpc>
              </a:pPr>
              <a:endParaRPr>
                <a:latin typeface="Arial" panose="020B0604020202020204" pitchFamily="34" charset="0"/>
                <a:cs typeface="Arial" panose="020B0604020202020204" pitchFamily="34" charset="0"/>
              </a:endParaRPr>
            </a:p>
          </p:txBody>
        </p:sp>
      </p:grpSp>
      <p:sp>
        <p:nvSpPr>
          <p:cNvPr id="7" name="Freeform 7"/>
          <p:cNvSpPr/>
          <p:nvPr/>
        </p:nvSpPr>
        <p:spPr>
          <a:xfrm rot="2016048">
            <a:off x="12243487" y="-1005305"/>
            <a:ext cx="10749463" cy="2687366"/>
          </a:xfrm>
          <a:custGeom>
            <a:avLst/>
            <a:gdLst/>
            <a:ahLst/>
            <a:cxnLst/>
            <a:rect l="l" t="t" r="r" b="b"/>
            <a:pathLst>
              <a:path w="10749463" h="2687366">
                <a:moveTo>
                  <a:pt x="0" y="0"/>
                </a:moveTo>
                <a:lnTo>
                  <a:pt x="10749463" y="0"/>
                </a:lnTo>
                <a:lnTo>
                  <a:pt x="10749463" y="2687365"/>
                </a:lnTo>
                <a:lnTo>
                  <a:pt x="0" y="268736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TextBox 8"/>
          <p:cNvSpPr txBox="1"/>
          <p:nvPr/>
        </p:nvSpPr>
        <p:spPr>
          <a:xfrm>
            <a:off x="5097802" y="3225185"/>
            <a:ext cx="1189402" cy="831506"/>
          </a:xfrm>
          <a:prstGeom prst="rect">
            <a:avLst/>
          </a:prstGeom>
        </p:spPr>
        <p:txBody>
          <a:bodyPr lIns="0" tIns="0" rIns="0" bIns="0" rtlCol="0" anchor="t">
            <a:spAutoFit/>
          </a:bodyPr>
          <a:lstStyle/>
          <a:p>
            <a:pPr algn="ctr">
              <a:lnSpc>
                <a:spcPts val="6505"/>
              </a:lnSpc>
            </a:pPr>
            <a:r>
              <a:rPr lang="en-US" sz="5421">
                <a:solidFill>
                  <a:srgbClr val="363636"/>
                </a:solidFill>
                <a:latin typeface="Arial" panose="020B0604020202020204" pitchFamily="34" charset="0"/>
                <a:cs typeface="Arial" panose="020B0604020202020204" pitchFamily="34" charset="0"/>
              </a:rPr>
              <a:t>I</a:t>
            </a:r>
          </a:p>
        </p:txBody>
      </p:sp>
      <p:sp>
        <p:nvSpPr>
          <p:cNvPr id="9" name="TextBox 9"/>
          <p:cNvSpPr txBox="1"/>
          <p:nvPr/>
        </p:nvSpPr>
        <p:spPr>
          <a:xfrm>
            <a:off x="6607430" y="3417376"/>
            <a:ext cx="9640608" cy="418548"/>
          </a:xfrm>
          <a:prstGeom prst="rect">
            <a:avLst/>
          </a:prstGeom>
        </p:spPr>
        <p:txBody>
          <a:bodyPr lIns="0" tIns="0" rIns="0" bIns="0" rtlCol="0" anchor="t">
            <a:spAutoFit/>
          </a:bodyPr>
          <a:lstStyle/>
          <a:p>
            <a:pPr algn="l">
              <a:lnSpc>
                <a:spcPts val="3483"/>
              </a:lnSpc>
            </a:pPr>
            <a:r>
              <a:rPr lang="en-US" sz="2524" spc="247">
                <a:solidFill>
                  <a:srgbClr val="231F20"/>
                </a:solidFill>
                <a:latin typeface="Arial" panose="020B0604020202020204" pitchFamily="34" charset="0"/>
                <a:cs typeface="Arial" panose="020B0604020202020204" pitchFamily="34" charset="0"/>
              </a:rPr>
              <a:t>ƯU ĐIỂM</a:t>
            </a:r>
          </a:p>
        </p:txBody>
      </p:sp>
      <p:grpSp>
        <p:nvGrpSpPr>
          <p:cNvPr id="10" name="Group 10"/>
          <p:cNvGrpSpPr/>
          <p:nvPr/>
        </p:nvGrpSpPr>
        <p:grpSpPr>
          <a:xfrm>
            <a:off x="6607430" y="5617567"/>
            <a:ext cx="5611352" cy="1099725"/>
            <a:chOff x="0" y="0"/>
            <a:chExt cx="1477887" cy="289639"/>
          </a:xfrm>
        </p:grpSpPr>
        <p:sp>
          <p:nvSpPr>
            <p:cNvPr id="11" name="Freeform 11"/>
            <p:cNvSpPr/>
            <p:nvPr/>
          </p:nvSpPr>
          <p:spPr>
            <a:xfrm>
              <a:off x="0" y="0"/>
              <a:ext cx="1477887" cy="289639"/>
            </a:xfrm>
            <a:custGeom>
              <a:avLst/>
              <a:gdLst/>
              <a:ahLst/>
              <a:cxnLst/>
              <a:rect l="l" t="t" r="r" b="b"/>
              <a:pathLst>
                <a:path w="1477887" h="289639">
                  <a:moveTo>
                    <a:pt x="0" y="0"/>
                  </a:moveTo>
                  <a:lnTo>
                    <a:pt x="1477887" y="0"/>
                  </a:lnTo>
                  <a:lnTo>
                    <a:pt x="1477887" y="289639"/>
                  </a:lnTo>
                  <a:lnTo>
                    <a:pt x="0" y="289639"/>
                  </a:lnTo>
                  <a:close/>
                </a:path>
              </a:pathLst>
            </a:custGeom>
            <a:solidFill>
              <a:srgbClr val="CCCCCC"/>
            </a:solidFill>
          </p:spPr>
        </p:sp>
        <p:sp>
          <p:nvSpPr>
            <p:cNvPr id="12" name="TextBox 12"/>
            <p:cNvSpPr txBox="1"/>
            <p:nvPr/>
          </p:nvSpPr>
          <p:spPr>
            <a:xfrm>
              <a:off x="0" y="-19050"/>
              <a:ext cx="1477887" cy="308689"/>
            </a:xfrm>
            <a:prstGeom prst="rect">
              <a:avLst/>
            </a:prstGeom>
          </p:spPr>
          <p:txBody>
            <a:bodyPr lIns="50800" tIns="50800" rIns="50800" bIns="50800" rtlCol="0" anchor="ctr"/>
            <a:lstStyle/>
            <a:p>
              <a:pPr algn="ctr">
                <a:lnSpc>
                  <a:spcPts val="2859"/>
                </a:lnSpc>
              </a:pPr>
              <a:endParaRPr>
                <a:latin typeface="Arial" panose="020B0604020202020204" pitchFamily="34" charset="0"/>
                <a:cs typeface="Arial" panose="020B0604020202020204" pitchFamily="34" charset="0"/>
              </a:endParaRPr>
            </a:p>
          </p:txBody>
        </p:sp>
      </p:grpSp>
      <p:sp>
        <p:nvSpPr>
          <p:cNvPr id="13" name="TextBox 13"/>
          <p:cNvSpPr txBox="1"/>
          <p:nvPr/>
        </p:nvSpPr>
        <p:spPr>
          <a:xfrm>
            <a:off x="6607430" y="4079185"/>
            <a:ext cx="937219" cy="657225"/>
          </a:xfrm>
          <a:prstGeom prst="rect">
            <a:avLst/>
          </a:prstGeom>
        </p:spPr>
        <p:txBody>
          <a:bodyPr lIns="0" tIns="0" rIns="0" bIns="0" rtlCol="0" anchor="t">
            <a:spAutoFit/>
          </a:bodyPr>
          <a:lstStyle/>
          <a:p>
            <a:pPr algn="ctr">
              <a:lnSpc>
                <a:spcPts val="5126"/>
              </a:lnSpc>
            </a:pPr>
            <a:r>
              <a:rPr lang="en-US" sz="4271">
                <a:solidFill>
                  <a:srgbClr val="363636"/>
                </a:solidFill>
                <a:latin typeface="Arial" panose="020B0604020202020204" pitchFamily="34" charset="0"/>
                <a:cs typeface="Arial" panose="020B0604020202020204" pitchFamily="34" charset="0"/>
              </a:rPr>
              <a:t>1</a:t>
            </a:r>
          </a:p>
        </p:txBody>
      </p:sp>
      <p:sp>
        <p:nvSpPr>
          <p:cNvPr id="14" name="TextBox 14"/>
          <p:cNvSpPr txBox="1"/>
          <p:nvPr/>
        </p:nvSpPr>
        <p:spPr>
          <a:xfrm>
            <a:off x="6607430" y="4960342"/>
            <a:ext cx="937219" cy="657225"/>
          </a:xfrm>
          <a:prstGeom prst="rect">
            <a:avLst/>
          </a:prstGeom>
        </p:spPr>
        <p:txBody>
          <a:bodyPr lIns="0" tIns="0" rIns="0" bIns="0" rtlCol="0" anchor="t">
            <a:spAutoFit/>
          </a:bodyPr>
          <a:lstStyle/>
          <a:p>
            <a:pPr algn="ctr">
              <a:lnSpc>
                <a:spcPts val="5126"/>
              </a:lnSpc>
            </a:pPr>
            <a:r>
              <a:rPr lang="en-US" sz="4271">
                <a:solidFill>
                  <a:srgbClr val="363636"/>
                </a:solidFill>
                <a:latin typeface="Arial" panose="020B0604020202020204" pitchFamily="34" charset="0"/>
                <a:cs typeface="Arial" panose="020B0604020202020204" pitchFamily="34" charset="0"/>
              </a:rPr>
              <a:t>2</a:t>
            </a:r>
          </a:p>
        </p:txBody>
      </p:sp>
      <p:sp>
        <p:nvSpPr>
          <p:cNvPr id="15" name="TextBox 15"/>
          <p:cNvSpPr txBox="1"/>
          <p:nvPr/>
        </p:nvSpPr>
        <p:spPr>
          <a:xfrm>
            <a:off x="7983508" y="4184236"/>
            <a:ext cx="6076629" cy="418548"/>
          </a:xfrm>
          <a:prstGeom prst="rect">
            <a:avLst/>
          </a:prstGeom>
        </p:spPr>
        <p:txBody>
          <a:bodyPr lIns="0" tIns="0" rIns="0" bIns="0" rtlCol="0" anchor="t">
            <a:spAutoFit/>
          </a:bodyPr>
          <a:lstStyle/>
          <a:p>
            <a:pPr algn="l">
              <a:lnSpc>
                <a:spcPts val="3483"/>
              </a:lnSpc>
            </a:pPr>
            <a:r>
              <a:rPr lang="en-US" sz="2524" spc="247">
                <a:solidFill>
                  <a:srgbClr val="231F20"/>
                </a:solidFill>
                <a:latin typeface="Arial" panose="020B0604020202020204" pitchFamily="34" charset="0"/>
                <a:cs typeface="Arial" panose="020B0604020202020204" pitchFamily="34" charset="0"/>
              </a:rPr>
              <a:t>ƯU ĐIỂM</a:t>
            </a:r>
          </a:p>
        </p:txBody>
      </p:sp>
      <p:sp>
        <p:nvSpPr>
          <p:cNvPr id="16" name="TextBox 16"/>
          <p:cNvSpPr txBox="1"/>
          <p:nvPr/>
        </p:nvSpPr>
        <p:spPr>
          <a:xfrm>
            <a:off x="7983508" y="5104327"/>
            <a:ext cx="5790503" cy="418548"/>
          </a:xfrm>
          <a:prstGeom prst="rect">
            <a:avLst/>
          </a:prstGeom>
        </p:spPr>
        <p:txBody>
          <a:bodyPr lIns="0" tIns="0" rIns="0" bIns="0" rtlCol="0" anchor="t">
            <a:spAutoFit/>
          </a:bodyPr>
          <a:lstStyle/>
          <a:p>
            <a:pPr marL="0" lvl="0" indent="0" algn="l">
              <a:lnSpc>
                <a:spcPts val="3483"/>
              </a:lnSpc>
              <a:spcBef>
                <a:spcPct val="0"/>
              </a:spcBef>
            </a:pPr>
            <a:r>
              <a:rPr lang="en-US" sz="2524" spc="247">
                <a:solidFill>
                  <a:srgbClr val="231F20"/>
                </a:solidFill>
                <a:latin typeface="Arial" panose="020B0604020202020204" pitchFamily="34" charset="0"/>
                <a:cs typeface="Arial" panose="020B0604020202020204" pitchFamily="34" charset="0"/>
              </a:rPr>
              <a:t>HẠN CHẾ</a:t>
            </a:r>
          </a:p>
        </p:txBody>
      </p:sp>
      <p:sp>
        <p:nvSpPr>
          <p:cNvPr id="17" name="TextBox 17"/>
          <p:cNvSpPr txBox="1"/>
          <p:nvPr/>
        </p:nvSpPr>
        <p:spPr>
          <a:xfrm>
            <a:off x="6607430" y="5846167"/>
            <a:ext cx="937219" cy="657225"/>
          </a:xfrm>
          <a:prstGeom prst="rect">
            <a:avLst/>
          </a:prstGeom>
        </p:spPr>
        <p:txBody>
          <a:bodyPr lIns="0" tIns="0" rIns="0" bIns="0" rtlCol="0" anchor="t">
            <a:spAutoFit/>
          </a:bodyPr>
          <a:lstStyle/>
          <a:p>
            <a:pPr algn="ctr">
              <a:lnSpc>
                <a:spcPts val="5126"/>
              </a:lnSpc>
            </a:pPr>
            <a:r>
              <a:rPr lang="en-US" sz="4271">
                <a:solidFill>
                  <a:srgbClr val="363636"/>
                </a:solidFill>
                <a:latin typeface="Arial" panose="020B0604020202020204" pitchFamily="34" charset="0"/>
                <a:cs typeface="Arial" panose="020B0604020202020204" pitchFamily="34" charset="0"/>
              </a:rPr>
              <a:t>3</a:t>
            </a:r>
          </a:p>
        </p:txBody>
      </p:sp>
      <p:sp>
        <p:nvSpPr>
          <p:cNvPr id="18" name="TextBox 18"/>
          <p:cNvSpPr txBox="1"/>
          <p:nvPr/>
        </p:nvSpPr>
        <p:spPr>
          <a:xfrm>
            <a:off x="7983508" y="5990152"/>
            <a:ext cx="5790503" cy="418548"/>
          </a:xfrm>
          <a:prstGeom prst="rect">
            <a:avLst/>
          </a:prstGeom>
        </p:spPr>
        <p:txBody>
          <a:bodyPr lIns="0" tIns="0" rIns="0" bIns="0" rtlCol="0" anchor="t">
            <a:spAutoFit/>
          </a:bodyPr>
          <a:lstStyle/>
          <a:p>
            <a:pPr marL="0" lvl="0" indent="0" algn="l">
              <a:lnSpc>
                <a:spcPts val="3483"/>
              </a:lnSpc>
              <a:spcBef>
                <a:spcPct val="0"/>
              </a:spcBef>
            </a:pPr>
            <a:r>
              <a:rPr lang="en-US" sz="2524" spc="247">
                <a:solidFill>
                  <a:srgbClr val="231F20"/>
                </a:solidFill>
                <a:latin typeface="Arial" panose="020B0604020202020204" pitchFamily="34" charset="0"/>
                <a:cs typeface="Arial" panose="020B0604020202020204" pitchFamily="34" charset="0"/>
              </a:rPr>
              <a:t>HƯỚNG PHÁT TRIỂN</a:t>
            </a:r>
          </a:p>
        </p:txBody>
      </p:sp>
      <p:sp>
        <p:nvSpPr>
          <p:cNvPr id="19" name="TextBox 6">
            <a:extLst>
              <a:ext uri="{FF2B5EF4-FFF2-40B4-BE49-F238E27FC236}">
                <a16:creationId xmlns:a16="http://schemas.microsoft.com/office/drawing/2014/main" id="{E97A5DC3-09C8-D8D5-E07D-583D32938C22}"/>
              </a:ext>
            </a:extLst>
          </p:cNvPr>
          <p:cNvSpPr txBox="1"/>
          <p:nvPr/>
        </p:nvSpPr>
        <p:spPr>
          <a:xfrm>
            <a:off x="1736194" y="1036994"/>
            <a:ext cx="14511844" cy="1560812"/>
          </a:xfrm>
          <a:prstGeom prst="rect">
            <a:avLst/>
          </a:prstGeom>
        </p:spPr>
        <p:txBody>
          <a:bodyPr lIns="0" tIns="0" rIns="0" bIns="0" rtlCol="0" anchor="t">
            <a:spAutoFit/>
          </a:bodyPr>
          <a:lstStyle/>
          <a:p>
            <a:pPr algn="ctr">
              <a:lnSpc>
                <a:spcPts val="13774"/>
              </a:lnSpc>
            </a:pPr>
            <a:r>
              <a:rPr lang="en-US" sz="8000" spc="978" dirty="0">
                <a:solidFill>
                  <a:srgbClr val="231F20"/>
                </a:solidFill>
                <a:latin typeface="Arial" panose="020B0604020202020204" pitchFamily="34" charset="0"/>
                <a:cs typeface="Arial" panose="020B0604020202020204" pitchFamily="34" charset="0"/>
              </a:rPr>
              <a:t>3. HƯỚNG PHÁT TRIỂN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sp>
        <p:nvSpPr>
          <p:cNvPr id="2" name="Freeform 2"/>
          <p:cNvSpPr/>
          <p:nvPr/>
        </p:nvSpPr>
        <p:spPr>
          <a:xfrm rot="7659121">
            <a:off x="-4012602" y="5585714"/>
            <a:ext cx="7629294" cy="7828566"/>
          </a:xfrm>
          <a:custGeom>
            <a:avLst/>
            <a:gdLst/>
            <a:ahLst/>
            <a:cxnLst/>
            <a:rect l="l" t="t" r="r" b="b"/>
            <a:pathLst>
              <a:path w="7629294" h="7828566">
                <a:moveTo>
                  <a:pt x="0" y="0"/>
                </a:moveTo>
                <a:lnTo>
                  <a:pt x="7629294" y="0"/>
                </a:lnTo>
                <a:lnTo>
                  <a:pt x="7629294" y="7828566"/>
                </a:lnTo>
                <a:lnTo>
                  <a:pt x="0" y="78285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4992260" y="3008250"/>
            <a:ext cx="1400485" cy="1423694"/>
            <a:chOff x="0" y="0"/>
            <a:chExt cx="368852" cy="374965"/>
          </a:xfrm>
        </p:grpSpPr>
        <p:sp>
          <p:nvSpPr>
            <p:cNvPr id="4" name="Freeform 4"/>
            <p:cNvSpPr/>
            <p:nvPr/>
          </p:nvSpPr>
          <p:spPr>
            <a:xfrm>
              <a:off x="0" y="0"/>
              <a:ext cx="368852" cy="374965"/>
            </a:xfrm>
            <a:custGeom>
              <a:avLst/>
              <a:gdLst/>
              <a:ahLst/>
              <a:cxnLst/>
              <a:rect l="l" t="t" r="r" b="b"/>
              <a:pathLst>
                <a:path w="368852" h="374965">
                  <a:moveTo>
                    <a:pt x="0" y="0"/>
                  </a:moveTo>
                  <a:lnTo>
                    <a:pt x="368852" y="0"/>
                  </a:lnTo>
                  <a:lnTo>
                    <a:pt x="368852" y="374965"/>
                  </a:lnTo>
                  <a:lnTo>
                    <a:pt x="0" y="374965"/>
                  </a:lnTo>
                  <a:close/>
                </a:path>
              </a:pathLst>
            </a:custGeom>
            <a:solidFill>
              <a:srgbClr val="CCCCCC"/>
            </a:solidFill>
          </p:spPr>
        </p:sp>
        <p:sp>
          <p:nvSpPr>
            <p:cNvPr id="5" name="TextBox 5"/>
            <p:cNvSpPr txBox="1"/>
            <p:nvPr/>
          </p:nvSpPr>
          <p:spPr>
            <a:xfrm>
              <a:off x="0" y="-19050"/>
              <a:ext cx="368852" cy="394015"/>
            </a:xfrm>
            <a:prstGeom prst="rect">
              <a:avLst/>
            </a:prstGeom>
          </p:spPr>
          <p:txBody>
            <a:bodyPr lIns="50800" tIns="50800" rIns="50800" bIns="50800" rtlCol="0" anchor="ctr"/>
            <a:lstStyle/>
            <a:p>
              <a:pPr algn="ctr">
                <a:lnSpc>
                  <a:spcPts val="2859"/>
                </a:lnSpc>
              </a:pPr>
              <a:endParaRPr>
                <a:latin typeface="Arial" panose="020B0604020202020204" pitchFamily="34" charset="0"/>
                <a:cs typeface="Arial" panose="020B0604020202020204" pitchFamily="34" charset="0"/>
              </a:endParaRPr>
            </a:p>
          </p:txBody>
        </p:sp>
      </p:grpSp>
      <p:sp>
        <p:nvSpPr>
          <p:cNvPr id="7" name="Freeform 7"/>
          <p:cNvSpPr/>
          <p:nvPr/>
        </p:nvSpPr>
        <p:spPr>
          <a:xfrm rot="2016048">
            <a:off x="12243487" y="-1005305"/>
            <a:ext cx="10749463" cy="2687366"/>
          </a:xfrm>
          <a:custGeom>
            <a:avLst/>
            <a:gdLst/>
            <a:ahLst/>
            <a:cxnLst/>
            <a:rect l="l" t="t" r="r" b="b"/>
            <a:pathLst>
              <a:path w="10749463" h="2687366">
                <a:moveTo>
                  <a:pt x="0" y="0"/>
                </a:moveTo>
                <a:lnTo>
                  <a:pt x="10749463" y="0"/>
                </a:lnTo>
                <a:lnTo>
                  <a:pt x="10749463" y="2687365"/>
                </a:lnTo>
                <a:lnTo>
                  <a:pt x="0" y="268736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TextBox 8"/>
          <p:cNvSpPr txBox="1"/>
          <p:nvPr/>
        </p:nvSpPr>
        <p:spPr>
          <a:xfrm>
            <a:off x="5097802" y="3225185"/>
            <a:ext cx="1189402" cy="831506"/>
          </a:xfrm>
          <a:prstGeom prst="rect">
            <a:avLst/>
          </a:prstGeom>
        </p:spPr>
        <p:txBody>
          <a:bodyPr lIns="0" tIns="0" rIns="0" bIns="0" rtlCol="0" anchor="t">
            <a:spAutoFit/>
          </a:bodyPr>
          <a:lstStyle/>
          <a:p>
            <a:pPr algn="ctr">
              <a:lnSpc>
                <a:spcPts val="6505"/>
              </a:lnSpc>
            </a:pPr>
            <a:r>
              <a:rPr lang="en-US" sz="5421" dirty="0">
                <a:solidFill>
                  <a:srgbClr val="363636"/>
                </a:solidFill>
                <a:latin typeface="Arial" panose="020B0604020202020204" pitchFamily="34" charset="0"/>
                <a:cs typeface="Arial" panose="020B0604020202020204" pitchFamily="34" charset="0"/>
              </a:rPr>
              <a:t>III</a:t>
            </a:r>
          </a:p>
        </p:txBody>
      </p:sp>
      <p:sp>
        <p:nvSpPr>
          <p:cNvPr id="9" name="TextBox 9"/>
          <p:cNvSpPr txBox="1"/>
          <p:nvPr/>
        </p:nvSpPr>
        <p:spPr>
          <a:xfrm>
            <a:off x="6607430" y="3417376"/>
            <a:ext cx="9640608" cy="418548"/>
          </a:xfrm>
          <a:prstGeom prst="rect">
            <a:avLst/>
          </a:prstGeom>
        </p:spPr>
        <p:txBody>
          <a:bodyPr lIns="0" tIns="0" rIns="0" bIns="0" rtlCol="0" anchor="t">
            <a:spAutoFit/>
          </a:bodyPr>
          <a:lstStyle/>
          <a:p>
            <a:pPr algn="l">
              <a:lnSpc>
                <a:spcPts val="3483"/>
              </a:lnSpc>
            </a:pPr>
            <a:r>
              <a:rPr lang="en-US" sz="2524" spc="247" dirty="0">
                <a:solidFill>
                  <a:srgbClr val="231F20"/>
                </a:solidFill>
                <a:latin typeface="Arial" panose="020B0604020202020204" pitchFamily="34" charset="0"/>
                <a:cs typeface="Arial" panose="020B0604020202020204" pitchFamily="34" charset="0"/>
              </a:rPr>
              <a:t>HƯỚNG PHÁT TRIỂN</a:t>
            </a:r>
          </a:p>
        </p:txBody>
      </p:sp>
      <p:sp>
        <p:nvSpPr>
          <p:cNvPr id="10" name="TextBox 10"/>
          <p:cNvSpPr txBox="1"/>
          <p:nvPr/>
        </p:nvSpPr>
        <p:spPr>
          <a:xfrm>
            <a:off x="6607430" y="4079185"/>
            <a:ext cx="937219" cy="657225"/>
          </a:xfrm>
          <a:prstGeom prst="rect">
            <a:avLst/>
          </a:prstGeom>
        </p:spPr>
        <p:txBody>
          <a:bodyPr lIns="0" tIns="0" rIns="0" bIns="0" rtlCol="0" anchor="t">
            <a:spAutoFit/>
          </a:bodyPr>
          <a:lstStyle/>
          <a:p>
            <a:pPr algn="ctr">
              <a:lnSpc>
                <a:spcPts val="5126"/>
              </a:lnSpc>
            </a:pPr>
            <a:r>
              <a:rPr lang="en-US" sz="4271">
                <a:solidFill>
                  <a:srgbClr val="363636"/>
                </a:solidFill>
                <a:latin typeface="Arial" panose="020B0604020202020204" pitchFamily="34" charset="0"/>
                <a:cs typeface="Arial" panose="020B0604020202020204" pitchFamily="34" charset="0"/>
              </a:rPr>
              <a:t>1</a:t>
            </a:r>
          </a:p>
        </p:txBody>
      </p:sp>
      <p:sp>
        <p:nvSpPr>
          <p:cNvPr id="11" name="TextBox 11"/>
          <p:cNvSpPr txBox="1"/>
          <p:nvPr/>
        </p:nvSpPr>
        <p:spPr>
          <a:xfrm>
            <a:off x="6607430" y="4960342"/>
            <a:ext cx="937219" cy="657225"/>
          </a:xfrm>
          <a:prstGeom prst="rect">
            <a:avLst/>
          </a:prstGeom>
        </p:spPr>
        <p:txBody>
          <a:bodyPr lIns="0" tIns="0" rIns="0" bIns="0" rtlCol="0" anchor="t">
            <a:spAutoFit/>
          </a:bodyPr>
          <a:lstStyle/>
          <a:p>
            <a:pPr algn="ctr">
              <a:lnSpc>
                <a:spcPts val="5126"/>
              </a:lnSpc>
            </a:pPr>
            <a:r>
              <a:rPr lang="en-US" sz="4271">
                <a:solidFill>
                  <a:srgbClr val="363636"/>
                </a:solidFill>
                <a:latin typeface="Arial" panose="020B0604020202020204" pitchFamily="34" charset="0"/>
                <a:cs typeface="Arial" panose="020B0604020202020204" pitchFamily="34" charset="0"/>
              </a:rPr>
              <a:t>2</a:t>
            </a:r>
          </a:p>
        </p:txBody>
      </p:sp>
      <p:sp>
        <p:nvSpPr>
          <p:cNvPr id="12" name="TextBox 12"/>
          <p:cNvSpPr txBox="1"/>
          <p:nvPr/>
        </p:nvSpPr>
        <p:spPr>
          <a:xfrm>
            <a:off x="7983508" y="4184236"/>
            <a:ext cx="6076629" cy="418548"/>
          </a:xfrm>
          <a:prstGeom prst="rect">
            <a:avLst/>
          </a:prstGeom>
        </p:spPr>
        <p:txBody>
          <a:bodyPr lIns="0" tIns="0" rIns="0" bIns="0" rtlCol="0" anchor="t">
            <a:spAutoFit/>
          </a:bodyPr>
          <a:lstStyle/>
          <a:p>
            <a:pPr algn="l">
              <a:lnSpc>
                <a:spcPts val="3483"/>
              </a:lnSpc>
            </a:pPr>
            <a:r>
              <a:rPr lang="en-US" sz="2524" spc="247" dirty="0">
                <a:solidFill>
                  <a:srgbClr val="231F20"/>
                </a:solidFill>
                <a:latin typeface="Arial" panose="020B0604020202020204" pitchFamily="34" charset="0"/>
                <a:cs typeface="Arial" panose="020B0604020202020204" pitchFamily="34" charset="0"/>
              </a:rPr>
              <a:t>VỀ CÁC CHỨC NĂNG BỊ LỖI</a:t>
            </a:r>
          </a:p>
        </p:txBody>
      </p:sp>
      <p:sp>
        <p:nvSpPr>
          <p:cNvPr id="13" name="TextBox 13"/>
          <p:cNvSpPr txBox="1"/>
          <p:nvPr/>
        </p:nvSpPr>
        <p:spPr>
          <a:xfrm>
            <a:off x="7983508" y="5104327"/>
            <a:ext cx="7086317" cy="418548"/>
          </a:xfrm>
          <a:prstGeom prst="rect">
            <a:avLst/>
          </a:prstGeom>
        </p:spPr>
        <p:txBody>
          <a:bodyPr lIns="0" tIns="0" rIns="0" bIns="0" rtlCol="0" anchor="t">
            <a:spAutoFit/>
          </a:bodyPr>
          <a:lstStyle/>
          <a:p>
            <a:pPr marL="0" lvl="0" indent="0" algn="l">
              <a:lnSpc>
                <a:spcPts val="3483"/>
              </a:lnSpc>
              <a:spcBef>
                <a:spcPct val="0"/>
              </a:spcBef>
            </a:pPr>
            <a:r>
              <a:rPr lang="en-US" sz="2524" spc="247">
                <a:solidFill>
                  <a:srgbClr val="231F20"/>
                </a:solidFill>
                <a:latin typeface="Arial" panose="020B0604020202020204" pitchFamily="34" charset="0"/>
                <a:cs typeface="Arial" panose="020B0604020202020204" pitchFamily="34" charset="0"/>
              </a:rPr>
              <a:t>CẬP NHẬT THÊM CHỨC NĂNG MỚI</a:t>
            </a:r>
          </a:p>
        </p:txBody>
      </p:sp>
      <p:sp>
        <p:nvSpPr>
          <p:cNvPr id="14" name="TextBox 14"/>
          <p:cNvSpPr txBox="1"/>
          <p:nvPr/>
        </p:nvSpPr>
        <p:spPr>
          <a:xfrm>
            <a:off x="6607430" y="5846167"/>
            <a:ext cx="937219" cy="657225"/>
          </a:xfrm>
          <a:prstGeom prst="rect">
            <a:avLst/>
          </a:prstGeom>
        </p:spPr>
        <p:txBody>
          <a:bodyPr lIns="0" tIns="0" rIns="0" bIns="0" rtlCol="0" anchor="t">
            <a:spAutoFit/>
          </a:bodyPr>
          <a:lstStyle/>
          <a:p>
            <a:pPr algn="ctr">
              <a:lnSpc>
                <a:spcPts val="5126"/>
              </a:lnSpc>
            </a:pPr>
            <a:r>
              <a:rPr lang="en-US" sz="4271">
                <a:solidFill>
                  <a:srgbClr val="363636"/>
                </a:solidFill>
                <a:latin typeface="Arial" panose="020B0604020202020204" pitchFamily="34" charset="0"/>
                <a:cs typeface="Arial" panose="020B0604020202020204" pitchFamily="34" charset="0"/>
              </a:rPr>
              <a:t>3</a:t>
            </a:r>
          </a:p>
        </p:txBody>
      </p:sp>
      <p:sp>
        <p:nvSpPr>
          <p:cNvPr id="15" name="TextBox 15"/>
          <p:cNvSpPr txBox="1"/>
          <p:nvPr/>
        </p:nvSpPr>
        <p:spPr>
          <a:xfrm>
            <a:off x="7983508" y="5990152"/>
            <a:ext cx="9634710" cy="418548"/>
          </a:xfrm>
          <a:prstGeom prst="rect">
            <a:avLst/>
          </a:prstGeom>
        </p:spPr>
        <p:txBody>
          <a:bodyPr lIns="0" tIns="0" rIns="0" bIns="0" rtlCol="0" anchor="t">
            <a:spAutoFit/>
          </a:bodyPr>
          <a:lstStyle/>
          <a:p>
            <a:pPr marL="0" lvl="0" indent="0" algn="l">
              <a:lnSpc>
                <a:spcPts val="3483"/>
              </a:lnSpc>
              <a:spcBef>
                <a:spcPct val="0"/>
              </a:spcBef>
            </a:pPr>
            <a:r>
              <a:rPr lang="en-US" sz="2524" spc="247" dirty="0">
                <a:solidFill>
                  <a:srgbClr val="231F20"/>
                </a:solidFill>
                <a:latin typeface="Arial" panose="020B0604020202020204" pitchFamily="34" charset="0"/>
                <a:cs typeface="Arial" panose="020B0604020202020204" pitchFamily="34" charset="0"/>
              </a:rPr>
              <a:t>VỀ CHỨC NĂNG SẼ ĐƯỢC THÊM TRONG TƯƠNG LAI</a:t>
            </a:r>
          </a:p>
        </p:txBody>
      </p:sp>
      <p:sp>
        <p:nvSpPr>
          <p:cNvPr id="16" name="TextBox 6">
            <a:extLst>
              <a:ext uri="{FF2B5EF4-FFF2-40B4-BE49-F238E27FC236}">
                <a16:creationId xmlns:a16="http://schemas.microsoft.com/office/drawing/2014/main" id="{CEA3515B-FAF7-3BCA-900A-29A46FFD5093}"/>
              </a:ext>
            </a:extLst>
          </p:cNvPr>
          <p:cNvSpPr txBox="1"/>
          <p:nvPr/>
        </p:nvSpPr>
        <p:spPr>
          <a:xfrm>
            <a:off x="1736194" y="1036994"/>
            <a:ext cx="14511844" cy="1560812"/>
          </a:xfrm>
          <a:prstGeom prst="rect">
            <a:avLst/>
          </a:prstGeom>
        </p:spPr>
        <p:txBody>
          <a:bodyPr lIns="0" tIns="0" rIns="0" bIns="0" rtlCol="0" anchor="t">
            <a:spAutoFit/>
          </a:bodyPr>
          <a:lstStyle/>
          <a:p>
            <a:pPr algn="ctr">
              <a:lnSpc>
                <a:spcPts val="13774"/>
              </a:lnSpc>
            </a:pPr>
            <a:r>
              <a:rPr lang="en-US" sz="8000" spc="978" dirty="0">
                <a:solidFill>
                  <a:srgbClr val="231F20"/>
                </a:solidFill>
                <a:latin typeface="Arial" panose="020B0604020202020204" pitchFamily="34" charset="0"/>
                <a:cs typeface="Arial" panose="020B0604020202020204" pitchFamily="34" charset="0"/>
              </a:rPr>
              <a:t>3. HƯỚNG PHÁT TRIỂN</a:t>
            </a: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sp>
        <p:nvSpPr>
          <p:cNvPr id="2" name="TextBox 2"/>
          <p:cNvSpPr txBox="1"/>
          <p:nvPr/>
        </p:nvSpPr>
        <p:spPr>
          <a:xfrm>
            <a:off x="575740" y="389261"/>
            <a:ext cx="1454713" cy="995809"/>
          </a:xfrm>
          <a:prstGeom prst="rect">
            <a:avLst/>
          </a:prstGeom>
        </p:spPr>
        <p:txBody>
          <a:bodyPr lIns="0" tIns="0" rIns="0" bIns="0" rtlCol="0" anchor="t">
            <a:spAutoFit/>
          </a:bodyPr>
          <a:lstStyle/>
          <a:p>
            <a:pPr algn="ctr">
              <a:lnSpc>
                <a:spcPts val="7956"/>
              </a:lnSpc>
            </a:pPr>
            <a:r>
              <a:rPr lang="en-US" sz="6630" dirty="0">
                <a:solidFill>
                  <a:srgbClr val="363636"/>
                </a:solidFill>
                <a:latin typeface="Arial" panose="020B0604020202020204" pitchFamily="34" charset="0"/>
                <a:cs typeface="Arial" panose="020B0604020202020204" pitchFamily="34" charset="0"/>
              </a:rPr>
              <a:t>1</a:t>
            </a:r>
          </a:p>
        </p:txBody>
      </p:sp>
      <p:sp>
        <p:nvSpPr>
          <p:cNvPr id="3" name="TextBox 3"/>
          <p:cNvSpPr txBox="1"/>
          <p:nvPr/>
        </p:nvSpPr>
        <p:spPr>
          <a:xfrm>
            <a:off x="2711632" y="580900"/>
            <a:ext cx="12675870" cy="657192"/>
          </a:xfrm>
          <a:prstGeom prst="rect">
            <a:avLst/>
          </a:prstGeom>
        </p:spPr>
        <p:txBody>
          <a:bodyPr lIns="0" tIns="0" rIns="0" bIns="0" rtlCol="0" anchor="t">
            <a:spAutoFit/>
          </a:bodyPr>
          <a:lstStyle/>
          <a:p>
            <a:pPr marL="0" lvl="0" indent="0" algn="l">
              <a:lnSpc>
                <a:spcPts val="5406"/>
              </a:lnSpc>
              <a:spcBef>
                <a:spcPct val="0"/>
              </a:spcBef>
            </a:pPr>
            <a:r>
              <a:rPr lang="en-US" sz="3917" b="1" spc="383" dirty="0">
                <a:solidFill>
                  <a:srgbClr val="231F20"/>
                </a:solidFill>
                <a:latin typeface="Arial" panose="020B0604020202020204" pitchFamily="34" charset="0"/>
                <a:cs typeface="Arial" panose="020B0604020202020204" pitchFamily="34" charset="0"/>
              </a:rPr>
              <a:t>VỀ CÁC CHỨC NĂNG BỊ LỖI</a:t>
            </a:r>
          </a:p>
        </p:txBody>
      </p:sp>
      <p:sp>
        <p:nvSpPr>
          <p:cNvPr id="4" name="TextBox 4"/>
          <p:cNvSpPr txBox="1"/>
          <p:nvPr/>
        </p:nvSpPr>
        <p:spPr>
          <a:xfrm>
            <a:off x="1028700" y="1507176"/>
            <a:ext cx="16230600" cy="2673296"/>
          </a:xfrm>
          <a:prstGeom prst="rect">
            <a:avLst/>
          </a:prstGeom>
        </p:spPr>
        <p:txBody>
          <a:bodyPr lIns="0" tIns="0" rIns="0" bIns="0" rtlCol="0" anchor="t">
            <a:spAutoFit/>
          </a:bodyPr>
          <a:lstStyle/>
          <a:p>
            <a:pPr marL="544960" lvl="1" indent="-272480" algn="just">
              <a:lnSpc>
                <a:spcPts val="3483"/>
              </a:lnSpc>
              <a:buFont typeface="Arial"/>
              <a:buChar char="•"/>
            </a:pPr>
            <a:r>
              <a:rPr lang="en-US" sz="2524" spc="247" dirty="0">
                <a:solidFill>
                  <a:srgbClr val="000000"/>
                </a:solidFill>
                <a:latin typeface="Arial" panose="020B0604020202020204" pitchFamily="34" charset="0"/>
                <a:cs typeface="Arial" panose="020B0604020202020204" pitchFamily="34" charset="0"/>
              </a:rPr>
              <a:t>THÊM CHỨC NĂNG XEM LỊCH SỬ NHẬP HÀNG</a:t>
            </a:r>
          </a:p>
          <a:p>
            <a:pPr marL="544960" lvl="1" indent="-272480" algn="just">
              <a:lnSpc>
                <a:spcPts val="3483"/>
              </a:lnSpc>
              <a:buFont typeface="Arial"/>
              <a:buChar char="•"/>
            </a:pPr>
            <a:r>
              <a:rPr lang="en-US" sz="2524" spc="247" dirty="0">
                <a:solidFill>
                  <a:srgbClr val="000000"/>
                </a:solidFill>
                <a:latin typeface="Arial" panose="020B0604020202020204" pitchFamily="34" charset="0"/>
                <a:cs typeface="Arial" panose="020B0604020202020204" pitchFamily="34" charset="0"/>
              </a:rPr>
              <a:t>CẬP NHẬT THÊM TÌM KIẾM NÂNG CAO</a:t>
            </a:r>
          </a:p>
          <a:p>
            <a:pPr marL="544960" lvl="1" indent="-272480" algn="just">
              <a:lnSpc>
                <a:spcPts val="3483"/>
              </a:lnSpc>
              <a:buFont typeface="Arial"/>
              <a:buChar char="•"/>
            </a:pPr>
            <a:r>
              <a:rPr lang="en-US" sz="2524" spc="247" dirty="0">
                <a:solidFill>
                  <a:srgbClr val="000000"/>
                </a:solidFill>
                <a:latin typeface="Arial" panose="020B0604020202020204" pitchFamily="34" charset="0"/>
                <a:cs typeface="Arial" panose="020B0604020202020204" pitchFamily="34" charset="0"/>
              </a:rPr>
              <a:t>CHỈNH SỬA CHỨC NĂNG TÌM KIẾM TRONG QUẢN LÍ BÀN</a:t>
            </a:r>
          </a:p>
          <a:p>
            <a:pPr marL="544960" lvl="1" indent="-272480" algn="just">
              <a:lnSpc>
                <a:spcPts val="3483"/>
              </a:lnSpc>
              <a:buFont typeface="Arial"/>
              <a:buChar char="•"/>
            </a:pPr>
            <a:r>
              <a:rPr lang="en-US" sz="2524" spc="247" dirty="0">
                <a:solidFill>
                  <a:srgbClr val="000000"/>
                </a:solidFill>
                <a:latin typeface="Arial" panose="020B0604020202020204" pitchFamily="34" charset="0"/>
                <a:cs typeface="Arial" panose="020B0604020202020204" pitchFamily="34" charset="0"/>
              </a:rPr>
              <a:t>THÊM CÁC CHỨC NĂNG TÌM KIẾM</a:t>
            </a:r>
          </a:p>
          <a:p>
            <a:pPr marL="544960" lvl="1" indent="-272480" algn="just">
              <a:lnSpc>
                <a:spcPts val="3483"/>
              </a:lnSpc>
              <a:buFont typeface="Arial"/>
              <a:buChar char="•"/>
            </a:pPr>
            <a:r>
              <a:rPr lang="en-US" sz="2524" spc="247" dirty="0">
                <a:solidFill>
                  <a:srgbClr val="000000"/>
                </a:solidFill>
                <a:latin typeface="Arial" panose="020B0604020202020204" pitchFamily="34" charset="0"/>
                <a:cs typeface="Arial" panose="020B0604020202020204" pitchFamily="34" charset="0"/>
              </a:rPr>
              <a:t>THÊM CHỨC NĂNG XEM KHO HÀNG</a:t>
            </a:r>
          </a:p>
          <a:p>
            <a:pPr algn="just">
              <a:lnSpc>
                <a:spcPts val="3483"/>
              </a:lnSpc>
              <a:spcBef>
                <a:spcPct val="0"/>
              </a:spcBef>
            </a:pPr>
            <a:endParaRPr lang="en-US" sz="2524" spc="247" dirty="0">
              <a:solidFill>
                <a:srgbClr val="000000"/>
              </a:solidFill>
              <a:latin typeface="Arial" panose="020B0604020202020204" pitchFamily="34" charset="0"/>
              <a:cs typeface="Arial" panose="020B0604020202020204" pitchFamily="34" charset="0"/>
            </a:endParaRPr>
          </a:p>
        </p:txBody>
      </p:sp>
      <p:sp>
        <p:nvSpPr>
          <p:cNvPr id="5" name="TextBox 5"/>
          <p:cNvSpPr txBox="1"/>
          <p:nvPr/>
        </p:nvSpPr>
        <p:spPr>
          <a:xfrm>
            <a:off x="575740" y="4287924"/>
            <a:ext cx="1454713" cy="995809"/>
          </a:xfrm>
          <a:prstGeom prst="rect">
            <a:avLst/>
          </a:prstGeom>
        </p:spPr>
        <p:txBody>
          <a:bodyPr lIns="0" tIns="0" rIns="0" bIns="0" rtlCol="0" anchor="t">
            <a:spAutoFit/>
          </a:bodyPr>
          <a:lstStyle/>
          <a:p>
            <a:pPr algn="ctr">
              <a:lnSpc>
                <a:spcPts val="7956"/>
              </a:lnSpc>
            </a:pPr>
            <a:r>
              <a:rPr lang="en-US" sz="6630" dirty="0">
                <a:solidFill>
                  <a:srgbClr val="363636"/>
                </a:solidFill>
                <a:latin typeface="Arial" panose="020B0604020202020204" pitchFamily="34" charset="0"/>
                <a:cs typeface="Arial" panose="020B0604020202020204" pitchFamily="34" charset="0"/>
              </a:rPr>
              <a:t>2</a:t>
            </a:r>
          </a:p>
        </p:txBody>
      </p:sp>
      <p:sp>
        <p:nvSpPr>
          <p:cNvPr id="6" name="TextBox 6"/>
          <p:cNvSpPr txBox="1"/>
          <p:nvPr/>
        </p:nvSpPr>
        <p:spPr>
          <a:xfrm>
            <a:off x="2711632" y="4479564"/>
            <a:ext cx="12675870" cy="657192"/>
          </a:xfrm>
          <a:prstGeom prst="rect">
            <a:avLst/>
          </a:prstGeom>
        </p:spPr>
        <p:txBody>
          <a:bodyPr lIns="0" tIns="0" rIns="0" bIns="0" rtlCol="0" anchor="t">
            <a:spAutoFit/>
          </a:bodyPr>
          <a:lstStyle/>
          <a:p>
            <a:pPr marL="0" lvl="0" indent="0" algn="l">
              <a:lnSpc>
                <a:spcPts val="5406"/>
              </a:lnSpc>
              <a:spcBef>
                <a:spcPct val="0"/>
              </a:spcBef>
            </a:pPr>
            <a:r>
              <a:rPr lang="en-US" sz="3917" b="1" spc="383" dirty="0">
                <a:solidFill>
                  <a:srgbClr val="231F20"/>
                </a:solidFill>
                <a:latin typeface="Arial" panose="020B0604020202020204" pitchFamily="34" charset="0"/>
                <a:cs typeface="Arial" panose="020B0604020202020204" pitchFamily="34" charset="0"/>
              </a:rPr>
              <a:t>CẬP NHẬT THÊM CHỨC NĂNG MỚI</a:t>
            </a:r>
          </a:p>
        </p:txBody>
      </p:sp>
      <p:sp>
        <p:nvSpPr>
          <p:cNvPr id="7" name="TextBox 7"/>
          <p:cNvSpPr txBox="1"/>
          <p:nvPr/>
        </p:nvSpPr>
        <p:spPr>
          <a:xfrm>
            <a:off x="1513373" y="5674258"/>
            <a:ext cx="7333456" cy="1307987"/>
          </a:xfrm>
          <a:prstGeom prst="rect">
            <a:avLst/>
          </a:prstGeom>
        </p:spPr>
        <p:txBody>
          <a:bodyPr lIns="0" tIns="0" rIns="0" bIns="0" rtlCol="0" anchor="t">
            <a:spAutoFit/>
          </a:bodyPr>
          <a:lstStyle/>
          <a:p>
            <a:pPr marL="544960" lvl="1" indent="-272480" algn="just">
              <a:lnSpc>
                <a:spcPts val="3483"/>
              </a:lnSpc>
              <a:buFont typeface="Arial"/>
              <a:buChar char="•"/>
            </a:pPr>
            <a:r>
              <a:rPr lang="en-US" sz="2524" spc="247" dirty="0">
                <a:solidFill>
                  <a:srgbClr val="000000"/>
                </a:solidFill>
                <a:latin typeface="Arial" panose="020B0604020202020204" pitchFamily="34" charset="0"/>
                <a:cs typeface="Arial" panose="020B0604020202020204" pitchFamily="34" charset="0"/>
              </a:rPr>
              <a:t>THÊM CHỨC NĂNG ĐẶT BÀN</a:t>
            </a:r>
          </a:p>
          <a:p>
            <a:pPr marL="544960" lvl="1" indent="-272480" algn="just">
              <a:lnSpc>
                <a:spcPts val="3483"/>
              </a:lnSpc>
              <a:spcBef>
                <a:spcPct val="0"/>
              </a:spcBef>
              <a:buFont typeface="Arial"/>
              <a:buChar char="•"/>
            </a:pPr>
            <a:r>
              <a:rPr lang="en-US" sz="2524" spc="247" dirty="0">
                <a:solidFill>
                  <a:srgbClr val="000000"/>
                </a:solidFill>
                <a:latin typeface="Arial" panose="020B0604020202020204" pitchFamily="34" charset="0"/>
                <a:cs typeface="Arial" panose="020B0604020202020204" pitchFamily="34" charset="0"/>
              </a:rPr>
              <a:t>TẠO WEB CHO KHÁCH HÀNG ĐẶT MÓN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
                                            <p:txEl>
                                              <p:pRg st="0" end="0"/>
                                            </p:txEl>
                                          </p:spTgt>
                                        </p:tgtEl>
                                        <p:attrNameLst>
                                          <p:attrName>style.visibility</p:attrName>
                                        </p:attrNameLst>
                                      </p:cBhvr>
                                      <p:to>
                                        <p:strVal val="visible"/>
                                      </p:to>
                                    </p:set>
                                    <p:animEffect transition="in" filter="fade">
                                      <p:cBhvr>
                                        <p:cTn id="32" dur="500"/>
                                        <p:tgtEl>
                                          <p:spTgt spid="7">
                                            <p:txEl>
                                              <p:pRg st="0" end="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7">
                                            <p:txEl>
                                              <p:pRg st="1" end="1"/>
                                            </p:txEl>
                                          </p:spTgt>
                                        </p:tgtEl>
                                        <p:attrNameLst>
                                          <p:attrName>style.visibility</p:attrName>
                                        </p:attrNameLst>
                                      </p:cBhvr>
                                      <p:to>
                                        <p:strVal val="visible"/>
                                      </p:to>
                                    </p:set>
                                    <p:animEffect transition="in" filter="fade">
                                      <p:cBhvr>
                                        <p:cTn id="37" dur="500"/>
                                        <p:tgtEl>
                                          <p:spTgt spid="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sp>
        <p:nvSpPr>
          <p:cNvPr id="2" name="TextBox 2"/>
          <p:cNvSpPr txBox="1"/>
          <p:nvPr/>
        </p:nvSpPr>
        <p:spPr>
          <a:xfrm>
            <a:off x="575740" y="389261"/>
            <a:ext cx="1454713" cy="995809"/>
          </a:xfrm>
          <a:prstGeom prst="rect">
            <a:avLst/>
          </a:prstGeom>
        </p:spPr>
        <p:txBody>
          <a:bodyPr lIns="0" tIns="0" rIns="0" bIns="0" rtlCol="0" anchor="t">
            <a:spAutoFit/>
          </a:bodyPr>
          <a:lstStyle/>
          <a:p>
            <a:pPr algn="ctr">
              <a:lnSpc>
                <a:spcPts val="7956"/>
              </a:lnSpc>
            </a:pPr>
            <a:r>
              <a:rPr lang="en-US" sz="6630">
                <a:solidFill>
                  <a:srgbClr val="363636"/>
                </a:solidFill>
                <a:latin typeface="Arial" panose="020B0604020202020204" pitchFamily="34" charset="0"/>
                <a:cs typeface="Arial" panose="020B0604020202020204" pitchFamily="34" charset="0"/>
              </a:rPr>
              <a:t>3</a:t>
            </a:r>
          </a:p>
        </p:txBody>
      </p:sp>
      <p:sp>
        <p:nvSpPr>
          <p:cNvPr id="3" name="TextBox 3"/>
          <p:cNvSpPr txBox="1"/>
          <p:nvPr/>
        </p:nvSpPr>
        <p:spPr>
          <a:xfrm>
            <a:off x="2711632" y="580900"/>
            <a:ext cx="15043221" cy="624466"/>
          </a:xfrm>
          <a:prstGeom prst="rect">
            <a:avLst/>
          </a:prstGeom>
        </p:spPr>
        <p:txBody>
          <a:bodyPr lIns="0" tIns="0" rIns="0" bIns="0" rtlCol="0" anchor="t">
            <a:spAutoFit/>
          </a:bodyPr>
          <a:lstStyle/>
          <a:p>
            <a:pPr marL="0" lvl="0" indent="0" algn="l">
              <a:lnSpc>
                <a:spcPts val="5406"/>
              </a:lnSpc>
              <a:spcBef>
                <a:spcPct val="0"/>
              </a:spcBef>
            </a:pPr>
            <a:r>
              <a:rPr lang="en-US" sz="3600" b="1" spc="383" dirty="0">
                <a:solidFill>
                  <a:srgbClr val="231F20"/>
                </a:solidFill>
                <a:latin typeface="Arial" panose="020B0604020202020204" pitchFamily="34" charset="0"/>
                <a:cs typeface="Arial" panose="020B0604020202020204" pitchFamily="34" charset="0"/>
              </a:rPr>
              <a:t>VỀ CÁC CHỨC NĂNG ĐƯỢC THÊM TRONG TƯƠNG LAI</a:t>
            </a:r>
          </a:p>
        </p:txBody>
      </p:sp>
      <p:sp>
        <p:nvSpPr>
          <p:cNvPr id="4" name="TextBox 4"/>
          <p:cNvSpPr txBox="1"/>
          <p:nvPr/>
        </p:nvSpPr>
        <p:spPr>
          <a:xfrm>
            <a:off x="1028700" y="1507176"/>
            <a:ext cx="16230600" cy="5796395"/>
          </a:xfrm>
          <a:prstGeom prst="rect">
            <a:avLst/>
          </a:prstGeom>
        </p:spPr>
        <p:txBody>
          <a:bodyPr lIns="0" tIns="0" rIns="0" bIns="0" rtlCol="0" anchor="t">
            <a:spAutoFit/>
          </a:bodyPr>
          <a:lstStyle/>
          <a:p>
            <a:pPr marL="544960" lvl="1" indent="-272480" algn="just">
              <a:lnSpc>
                <a:spcPts val="3483"/>
              </a:lnSpc>
              <a:buFont typeface="Arial"/>
              <a:buChar char="•"/>
            </a:pPr>
            <a:r>
              <a:rPr lang="en-US" sz="2524" spc="247" dirty="0">
                <a:solidFill>
                  <a:srgbClr val="000000"/>
                </a:solidFill>
                <a:latin typeface="Arial" panose="020B0604020202020204" pitchFamily="34" charset="0"/>
                <a:cs typeface="Arial" panose="020B0604020202020204" pitchFamily="34" charset="0"/>
              </a:rPr>
              <a:t>TÍCH HỢP THANH TOÁN DI ĐỘNG: PHÁT TRIỂN TÍCH HỢP THANH TOÁN DI ĐỘNG ĐỂ KHÁCH HÀNG CÓ THỂ THANH TOÁN HÓA ĐƠN THÔNG QUA ỨNG DỤNG DI ĐỘNG CỦA HỌ. ĐIỀU NÀY CUNG CẤP MỘT TRẢI NGHIỆM THANH TOÁN THUẬN TIỆN VÀ GIẢM THIỂU THỜI GIAN CHỜ ĐỢI TẠI QUẦY THANH TOÁN.</a:t>
            </a:r>
          </a:p>
          <a:p>
            <a:pPr algn="just">
              <a:lnSpc>
                <a:spcPts val="3483"/>
              </a:lnSpc>
            </a:pPr>
            <a:endParaRPr lang="en-US" sz="2524" spc="247" dirty="0">
              <a:solidFill>
                <a:srgbClr val="000000"/>
              </a:solidFill>
              <a:latin typeface="Arial" panose="020B0604020202020204" pitchFamily="34" charset="0"/>
              <a:cs typeface="Arial" panose="020B0604020202020204" pitchFamily="34" charset="0"/>
            </a:endParaRPr>
          </a:p>
          <a:p>
            <a:pPr marL="544960" lvl="1" indent="-272480" algn="just">
              <a:lnSpc>
                <a:spcPts val="3483"/>
              </a:lnSpc>
              <a:buFont typeface="Arial"/>
              <a:buChar char="•"/>
            </a:pPr>
            <a:r>
              <a:rPr lang="en-US" sz="2524" spc="247" dirty="0">
                <a:solidFill>
                  <a:srgbClr val="000000"/>
                </a:solidFill>
                <a:latin typeface="Arial" panose="020B0604020202020204" pitchFamily="34" charset="0"/>
                <a:cs typeface="Arial" panose="020B0604020202020204" pitchFamily="34" charset="0"/>
              </a:rPr>
              <a:t>PHÁT TRIỂN TÍNH NĂNG PHÂN TÍCH DỮ LIỆU: CẢI THIỆN TÍNH NĂNG PHÂN TÍCH DỮ LIỆU ĐỂ CUNG CẤP THÔNG TIN CHI TIẾT VỀ HIỆU SUẤT KINH DOANH, XU HƯỚNG TIÊU DÙNG, VÀ CƠ HỘI TĂNG TRƯỞNG. ĐIỀU NÀY GIÚP QUẢN LÝ CỬA HÀNG ĐƯA RA CÁC QUYẾT ĐỊNH CHIẾN LƯỢC DỰA TRÊN DỮ LIỆU.</a:t>
            </a:r>
          </a:p>
          <a:p>
            <a:pPr algn="just">
              <a:lnSpc>
                <a:spcPts val="3483"/>
              </a:lnSpc>
            </a:pPr>
            <a:endParaRPr lang="en-US" sz="2524" spc="247" dirty="0">
              <a:solidFill>
                <a:srgbClr val="000000"/>
              </a:solidFill>
              <a:latin typeface="Arial" panose="020B0604020202020204" pitchFamily="34" charset="0"/>
              <a:cs typeface="Arial" panose="020B0604020202020204" pitchFamily="34" charset="0"/>
            </a:endParaRPr>
          </a:p>
          <a:p>
            <a:pPr marL="544960" lvl="1" indent="-272480" algn="just">
              <a:lnSpc>
                <a:spcPts val="3483"/>
              </a:lnSpc>
              <a:spcBef>
                <a:spcPct val="0"/>
              </a:spcBef>
              <a:buFont typeface="Arial"/>
              <a:buChar char="•"/>
            </a:pPr>
            <a:r>
              <a:rPr lang="en-US" sz="2524" spc="247" dirty="0">
                <a:solidFill>
                  <a:srgbClr val="000000"/>
                </a:solidFill>
                <a:latin typeface="Arial" panose="020B0604020202020204" pitchFamily="34" charset="0"/>
                <a:cs typeface="Arial" panose="020B0604020202020204" pitchFamily="34" charset="0"/>
              </a:rPr>
              <a:t>CẢI THIỆN TÍNH NĂNG QUẢN LÝ NHÂN SỰ: PHÁT TRIỂN TÍNH NĂNG QUẢN LÝ NHÂN SỰ ĐỂ QUẢN LÝ LỊCH LÀM VIỆC, TÍNH LƯƠNG, VÀ CÁC THÔNG TIN KHÁC VỀ NHÂN VIÊN MỘT CÁCH HIỆU QUẢ VÀ THUẬN TIỆN.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animEffect transition="in" filter="fade">
                                      <p:cBhvr>
                                        <p:cTn id="17"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3" name="Freeform 3"/>
          <p:cNvSpPr/>
          <p:nvPr/>
        </p:nvSpPr>
        <p:spPr>
          <a:xfrm>
            <a:off x="-3258071" y="-4629150"/>
            <a:ext cx="9022634" cy="9258300"/>
          </a:xfrm>
          <a:custGeom>
            <a:avLst/>
            <a:gdLst/>
            <a:ahLst/>
            <a:cxnLst/>
            <a:rect l="l" t="t" r="r" b="b"/>
            <a:pathLst>
              <a:path w="9022634" h="9258300">
                <a:moveTo>
                  <a:pt x="0" y="0"/>
                </a:moveTo>
                <a:lnTo>
                  <a:pt x="9022634" y="0"/>
                </a:lnTo>
                <a:lnTo>
                  <a:pt x="9022634" y="9258300"/>
                </a:lnTo>
                <a:lnTo>
                  <a:pt x="0" y="92583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4" name="Group 4"/>
          <p:cNvGrpSpPr/>
          <p:nvPr/>
        </p:nvGrpSpPr>
        <p:grpSpPr>
          <a:xfrm>
            <a:off x="3563520" y="3552409"/>
            <a:ext cx="11634430" cy="4208864"/>
            <a:chOff x="0" y="0"/>
            <a:chExt cx="2246798" cy="812800"/>
          </a:xfrm>
        </p:grpSpPr>
        <p:sp>
          <p:nvSpPr>
            <p:cNvPr id="5" name="Freeform 5"/>
            <p:cNvSpPr/>
            <p:nvPr/>
          </p:nvSpPr>
          <p:spPr>
            <a:xfrm>
              <a:off x="0" y="0"/>
              <a:ext cx="2246798" cy="812800"/>
            </a:xfrm>
            <a:custGeom>
              <a:avLst/>
              <a:gdLst/>
              <a:ahLst/>
              <a:cxnLst/>
              <a:rect l="l" t="t" r="r" b="b"/>
              <a:pathLst>
                <a:path w="2246798" h="812800">
                  <a:moveTo>
                    <a:pt x="0" y="0"/>
                  </a:moveTo>
                  <a:lnTo>
                    <a:pt x="2246798" y="0"/>
                  </a:lnTo>
                  <a:lnTo>
                    <a:pt x="2246798" y="812800"/>
                  </a:lnTo>
                  <a:lnTo>
                    <a:pt x="0" y="812800"/>
                  </a:lnTo>
                  <a:close/>
                </a:path>
              </a:pathLst>
            </a:custGeom>
            <a:solidFill>
              <a:srgbClr val="000000">
                <a:alpha val="0"/>
              </a:srgbClr>
            </a:solidFill>
            <a:ln w="38100" cap="sq">
              <a:solidFill>
                <a:srgbClr val="000000"/>
              </a:solidFill>
              <a:prstDash val="solid"/>
              <a:miter/>
            </a:ln>
          </p:spPr>
        </p:sp>
        <p:sp>
          <p:nvSpPr>
            <p:cNvPr id="6" name="TextBox 6"/>
            <p:cNvSpPr txBox="1"/>
            <p:nvPr/>
          </p:nvSpPr>
          <p:spPr>
            <a:xfrm>
              <a:off x="0" y="-19050"/>
              <a:ext cx="2246798" cy="831850"/>
            </a:xfrm>
            <a:prstGeom prst="rect">
              <a:avLst/>
            </a:prstGeom>
          </p:spPr>
          <p:txBody>
            <a:bodyPr lIns="50800" tIns="50800" rIns="50800" bIns="50800" rtlCol="0" anchor="ctr"/>
            <a:lstStyle/>
            <a:p>
              <a:pPr algn="ctr">
                <a:lnSpc>
                  <a:spcPts val="2859"/>
                </a:lnSpc>
              </a:pPr>
              <a:endParaRPr>
                <a:latin typeface="Arial" panose="020B0604020202020204" pitchFamily="34" charset="0"/>
                <a:cs typeface="Arial" panose="020B0604020202020204" pitchFamily="34" charset="0"/>
              </a:endParaRPr>
            </a:p>
          </p:txBody>
        </p:sp>
      </p:grpSp>
      <p:sp>
        <p:nvSpPr>
          <p:cNvPr id="7" name="Freeform 7"/>
          <p:cNvSpPr/>
          <p:nvPr/>
        </p:nvSpPr>
        <p:spPr>
          <a:xfrm>
            <a:off x="15625759" y="514350"/>
            <a:ext cx="2207029" cy="4114800"/>
          </a:xfrm>
          <a:custGeom>
            <a:avLst/>
            <a:gdLst/>
            <a:ahLst/>
            <a:cxnLst/>
            <a:rect l="l" t="t" r="r" b="b"/>
            <a:pathLst>
              <a:path w="2207029" h="4114800">
                <a:moveTo>
                  <a:pt x="0" y="0"/>
                </a:moveTo>
                <a:lnTo>
                  <a:pt x="2207029" y="0"/>
                </a:lnTo>
                <a:lnTo>
                  <a:pt x="2207029"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8" name="Freeform 8"/>
          <p:cNvSpPr/>
          <p:nvPr/>
        </p:nvSpPr>
        <p:spPr>
          <a:xfrm>
            <a:off x="120196" y="6715219"/>
            <a:ext cx="3084876" cy="2092107"/>
          </a:xfrm>
          <a:custGeom>
            <a:avLst/>
            <a:gdLst/>
            <a:ahLst/>
            <a:cxnLst/>
            <a:rect l="l" t="t" r="r" b="b"/>
            <a:pathLst>
              <a:path w="3084876" h="2092107">
                <a:moveTo>
                  <a:pt x="0" y="0"/>
                </a:moveTo>
                <a:lnTo>
                  <a:pt x="3084877" y="0"/>
                </a:lnTo>
                <a:lnTo>
                  <a:pt x="3084877" y="2092107"/>
                </a:lnTo>
                <a:lnTo>
                  <a:pt x="0" y="209210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9" name="Freeform 9"/>
          <p:cNvSpPr/>
          <p:nvPr/>
        </p:nvSpPr>
        <p:spPr>
          <a:xfrm>
            <a:off x="10972800" y="4982205"/>
            <a:ext cx="7315200" cy="3907410"/>
          </a:xfrm>
          <a:custGeom>
            <a:avLst/>
            <a:gdLst/>
            <a:ahLst/>
            <a:cxnLst/>
            <a:rect l="l" t="t" r="r" b="b"/>
            <a:pathLst>
              <a:path w="7315200" h="3907410">
                <a:moveTo>
                  <a:pt x="0" y="0"/>
                </a:moveTo>
                <a:lnTo>
                  <a:pt x="7315200" y="0"/>
                </a:lnTo>
                <a:lnTo>
                  <a:pt x="7315200" y="3907411"/>
                </a:lnTo>
                <a:lnTo>
                  <a:pt x="0" y="3907411"/>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0" name="TextBox 10"/>
          <p:cNvSpPr txBox="1"/>
          <p:nvPr/>
        </p:nvSpPr>
        <p:spPr>
          <a:xfrm>
            <a:off x="3937313" y="4348786"/>
            <a:ext cx="11111120" cy="2586093"/>
          </a:xfrm>
          <a:prstGeom prst="rect">
            <a:avLst/>
          </a:prstGeom>
        </p:spPr>
        <p:txBody>
          <a:bodyPr lIns="0" tIns="0" rIns="0" bIns="0" rtlCol="0" anchor="t">
            <a:spAutoFit/>
          </a:bodyPr>
          <a:lstStyle/>
          <a:p>
            <a:pPr algn="ctr">
              <a:lnSpc>
                <a:spcPts val="22684"/>
              </a:lnSpc>
            </a:pPr>
            <a:r>
              <a:rPr lang="en-US" sz="13800" b="1" spc="1610" dirty="0">
                <a:solidFill>
                  <a:srgbClr val="231F20"/>
                </a:solidFill>
                <a:latin typeface="Arial" panose="020B0604020202020204" pitchFamily="34" charset="0"/>
                <a:cs typeface="Arial" panose="020B0604020202020204" pitchFamily="34" charset="0"/>
              </a:rPr>
              <a:t>WATCHING</a:t>
            </a:r>
          </a:p>
        </p:txBody>
      </p:sp>
      <p:sp>
        <p:nvSpPr>
          <p:cNvPr id="11" name="TextBox 11"/>
          <p:cNvSpPr txBox="1"/>
          <p:nvPr/>
        </p:nvSpPr>
        <p:spPr>
          <a:xfrm>
            <a:off x="4236347" y="3438109"/>
            <a:ext cx="9815307" cy="1139094"/>
          </a:xfrm>
          <a:prstGeom prst="rect">
            <a:avLst/>
          </a:prstGeom>
        </p:spPr>
        <p:txBody>
          <a:bodyPr lIns="0" tIns="0" rIns="0" bIns="0" rtlCol="0" anchor="t">
            <a:spAutoFit/>
          </a:bodyPr>
          <a:lstStyle/>
          <a:p>
            <a:pPr algn="ctr">
              <a:lnSpc>
                <a:spcPts val="9748"/>
              </a:lnSpc>
            </a:pPr>
            <a:r>
              <a:rPr lang="en-US" sz="7063" spc="692" dirty="0">
                <a:solidFill>
                  <a:srgbClr val="231F20"/>
                </a:solidFill>
                <a:latin typeface="Arial" panose="020B0604020202020204" pitchFamily="34" charset="0"/>
                <a:cs typeface="Arial" panose="020B0604020202020204" pitchFamily="34" charset="0"/>
              </a:rPr>
              <a:t>THANK FOR</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sp>
        <p:nvSpPr>
          <p:cNvPr id="2" name="TextBox 2"/>
          <p:cNvSpPr txBox="1"/>
          <p:nvPr/>
        </p:nvSpPr>
        <p:spPr>
          <a:xfrm>
            <a:off x="1827288" y="264402"/>
            <a:ext cx="1347444" cy="891013"/>
          </a:xfrm>
          <a:prstGeom prst="rect">
            <a:avLst/>
          </a:prstGeom>
        </p:spPr>
        <p:txBody>
          <a:bodyPr lIns="0" tIns="0" rIns="0" bIns="0" rtlCol="0" anchor="t">
            <a:spAutoFit/>
          </a:bodyPr>
          <a:lstStyle/>
          <a:p>
            <a:pPr algn="ctr">
              <a:lnSpc>
                <a:spcPts val="7369"/>
              </a:lnSpc>
            </a:pPr>
            <a:r>
              <a:rPr lang="en-US" sz="6141">
                <a:solidFill>
                  <a:srgbClr val="363636"/>
                </a:solidFill>
                <a:latin typeface="Arial" panose="020B0604020202020204" pitchFamily="34" charset="0"/>
                <a:cs typeface="Arial" panose="020B0604020202020204" pitchFamily="34" charset="0"/>
              </a:rPr>
              <a:t>3</a:t>
            </a:r>
          </a:p>
        </p:txBody>
      </p:sp>
      <p:sp>
        <p:nvSpPr>
          <p:cNvPr id="3" name="TextBox 3"/>
          <p:cNvSpPr txBox="1"/>
          <p:nvPr/>
        </p:nvSpPr>
        <p:spPr>
          <a:xfrm>
            <a:off x="3805683" y="441644"/>
            <a:ext cx="8736401" cy="586827"/>
          </a:xfrm>
          <a:prstGeom prst="rect">
            <a:avLst/>
          </a:prstGeom>
        </p:spPr>
        <p:txBody>
          <a:bodyPr lIns="0" tIns="0" rIns="0" bIns="0" rtlCol="0" anchor="t">
            <a:spAutoFit/>
          </a:bodyPr>
          <a:lstStyle/>
          <a:p>
            <a:pPr marL="0" lvl="0" indent="0" algn="l">
              <a:lnSpc>
                <a:spcPts val="5007"/>
              </a:lnSpc>
              <a:spcBef>
                <a:spcPct val="0"/>
              </a:spcBef>
            </a:pPr>
            <a:r>
              <a:rPr lang="en-US" sz="3628" spc="355" dirty="0">
                <a:solidFill>
                  <a:srgbClr val="231F20"/>
                </a:solidFill>
                <a:latin typeface="Arial" panose="020B0604020202020204" pitchFamily="34" charset="0"/>
                <a:cs typeface="Arial" panose="020B0604020202020204" pitchFamily="34" charset="0"/>
              </a:rPr>
              <a:t>PHƯƠNG PHÁP THỰC HIỆN</a:t>
            </a:r>
          </a:p>
        </p:txBody>
      </p:sp>
      <p:sp>
        <p:nvSpPr>
          <p:cNvPr id="4" name="TextBox 4"/>
          <p:cNvSpPr txBox="1"/>
          <p:nvPr/>
        </p:nvSpPr>
        <p:spPr>
          <a:xfrm>
            <a:off x="1469411" y="1509720"/>
            <a:ext cx="15926827" cy="4001032"/>
          </a:xfrm>
          <a:prstGeom prst="rect">
            <a:avLst/>
          </a:prstGeom>
        </p:spPr>
        <p:txBody>
          <a:bodyPr lIns="0" tIns="0" rIns="0" bIns="0" rtlCol="0" anchor="t">
            <a:spAutoFit/>
          </a:bodyPr>
          <a:lstStyle/>
          <a:p>
            <a:pPr marL="544960" lvl="1" indent="-272480" algn="just">
              <a:lnSpc>
                <a:spcPts val="3483"/>
              </a:lnSpc>
              <a:spcBef>
                <a:spcPct val="0"/>
              </a:spcBef>
              <a:buFont typeface="Arial"/>
              <a:buChar char="•"/>
            </a:pPr>
            <a:r>
              <a:rPr lang="en-US" sz="2524" spc="247" dirty="0">
                <a:solidFill>
                  <a:srgbClr val="000000"/>
                </a:solidFill>
                <a:latin typeface="Arial" panose="020B0604020202020204" pitchFamily="34" charset="0"/>
                <a:cs typeface="Arial" panose="020B0604020202020204" pitchFamily="34" charset="0"/>
              </a:rPr>
              <a:t>LẬP NHÓM, PHÂN TÍCH YÊU CẦU CHI TIẾT, THIẾT KẾ. </a:t>
            </a:r>
          </a:p>
          <a:p>
            <a:pPr marL="544960" lvl="1" indent="-272480" algn="just">
              <a:lnSpc>
                <a:spcPts val="3483"/>
              </a:lnSpc>
              <a:spcBef>
                <a:spcPct val="0"/>
              </a:spcBef>
              <a:buFont typeface="Arial"/>
              <a:buChar char="•"/>
            </a:pPr>
            <a:r>
              <a:rPr lang="en-US" sz="2524" spc="247" dirty="0">
                <a:solidFill>
                  <a:srgbClr val="000000"/>
                </a:solidFill>
                <a:latin typeface="Arial" panose="020B0604020202020204" pitchFamily="34" charset="0"/>
                <a:cs typeface="Arial" panose="020B0604020202020204" pitchFamily="34" charset="0"/>
              </a:rPr>
              <a:t>VIẾT ĐẶC TẢ HỆ THỐNG. </a:t>
            </a:r>
          </a:p>
          <a:p>
            <a:pPr marL="544960" lvl="1" indent="-272480" algn="just">
              <a:lnSpc>
                <a:spcPts val="3483"/>
              </a:lnSpc>
              <a:spcBef>
                <a:spcPct val="0"/>
              </a:spcBef>
              <a:buFont typeface="Arial"/>
              <a:buChar char="•"/>
            </a:pPr>
            <a:r>
              <a:rPr lang="en-US" sz="2524" spc="247" dirty="0">
                <a:solidFill>
                  <a:srgbClr val="000000"/>
                </a:solidFill>
                <a:latin typeface="Arial" panose="020B0604020202020204" pitchFamily="34" charset="0"/>
                <a:cs typeface="Arial" panose="020B0604020202020204" pitchFamily="34" charset="0"/>
              </a:rPr>
              <a:t>SỬ DỤNG CÔNG CỤ THỂ THIẾT KẾ MÔ HÌNH CƠ SỞ DỮ LIỆU, THIẾT KẾ GIAO DIỆN,... VÀ</a:t>
            </a:r>
          </a:p>
          <a:p>
            <a:pPr marL="272480" lvl="1" algn="just">
              <a:lnSpc>
                <a:spcPts val="3483"/>
              </a:lnSpc>
              <a:spcBef>
                <a:spcPct val="0"/>
              </a:spcBef>
            </a:pPr>
            <a:r>
              <a:rPr lang="en-US" sz="2524" spc="247" dirty="0">
                <a:solidFill>
                  <a:srgbClr val="000000"/>
                </a:solidFill>
                <a:latin typeface="Arial" panose="020B0604020202020204" pitchFamily="34" charset="0"/>
                <a:cs typeface="Arial" panose="020B0604020202020204" pitchFamily="34" charset="0"/>
              </a:rPr>
              <a:t>ĐƯA RA MÔ HÌNH THIẾT KẾ ĐÃ HOÀN CHỈNH. </a:t>
            </a:r>
          </a:p>
          <a:p>
            <a:pPr marL="544960" lvl="1" indent="-272480" algn="just">
              <a:lnSpc>
                <a:spcPts val="3483"/>
              </a:lnSpc>
              <a:spcBef>
                <a:spcPct val="0"/>
              </a:spcBef>
              <a:buFont typeface="Arial"/>
              <a:buChar char="•"/>
            </a:pPr>
            <a:r>
              <a:rPr lang="en-US" sz="2524" spc="247" dirty="0">
                <a:solidFill>
                  <a:srgbClr val="000000"/>
                </a:solidFill>
                <a:latin typeface="Arial" panose="020B0604020202020204" pitchFamily="34" charset="0"/>
                <a:cs typeface="Arial" panose="020B0604020202020204" pitchFamily="34" charset="0"/>
              </a:rPr>
              <a:t>SỬ DỤNG PHẦN MỀM VÀ KIẾN THỨC ĐÃ HỌC ĐỂ LẬP TRÌNH HIỆN THỰC HÓA HỆ THỐNG THEO CÁC YÊU CẦU ĐÃ PHÂN TÍCH.</a:t>
            </a:r>
          </a:p>
          <a:p>
            <a:pPr marL="544960" lvl="1" indent="-272480" algn="just">
              <a:lnSpc>
                <a:spcPts val="3483"/>
              </a:lnSpc>
              <a:spcBef>
                <a:spcPct val="0"/>
              </a:spcBef>
              <a:buFont typeface="Arial"/>
              <a:buChar char="•"/>
            </a:pPr>
            <a:r>
              <a:rPr lang="en-US" sz="2524" spc="247" dirty="0">
                <a:solidFill>
                  <a:srgbClr val="000000"/>
                </a:solidFill>
                <a:latin typeface="Arial" panose="020B0604020202020204" pitchFamily="34" charset="0"/>
                <a:cs typeface="Arial" panose="020B0604020202020204" pitchFamily="34" charset="0"/>
              </a:rPr>
              <a:t>KIỂM THỬ HỆ THỐNG BẰNG TAY HAY SỬ DỤNG CÔNG CỤ KIỂM THỬ. </a:t>
            </a:r>
          </a:p>
          <a:p>
            <a:pPr marL="544960" lvl="1" indent="-272480" algn="just">
              <a:lnSpc>
                <a:spcPts val="3483"/>
              </a:lnSpc>
              <a:spcBef>
                <a:spcPct val="0"/>
              </a:spcBef>
              <a:buFont typeface="Arial"/>
              <a:buChar char="•"/>
            </a:pPr>
            <a:r>
              <a:rPr lang="en-US" sz="2524" spc="247" dirty="0">
                <a:solidFill>
                  <a:srgbClr val="000000"/>
                </a:solidFill>
                <a:latin typeface="Arial" panose="020B0604020202020204" pitchFamily="34" charset="0"/>
                <a:cs typeface="Arial" panose="020B0604020202020204" pitchFamily="34" charset="0"/>
              </a:rPr>
              <a:t>PHÁT HÀNH HỆ THỐNG VÀ HỖ TRỢ BẢO TRÌ.</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animEffect transition="in" filter="fade">
                                      <p:cBhvr>
                                        <p:cTn id="17" dur="500"/>
                                        <p:tgtEl>
                                          <p:spTgt spid="4">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2" end="2"/>
                                            </p:txEl>
                                          </p:spTgt>
                                        </p:tgtEl>
                                        <p:attrNameLst>
                                          <p:attrName>style.visibility</p:attrName>
                                        </p:attrNameLst>
                                      </p:cBhvr>
                                      <p:to>
                                        <p:strVal val="visible"/>
                                      </p:to>
                                    </p:set>
                                    <p:animEffect transition="in" filter="fade">
                                      <p:cBhvr>
                                        <p:cTn id="22" dur="500"/>
                                        <p:tgtEl>
                                          <p:spTgt spid="4">
                                            <p:txEl>
                                              <p:pRg st="2" end="2"/>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4">
                                            <p:txEl>
                                              <p:pRg st="3" end="3"/>
                                            </p:txEl>
                                          </p:spTgt>
                                        </p:tgtEl>
                                        <p:attrNameLst>
                                          <p:attrName>style.visibility</p:attrName>
                                        </p:attrNameLst>
                                      </p:cBhvr>
                                      <p:to>
                                        <p:strVal val="visible"/>
                                      </p:to>
                                    </p:set>
                                    <p:animEffect transition="in" filter="fade">
                                      <p:cBhvr>
                                        <p:cTn id="25" dur="500"/>
                                        <p:tgtEl>
                                          <p:spTgt spid="4">
                                            <p:txEl>
                                              <p:pRg st="3" end="3"/>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4">
                                            <p:txEl>
                                              <p:pRg st="4" end="4"/>
                                            </p:txEl>
                                          </p:spTgt>
                                        </p:tgtEl>
                                        <p:attrNameLst>
                                          <p:attrName>style.visibility</p:attrName>
                                        </p:attrNameLst>
                                      </p:cBhvr>
                                      <p:to>
                                        <p:strVal val="visible"/>
                                      </p:to>
                                    </p:set>
                                    <p:animEffect transition="in" filter="fade">
                                      <p:cBhvr>
                                        <p:cTn id="30" dur="500"/>
                                        <p:tgtEl>
                                          <p:spTgt spid="4">
                                            <p:txEl>
                                              <p:pRg st="4" end="4"/>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4">
                                            <p:txEl>
                                              <p:pRg st="5" end="5"/>
                                            </p:txEl>
                                          </p:spTgt>
                                        </p:tgtEl>
                                        <p:attrNameLst>
                                          <p:attrName>style.visibility</p:attrName>
                                        </p:attrNameLst>
                                      </p:cBhvr>
                                      <p:to>
                                        <p:strVal val="visible"/>
                                      </p:to>
                                    </p:set>
                                    <p:animEffect transition="in" filter="fade">
                                      <p:cBhvr>
                                        <p:cTn id="35" dur="500"/>
                                        <p:tgtEl>
                                          <p:spTgt spid="4">
                                            <p:txEl>
                                              <p:pRg st="5" end="5"/>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4">
                                            <p:txEl>
                                              <p:pRg st="6" end="6"/>
                                            </p:txEl>
                                          </p:spTgt>
                                        </p:tgtEl>
                                        <p:attrNameLst>
                                          <p:attrName>style.visibility</p:attrName>
                                        </p:attrNameLst>
                                      </p:cBhvr>
                                      <p:to>
                                        <p:strVal val="visible"/>
                                      </p:to>
                                    </p:set>
                                    <p:animEffect transition="in" filter="fade">
                                      <p:cBhvr>
                                        <p:cTn id="40"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sp>
        <p:nvSpPr>
          <p:cNvPr id="2" name="Freeform 2"/>
          <p:cNvSpPr/>
          <p:nvPr/>
        </p:nvSpPr>
        <p:spPr>
          <a:xfrm rot="7659121">
            <a:off x="-4012602" y="5585714"/>
            <a:ext cx="7629294" cy="7828566"/>
          </a:xfrm>
          <a:custGeom>
            <a:avLst/>
            <a:gdLst/>
            <a:ahLst/>
            <a:cxnLst/>
            <a:rect l="l" t="t" r="r" b="b"/>
            <a:pathLst>
              <a:path w="7629294" h="7828566">
                <a:moveTo>
                  <a:pt x="0" y="0"/>
                </a:moveTo>
                <a:lnTo>
                  <a:pt x="7629294" y="0"/>
                </a:lnTo>
                <a:lnTo>
                  <a:pt x="7629294" y="7828566"/>
                </a:lnTo>
                <a:lnTo>
                  <a:pt x="0" y="78285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4999719" y="3006818"/>
            <a:ext cx="1400485" cy="1025011"/>
            <a:chOff x="0" y="0"/>
            <a:chExt cx="368852" cy="269962"/>
          </a:xfrm>
        </p:grpSpPr>
        <p:sp>
          <p:nvSpPr>
            <p:cNvPr id="4" name="Freeform 4"/>
            <p:cNvSpPr/>
            <p:nvPr/>
          </p:nvSpPr>
          <p:spPr>
            <a:xfrm>
              <a:off x="0" y="0"/>
              <a:ext cx="368852" cy="269962"/>
            </a:xfrm>
            <a:custGeom>
              <a:avLst/>
              <a:gdLst/>
              <a:ahLst/>
              <a:cxnLst/>
              <a:rect l="l" t="t" r="r" b="b"/>
              <a:pathLst>
                <a:path w="368852" h="269962">
                  <a:moveTo>
                    <a:pt x="0" y="0"/>
                  </a:moveTo>
                  <a:lnTo>
                    <a:pt x="368852" y="0"/>
                  </a:lnTo>
                  <a:lnTo>
                    <a:pt x="368852" y="269962"/>
                  </a:lnTo>
                  <a:lnTo>
                    <a:pt x="0" y="269962"/>
                  </a:lnTo>
                  <a:close/>
                </a:path>
              </a:pathLst>
            </a:custGeom>
            <a:solidFill>
              <a:srgbClr val="CCCCCC"/>
            </a:solidFill>
          </p:spPr>
        </p:sp>
        <p:sp>
          <p:nvSpPr>
            <p:cNvPr id="5" name="TextBox 5"/>
            <p:cNvSpPr txBox="1"/>
            <p:nvPr/>
          </p:nvSpPr>
          <p:spPr>
            <a:xfrm>
              <a:off x="0" y="-19050"/>
              <a:ext cx="368852" cy="289012"/>
            </a:xfrm>
            <a:prstGeom prst="rect">
              <a:avLst/>
            </a:prstGeom>
          </p:spPr>
          <p:txBody>
            <a:bodyPr lIns="50800" tIns="50800" rIns="50800" bIns="50800" rtlCol="0" anchor="ctr"/>
            <a:lstStyle/>
            <a:p>
              <a:pPr algn="ctr">
                <a:lnSpc>
                  <a:spcPts val="2859"/>
                </a:lnSpc>
              </a:pPr>
              <a:endParaRPr>
                <a:latin typeface="Arial" panose="020B0604020202020204" pitchFamily="34" charset="0"/>
                <a:cs typeface="Arial" panose="020B0604020202020204" pitchFamily="34" charset="0"/>
              </a:endParaRPr>
            </a:p>
          </p:txBody>
        </p:sp>
      </p:grpSp>
      <p:sp>
        <p:nvSpPr>
          <p:cNvPr id="7" name="Freeform 7"/>
          <p:cNvSpPr/>
          <p:nvPr/>
        </p:nvSpPr>
        <p:spPr>
          <a:xfrm rot="2016048">
            <a:off x="12243487" y="-1005305"/>
            <a:ext cx="10749463" cy="2687366"/>
          </a:xfrm>
          <a:custGeom>
            <a:avLst/>
            <a:gdLst/>
            <a:ahLst/>
            <a:cxnLst/>
            <a:rect l="l" t="t" r="r" b="b"/>
            <a:pathLst>
              <a:path w="10749463" h="2687366">
                <a:moveTo>
                  <a:pt x="0" y="0"/>
                </a:moveTo>
                <a:lnTo>
                  <a:pt x="10749463" y="0"/>
                </a:lnTo>
                <a:lnTo>
                  <a:pt x="10749463" y="2687365"/>
                </a:lnTo>
                <a:lnTo>
                  <a:pt x="0" y="268736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TextBox 8"/>
          <p:cNvSpPr txBox="1"/>
          <p:nvPr/>
        </p:nvSpPr>
        <p:spPr>
          <a:xfrm>
            <a:off x="5231353" y="3225185"/>
            <a:ext cx="937219" cy="657225"/>
          </a:xfrm>
          <a:prstGeom prst="rect">
            <a:avLst/>
          </a:prstGeom>
        </p:spPr>
        <p:txBody>
          <a:bodyPr lIns="0" tIns="0" rIns="0" bIns="0" rtlCol="0" anchor="t">
            <a:spAutoFit/>
          </a:bodyPr>
          <a:lstStyle/>
          <a:p>
            <a:pPr algn="ctr">
              <a:lnSpc>
                <a:spcPts val="5126"/>
              </a:lnSpc>
            </a:pPr>
            <a:r>
              <a:rPr lang="en-US" sz="4271">
                <a:solidFill>
                  <a:srgbClr val="363636"/>
                </a:solidFill>
                <a:latin typeface="Arial" panose="020B0604020202020204" pitchFamily="34" charset="0"/>
                <a:cs typeface="Arial" panose="020B0604020202020204" pitchFamily="34" charset="0"/>
              </a:rPr>
              <a:t>I</a:t>
            </a:r>
          </a:p>
        </p:txBody>
      </p:sp>
      <p:grpSp>
        <p:nvGrpSpPr>
          <p:cNvPr id="9" name="Group 9"/>
          <p:cNvGrpSpPr/>
          <p:nvPr/>
        </p:nvGrpSpPr>
        <p:grpSpPr>
          <a:xfrm>
            <a:off x="6400204" y="6404386"/>
            <a:ext cx="4893402" cy="1025011"/>
            <a:chOff x="0" y="0"/>
            <a:chExt cx="1288797" cy="269962"/>
          </a:xfrm>
        </p:grpSpPr>
        <p:sp>
          <p:nvSpPr>
            <p:cNvPr id="10" name="Freeform 10"/>
            <p:cNvSpPr/>
            <p:nvPr/>
          </p:nvSpPr>
          <p:spPr>
            <a:xfrm>
              <a:off x="0" y="0"/>
              <a:ext cx="1288797" cy="269962"/>
            </a:xfrm>
            <a:custGeom>
              <a:avLst/>
              <a:gdLst/>
              <a:ahLst/>
              <a:cxnLst/>
              <a:rect l="l" t="t" r="r" b="b"/>
              <a:pathLst>
                <a:path w="1288797" h="269962">
                  <a:moveTo>
                    <a:pt x="0" y="0"/>
                  </a:moveTo>
                  <a:lnTo>
                    <a:pt x="1288797" y="0"/>
                  </a:lnTo>
                  <a:lnTo>
                    <a:pt x="1288797" y="269962"/>
                  </a:lnTo>
                  <a:lnTo>
                    <a:pt x="0" y="269962"/>
                  </a:lnTo>
                  <a:close/>
                </a:path>
              </a:pathLst>
            </a:custGeom>
            <a:solidFill>
              <a:srgbClr val="CCCCCC"/>
            </a:solidFill>
          </p:spPr>
        </p:sp>
        <p:sp>
          <p:nvSpPr>
            <p:cNvPr id="11" name="TextBox 11"/>
            <p:cNvSpPr txBox="1"/>
            <p:nvPr/>
          </p:nvSpPr>
          <p:spPr>
            <a:xfrm>
              <a:off x="0" y="-19050"/>
              <a:ext cx="1288797" cy="289012"/>
            </a:xfrm>
            <a:prstGeom prst="rect">
              <a:avLst/>
            </a:prstGeom>
          </p:spPr>
          <p:txBody>
            <a:bodyPr lIns="50800" tIns="50800" rIns="50800" bIns="50800" rtlCol="0" anchor="ctr"/>
            <a:lstStyle/>
            <a:p>
              <a:pPr algn="ctr">
                <a:lnSpc>
                  <a:spcPts val="2859"/>
                </a:lnSpc>
              </a:pPr>
              <a:endParaRPr>
                <a:latin typeface="Arial" panose="020B0604020202020204" pitchFamily="34" charset="0"/>
                <a:cs typeface="Arial" panose="020B0604020202020204" pitchFamily="34" charset="0"/>
              </a:endParaRPr>
            </a:p>
          </p:txBody>
        </p:sp>
      </p:grpSp>
      <p:sp>
        <p:nvSpPr>
          <p:cNvPr id="12" name="TextBox 12"/>
          <p:cNvSpPr txBox="1"/>
          <p:nvPr/>
        </p:nvSpPr>
        <p:spPr>
          <a:xfrm>
            <a:off x="6607430" y="4079185"/>
            <a:ext cx="937219" cy="657225"/>
          </a:xfrm>
          <a:prstGeom prst="rect">
            <a:avLst/>
          </a:prstGeom>
        </p:spPr>
        <p:txBody>
          <a:bodyPr lIns="0" tIns="0" rIns="0" bIns="0" rtlCol="0" anchor="t">
            <a:spAutoFit/>
          </a:bodyPr>
          <a:lstStyle/>
          <a:p>
            <a:pPr algn="ctr">
              <a:lnSpc>
                <a:spcPts val="5126"/>
              </a:lnSpc>
            </a:pPr>
            <a:r>
              <a:rPr lang="en-US" sz="4271">
                <a:solidFill>
                  <a:srgbClr val="363636"/>
                </a:solidFill>
                <a:latin typeface="Arial" panose="020B0604020202020204" pitchFamily="34" charset="0"/>
                <a:cs typeface="Arial" panose="020B0604020202020204" pitchFamily="34" charset="0"/>
              </a:rPr>
              <a:t>1</a:t>
            </a:r>
          </a:p>
        </p:txBody>
      </p:sp>
      <p:sp>
        <p:nvSpPr>
          <p:cNvPr id="13" name="TextBox 13"/>
          <p:cNvSpPr txBox="1"/>
          <p:nvPr/>
        </p:nvSpPr>
        <p:spPr>
          <a:xfrm>
            <a:off x="6607430" y="4960342"/>
            <a:ext cx="937219" cy="657225"/>
          </a:xfrm>
          <a:prstGeom prst="rect">
            <a:avLst/>
          </a:prstGeom>
        </p:spPr>
        <p:txBody>
          <a:bodyPr lIns="0" tIns="0" rIns="0" bIns="0" rtlCol="0" anchor="t">
            <a:spAutoFit/>
          </a:bodyPr>
          <a:lstStyle/>
          <a:p>
            <a:pPr algn="ctr">
              <a:lnSpc>
                <a:spcPts val="5126"/>
              </a:lnSpc>
            </a:pPr>
            <a:r>
              <a:rPr lang="en-US" sz="4271">
                <a:solidFill>
                  <a:srgbClr val="363636"/>
                </a:solidFill>
                <a:latin typeface="Arial" panose="020B0604020202020204" pitchFamily="34" charset="0"/>
                <a:cs typeface="Arial" panose="020B0604020202020204" pitchFamily="34" charset="0"/>
              </a:rPr>
              <a:t>2</a:t>
            </a:r>
          </a:p>
        </p:txBody>
      </p:sp>
      <p:sp>
        <p:nvSpPr>
          <p:cNvPr id="14" name="TextBox 14"/>
          <p:cNvSpPr txBox="1"/>
          <p:nvPr/>
        </p:nvSpPr>
        <p:spPr>
          <a:xfrm>
            <a:off x="6607430" y="5757462"/>
            <a:ext cx="937219" cy="657225"/>
          </a:xfrm>
          <a:prstGeom prst="rect">
            <a:avLst/>
          </a:prstGeom>
        </p:spPr>
        <p:txBody>
          <a:bodyPr lIns="0" tIns="0" rIns="0" bIns="0" rtlCol="0" anchor="t">
            <a:spAutoFit/>
          </a:bodyPr>
          <a:lstStyle/>
          <a:p>
            <a:pPr algn="ctr">
              <a:lnSpc>
                <a:spcPts val="5126"/>
              </a:lnSpc>
            </a:pPr>
            <a:r>
              <a:rPr lang="en-US" sz="4271">
                <a:solidFill>
                  <a:srgbClr val="363636"/>
                </a:solidFill>
                <a:latin typeface="Arial" panose="020B0604020202020204" pitchFamily="34" charset="0"/>
                <a:cs typeface="Arial" panose="020B0604020202020204" pitchFamily="34" charset="0"/>
              </a:rPr>
              <a:t>3</a:t>
            </a:r>
          </a:p>
        </p:txBody>
      </p:sp>
      <p:sp>
        <p:nvSpPr>
          <p:cNvPr id="15" name="TextBox 15"/>
          <p:cNvSpPr txBox="1"/>
          <p:nvPr/>
        </p:nvSpPr>
        <p:spPr>
          <a:xfrm>
            <a:off x="6607430" y="3333137"/>
            <a:ext cx="5790503" cy="418548"/>
          </a:xfrm>
          <a:prstGeom prst="rect">
            <a:avLst/>
          </a:prstGeom>
        </p:spPr>
        <p:txBody>
          <a:bodyPr lIns="0" tIns="0" rIns="0" bIns="0" rtlCol="0" anchor="t">
            <a:spAutoFit/>
          </a:bodyPr>
          <a:lstStyle/>
          <a:p>
            <a:pPr algn="l">
              <a:lnSpc>
                <a:spcPts val="3483"/>
              </a:lnSpc>
            </a:pPr>
            <a:r>
              <a:rPr lang="en-US" sz="2524" spc="247">
                <a:solidFill>
                  <a:srgbClr val="231F20"/>
                </a:solidFill>
                <a:latin typeface="Arial" panose="020B0604020202020204" pitchFamily="34" charset="0"/>
                <a:cs typeface="Arial" panose="020B0604020202020204" pitchFamily="34" charset="0"/>
              </a:rPr>
              <a:t>GIỚI THIỆU</a:t>
            </a:r>
          </a:p>
        </p:txBody>
      </p:sp>
      <p:sp>
        <p:nvSpPr>
          <p:cNvPr id="16" name="TextBox 16"/>
          <p:cNvSpPr txBox="1"/>
          <p:nvPr/>
        </p:nvSpPr>
        <p:spPr>
          <a:xfrm>
            <a:off x="7983508" y="4184236"/>
            <a:ext cx="6076629" cy="418548"/>
          </a:xfrm>
          <a:prstGeom prst="rect">
            <a:avLst/>
          </a:prstGeom>
        </p:spPr>
        <p:txBody>
          <a:bodyPr lIns="0" tIns="0" rIns="0" bIns="0" rtlCol="0" anchor="t">
            <a:spAutoFit/>
          </a:bodyPr>
          <a:lstStyle/>
          <a:p>
            <a:pPr algn="l">
              <a:lnSpc>
                <a:spcPts val="3483"/>
              </a:lnSpc>
            </a:pPr>
            <a:r>
              <a:rPr lang="en-US" sz="2524" spc="247">
                <a:solidFill>
                  <a:srgbClr val="231F20"/>
                </a:solidFill>
                <a:latin typeface="Arial" panose="020B0604020202020204" pitchFamily="34" charset="0"/>
                <a:cs typeface="Arial" panose="020B0604020202020204" pitchFamily="34" charset="0"/>
              </a:rPr>
              <a:t>LÍ DO THỰC HIỆN ĐỀ TÀI</a:t>
            </a:r>
          </a:p>
        </p:txBody>
      </p:sp>
      <p:sp>
        <p:nvSpPr>
          <p:cNvPr id="17" name="TextBox 17"/>
          <p:cNvSpPr txBox="1"/>
          <p:nvPr/>
        </p:nvSpPr>
        <p:spPr>
          <a:xfrm>
            <a:off x="7983508" y="5104327"/>
            <a:ext cx="5790503" cy="418548"/>
          </a:xfrm>
          <a:prstGeom prst="rect">
            <a:avLst/>
          </a:prstGeom>
        </p:spPr>
        <p:txBody>
          <a:bodyPr lIns="0" tIns="0" rIns="0" bIns="0" rtlCol="0" anchor="t">
            <a:spAutoFit/>
          </a:bodyPr>
          <a:lstStyle/>
          <a:p>
            <a:pPr marL="0" lvl="0" indent="0" algn="l">
              <a:lnSpc>
                <a:spcPts val="3483"/>
              </a:lnSpc>
              <a:spcBef>
                <a:spcPct val="0"/>
              </a:spcBef>
            </a:pPr>
            <a:r>
              <a:rPr lang="en-US" sz="2524" spc="247">
                <a:solidFill>
                  <a:srgbClr val="231F20"/>
                </a:solidFill>
                <a:latin typeface="Arial" panose="020B0604020202020204" pitchFamily="34" charset="0"/>
                <a:cs typeface="Arial" panose="020B0604020202020204" pitchFamily="34" charset="0"/>
              </a:rPr>
              <a:t>MỤC TIÊU</a:t>
            </a:r>
          </a:p>
        </p:txBody>
      </p:sp>
      <p:sp>
        <p:nvSpPr>
          <p:cNvPr id="18" name="TextBox 18"/>
          <p:cNvSpPr txBox="1"/>
          <p:nvPr/>
        </p:nvSpPr>
        <p:spPr>
          <a:xfrm>
            <a:off x="7983508" y="5898544"/>
            <a:ext cx="6076629" cy="418548"/>
          </a:xfrm>
          <a:prstGeom prst="rect">
            <a:avLst/>
          </a:prstGeom>
        </p:spPr>
        <p:txBody>
          <a:bodyPr lIns="0" tIns="0" rIns="0" bIns="0" rtlCol="0" anchor="t">
            <a:spAutoFit/>
          </a:bodyPr>
          <a:lstStyle/>
          <a:p>
            <a:pPr marL="0" lvl="0" indent="0" algn="l">
              <a:lnSpc>
                <a:spcPts val="3483"/>
              </a:lnSpc>
              <a:spcBef>
                <a:spcPct val="0"/>
              </a:spcBef>
            </a:pPr>
            <a:r>
              <a:rPr lang="en-US" sz="2524" spc="247">
                <a:solidFill>
                  <a:srgbClr val="231F20"/>
                </a:solidFill>
                <a:latin typeface="Arial" panose="020B0604020202020204" pitchFamily="34" charset="0"/>
                <a:cs typeface="Arial" panose="020B0604020202020204" pitchFamily="34" charset="0"/>
              </a:rPr>
              <a:t>PHƯƠNG PHÁP THỰC HIỆN</a:t>
            </a:r>
          </a:p>
        </p:txBody>
      </p:sp>
      <p:sp>
        <p:nvSpPr>
          <p:cNvPr id="19" name="TextBox 19"/>
          <p:cNvSpPr txBox="1"/>
          <p:nvPr/>
        </p:nvSpPr>
        <p:spPr>
          <a:xfrm>
            <a:off x="6607430" y="6643287"/>
            <a:ext cx="937219" cy="657225"/>
          </a:xfrm>
          <a:prstGeom prst="rect">
            <a:avLst/>
          </a:prstGeom>
        </p:spPr>
        <p:txBody>
          <a:bodyPr lIns="0" tIns="0" rIns="0" bIns="0" rtlCol="0" anchor="t">
            <a:spAutoFit/>
          </a:bodyPr>
          <a:lstStyle/>
          <a:p>
            <a:pPr algn="ctr">
              <a:lnSpc>
                <a:spcPts val="5126"/>
              </a:lnSpc>
            </a:pPr>
            <a:r>
              <a:rPr lang="en-US" sz="4271">
                <a:solidFill>
                  <a:srgbClr val="363636"/>
                </a:solidFill>
                <a:latin typeface="Arial" panose="020B0604020202020204" pitchFamily="34" charset="0"/>
                <a:cs typeface="Arial" panose="020B0604020202020204" pitchFamily="34" charset="0"/>
              </a:rPr>
              <a:t>4</a:t>
            </a:r>
          </a:p>
        </p:txBody>
      </p:sp>
      <p:sp>
        <p:nvSpPr>
          <p:cNvPr id="20" name="TextBox 20"/>
          <p:cNvSpPr txBox="1"/>
          <p:nvPr/>
        </p:nvSpPr>
        <p:spPr>
          <a:xfrm>
            <a:off x="7983508" y="6688568"/>
            <a:ext cx="6076629" cy="418548"/>
          </a:xfrm>
          <a:prstGeom prst="rect">
            <a:avLst/>
          </a:prstGeom>
        </p:spPr>
        <p:txBody>
          <a:bodyPr lIns="0" tIns="0" rIns="0" bIns="0" rtlCol="0" anchor="t">
            <a:spAutoFit/>
          </a:bodyPr>
          <a:lstStyle/>
          <a:p>
            <a:pPr marL="0" lvl="0" indent="0" algn="l">
              <a:lnSpc>
                <a:spcPts val="3483"/>
              </a:lnSpc>
              <a:spcBef>
                <a:spcPct val="0"/>
              </a:spcBef>
            </a:pPr>
            <a:r>
              <a:rPr lang="en-US" sz="2524" spc="247">
                <a:solidFill>
                  <a:srgbClr val="231F20"/>
                </a:solidFill>
                <a:latin typeface="Arial" panose="020B0604020202020204" pitchFamily="34" charset="0"/>
                <a:cs typeface="Arial" panose="020B0604020202020204" pitchFamily="34" charset="0"/>
              </a:rPr>
              <a:t>MỤC TIÊU ĐỀ RA</a:t>
            </a:r>
          </a:p>
        </p:txBody>
      </p:sp>
      <p:sp>
        <p:nvSpPr>
          <p:cNvPr id="21" name="TextBox 17">
            <a:extLst>
              <a:ext uri="{FF2B5EF4-FFF2-40B4-BE49-F238E27FC236}">
                <a16:creationId xmlns:a16="http://schemas.microsoft.com/office/drawing/2014/main" id="{A37384AF-96AB-04E9-1B97-6086059BC237}"/>
              </a:ext>
            </a:extLst>
          </p:cNvPr>
          <p:cNvSpPr txBox="1"/>
          <p:nvPr/>
        </p:nvSpPr>
        <p:spPr>
          <a:xfrm>
            <a:off x="-117722" y="1758585"/>
            <a:ext cx="17909020" cy="795549"/>
          </a:xfrm>
          <a:prstGeom prst="rect">
            <a:avLst/>
          </a:prstGeom>
        </p:spPr>
        <p:txBody>
          <a:bodyPr lIns="0" tIns="0" rIns="0" bIns="0" rtlCol="0" anchor="t">
            <a:spAutoFit/>
          </a:bodyPr>
          <a:lstStyle/>
          <a:p>
            <a:pPr marL="1032524" lvl="1" indent="-516262" algn="ctr">
              <a:lnSpc>
                <a:spcPts val="6599"/>
              </a:lnSpc>
              <a:buAutoNum type="arabicPeriod"/>
            </a:pPr>
            <a:r>
              <a:rPr lang="en-US" sz="4782" spc="468" dirty="0">
                <a:solidFill>
                  <a:srgbClr val="DF5E00"/>
                </a:solidFill>
                <a:latin typeface="Arial" panose="020B0604020202020204" pitchFamily="34" charset="0"/>
                <a:cs typeface="Arial" panose="020B0604020202020204" pitchFamily="34" charset="0"/>
              </a:rPr>
              <a:t>TỔNG QUAN VỀ ỨNG DỤNG VÀ ĐẶC TẢ YÊU CẦU</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sp>
        <p:nvSpPr>
          <p:cNvPr id="2" name="TextBox 2"/>
          <p:cNvSpPr txBox="1"/>
          <p:nvPr/>
        </p:nvSpPr>
        <p:spPr>
          <a:xfrm>
            <a:off x="1913568" y="317120"/>
            <a:ext cx="1222442" cy="835290"/>
          </a:xfrm>
          <a:prstGeom prst="rect">
            <a:avLst/>
          </a:prstGeom>
        </p:spPr>
        <p:txBody>
          <a:bodyPr lIns="0" tIns="0" rIns="0" bIns="0" rtlCol="0" anchor="t">
            <a:spAutoFit/>
          </a:bodyPr>
          <a:lstStyle/>
          <a:p>
            <a:pPr algn="ctr">
              <a:lnSpc>
                <a:spcPts val="6686"/>
              </a:lnSpc>
            </a:pPr>
            <a:r>
              <a:rPr lang="en-US" sz="5571">
                <a:solidFill>
                  <a:srgbClr val="363636"/>
                </a:solidFill>
                <a:latin typeface="Arial" panose="020B0604020202020204" pitchFamily="34" charset="0"/>
                <a:cs typeface="Arial" panose="020B0604020202020204" pitchFamily="34" charset="0"/>
              </a:rPr>
              <a:t>4</a:t>
            </a:r>
          </a:p>
        </p:txBody>
      </p:sp>
      <p:sp>
        <p:nvSpPr>
          <p:cNvPr id="3" name="TextBox 3"/>
          <p:cNvSpPr txBox="1"/>
          <p:nvPr/>
        </p:nvSpPr>
        <p:spPr>
          <a:xfrm>
            <a:off x="3708428" y="346778"/>
            <a:ext cx="7925930" cy="528927"/>
          </a:xfrm>
          <a:prstGeom prst="rect">
            <a:avLst/>
          </a:prstGeom>
        </p:spPr>
        <p:txBody>
          <a:bodyPr lIns="0" tIns="0" rIns="0" bIns="0" rtlCol="0" anchor="t">
            <a:spAutoFit/>
          </a:bodyPr>
          <a:lstStyle/>
          <a:p>
            <a:pPr marL="0" lvl="0" indent="0" algn="l">
              <a:lnSpc>
                <a:spcPts val="4543"/>
              </a:lnSpc>
              <a:spcBef>
                <a:spcPct val="0"/>
              </a:spcBef>
            </a:pPr>
            <a:r>
              <a:rPr lang="en-US" sz="3292" spc="322">
                <a:solidFill>
                  <a:srgbClr val="231F20"/>
                </a:solidFill>
                <a:latin typeface="Arial" panose="020B0604020202020204" pitchFamily="34" charset="0"/>
                <a:cs typeface="Arial" panose="020B0604020202020204" pitchFamily="34" charset="0"/>
              </a:rPr>
              <a:t>MỤC TIÊU ĐỀ RA</a:t>
            </a:r>
          </a:p>
        </p:txBody>
      </p:sp>
      <p:sp>
        <p:nvSpPr>
          <p:cNvPr id="4" name="TextBox 4"/>
          <p:cNvSpPr txBox="1"/>
          <p:nvPr/>
        </p:nvSpPr>
        <p:spPr>
          <a:xfrm>
            <a:off x="1028700" y="1292230"/>
            <a:ext cx="16230600" cy="3103350"/>
          </a:xfrm>
          <a:prstGeom prst="rect">
            <a:avLst/>
          </a:prstGeom>
        </p:spPr>
        <p:txBody>
          <a:bodyPr lIns="0" tIns="0" rIns="0" bIns="0" rtlCol="0" anchor="t">
            <a:spAutoFit/>
          </a:bodyPr>
          <a:lstStyle/>
          <a:p>
            <a:pPr algn="just">
              <a:lnSpc>
                <a:spcPts val="3483"/>
              </a:lnSpc>
              <a:spcBef>
                <a:spcPct val="0"/>
              </a:spcBef>
            </a:pPr>
            <a:r>
              <a:rPr lang="en-US" sz="2524" spc="247" dirty="0">
                <a:solidFill>
                  <a:srgbClr val="000000"/>
                </a:solidFill>
                <a:latin typeface="Arial" panose="020B0604020202020204" pitchFamily="34" charset="0"/>
                <a:cs typeface="Arial" panose="020B0604020202020204" pitchFamily="34" charset="0"/>
              </a:rPr>
              <a:t>HỆ THỐNG SAU KHI ĐƯỢC HOÀN THÀNH SẼ GIÚP NGƯỜI SỬ DỤNG THỰC HIỆN TỐT HƠN CÔNG VIỆC CỦA MÌNH:</a:t>
            </a:r>
          </a:p>
          <a:p>
            <a:pPr algn="just">
              <a:lnSpc>
                <a:spcPts val="3483"/>
              </a:lnSpc>
              <a:spcBef>
                <a:spcPct val="0"/>
              </a:spcBef>
            </a:pPr>
            <a:r>
              <a:rPr lang="en-US" sz="2524" spc="247" dirty="0">
                <a:solidFill>
                  <a:srgbClr val="000000"/>
                </a:solidFill>
                <a:latin typeface="Arial" panose="020B0604020202020204" pitchFamily="34" charset="0"/>
                <a:cs typeface="Arial" panose="020B0604020202020204" pitchFamily="34" charset="0"/>
              </a:rPr>
              <a:t>• QUẢN LÍ TỐT HƠN CÁC THÀNH PHẦN TRONG HOẠT ĐỘNG BÁN HÀNG</a:t>
            </a:r>
          </a:p>
          <a:p>
            <a:pPr algn="just">
              <a:lnSpc>
                <a:spcPts val="3483"/>
              </a:lnSpc>
              <a:spcBef>
                <a:spcPct val="0"/>
              </a:spcBef>
            </a:pPr>
            <a:r>
              <a:rPr lang="en-US" sz="2524" spc="247" dirty="0">
                <a:solidFill>
                  <a:srgbClr val="000000"/>
                </a:solidFill>
                <a:latin typeface="Arial" panose="020B0604020202020204" pitchFamily="34" charset="0"/>
                <a:cs typeface="Arial" panose="020B0604020202020204" pitchFamily="34" charset="0"/>
              </a:rPr>
              <a:t>• THAO TÁC BÁN HÀNG ĐƯỢC THỰC HIỆN NHANH CHÓNG VÀ CHÍNH XÁC</a:t>
            </a:r>
          </a:p>
          <a:p>
            <a:pPr algn="just">
              <a:lnSpc>
                <a:spcPts val="3483"/>
              </a:lnSpc>
              <a:spcBef>
                <a:spcPct val="0"/>
              </a:spcBef>
            </a:pPr>
            <a:r>
              <a:rPr lang="en-US" sz="2524" spc="247" dirty="0">
                <a:solidFill>
                  <a:srgbClr val="000000"/>
                </a:solidFill>
                <a:latin typeface="Arial" panose="020B0604020202020204" pitchFamily="34" charset="0"/>
                <a:cs typeface="Arial" panose="020B0604020202020204" pitchFamily="34" charset="0"/>
              </a:rPr>
              <a:t>• THÓNG KÊ VÀ BÁO CÁO ĐẦY ĐỦ VÀ CHÍNH XÁC NHỮNG VẤN ĐỀ LIÊN QUAN ĐẾN CÔNG VIỆC CỦA CỬA HÀNG</a:t>
            </a:r>
          </a:p>
          <a:p>
            <a:pPr algn="just">
              <a:lnSpc>
                <a:spcPts val="3483"/>
              </a:lnSpc>
              <a:spcBef>
                <a:spcPct val="0"/>
              </a:spcBef>
            </a:pPr>
            <a:r>
              <a:rPr lang="en-US" sz="2524" spc="247" dirty="0">
                <a:solidFill>
                  <a:srgbClr val="000000"/>
                </a:solidFill>
                <a:latin typeface="Arial" panose="020B0604020202020204" pitchFamily="34" charset="0"/>
                <a:cs typeface="Arial" panose="020B0604020202020204" pitchFamily="34" charset="0"/>
              </a:rPr>
              <a:t>• GIÚP CỬA HÀNG QUÁN LÍ ĐƯỢC 1 SỐ HOẠT ĐỘNG LIÊN QUAN ĐẾN VIỆC NHẬP HÀNG</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sp>
        <p:nvSpPr>
          <p:cNvPr id="2" name="Freeform 2"/>
          <p:cNvSpPr/>
          <p:nvPr/>
        </p:nvSpPr>
        <p:spPr>
          <a:xfrm rot="7659121">
            <a:off x="-4012602" y="5585714"/>
            <a:ext cx="7629294" cy="7828566"/>
          </a:xfrm>
          <a:custGeom>
            <a:avLst/>
            <a:gdLst/>
            <a:ahLst/>
            <a:cxnLst/>
            <a:rect l="l" t="t" r="r" b="b"/>
            <a:pathLst>
              <a:path w="7629294" h="7828566">
                <a:moveTo>
                  <a:pt x="0" y="0"/>
                </a:moveTo>
                <a:lnTo>
                  <a:pt x="7629294" y="0"/>
                </a:lnTo>
                <a:lnTo>
                  <a:pt x="7629294" y="7828566"/>
                </a:lnTo>
                <a:lnTo>
                  <a:pt x="0" y="78285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4999719" y="3006818"/>
            <a:ext cx="1400485" cy="1025011"/>
            <a:chOff x="0" y="0"/>
            <a:chExt cx="368852" cy="269962"/>
          </a:xfrm>
        </p:grpSpPr>
        <p:sp>
          <p:nvSpPr>
            <p:cNvPr id="4" name="Freeform 4"/>
            <p:cNvSpPr/>
            <p:nvPr/>
          </p:nvSpPr>
          <p:spPr>
            <a:xfrm>
              <a:off x="0" y="0"/>
              <a:ext cx="368852" cy="269962"/>
            </a:xfrm>
            <a:custGeom>
              <a:avLst/>
              <a:gdLst/>
              <a:ahLst/>
              <a:cxnLst/>
              <a:rect l="l" t="t" r="r" b="b"/>
              <a:pathLst>
                <a:path w="368852" h="269962">
                  <a:moveTo>
                    <a:pt x="0" y="0"/>
                  </a:moveTo>
                  <a:lnTo>
                    <a:pt x="368852" y="0"/>
                  </a:lnTo>
                  <a:lnTo>
                    <a:pt x="368852" y="269962"/>
                  </a:lnTo>
                  <a:lnTo>
                    <a:pt x="0" y="269962"/>
                  </a:lnTo>
                  <a:close/>
                </a:path>
              </a:pathLst>
            </a:custGeom>
            <a:solidFill>
              <a:srgbClr val="CCCCCC"/>
            </a:solidFill>
          </p:spPr>
        </p:sp>
        <p:sp>
          <p:nvSpPr>
            <p:cNvPr id="5" name="TextBox 5"/>
            <p:cNvSpPr txBox="1"/>
            <p:nvPr/>
          </p:nvSpPr>
          <p:spPr>
            <a:xfrm>
              <a:off x="0" y="-19050"/>
              <a:ext cx="368852" cy="289012"/>
            </a:xfrm>
            <a:prstGeom prst="rect">
              <a:avLst/>
            </a:prstGeom>
          </p:spPr>
          <p:txBody>
            <a:bodyPr lIns="50800" tIns="50800" rIns="50800" bIns="50800" rtlCol="0" anchor="ctr"/>
            <a:lstStyle/>
            <a:p>
              <a:pPr algn="ctr">
                <a:lnSpc>
                  <a:spcPts val="2859"/>
                </a:lnSpc>
              </a:pPr>
              <a:endParaRPr>
                <a:latin typeface="Arial" panose="020B0604020202020204" pitchFamily="34" charset="0"/>
                <a:cs typeface="Arial" panose="020B0604020202020204" pitchFamily="34" charset="0"/>
              </a:endParaRPr>
            </a:p>
          </p:txBody>
        </p:sp>
      </p:grpSp>
      <p:sp>
        <p:nvSpPr>
          <p:cNvPr id="7" name="Freeform 7"/>
          <p:cNvSpPr/>
          <p:nvPr/>
        </p:nvSpPr>
        <p:spPr>
          <a:xfrm rot="2016048">
            <a:off x="12243487" y="-1005305"/>
            <a:ext cx="10749463" cy="2687366"/>
          </a:xfrm>
          <a:custGeom>
            <a:avLst/>
            <a:gdLst/>
            <a:ahLst/>
            <a:cxnLst/>
            <a:rect l="l" t="t" r="r" b="b"/>
            <a:pathLst>
              <a:path w="10749463" h="2687366">
                <a:moveTo>
                  <a:pt x="0" y="0"/>
                </a:moveTo>
                <a:lnTo>
                  <a:pt x="10749463" y="0"/>
                </a:lnTo>
                <a:lnTo>
                  <a:pt x="10749463" y="2687365"/>
                </a:lnTo>
                <a:lnTo>
                  <a:pt x="0" y="268736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TextBox 8"/>
          <p:cNvSpPr txBox="1"/>
          <p:nvPr/>
        </p:nvSpPr>
        <p:spPr>
          <a:xfrm>
            <a:off x="5231353" y="3225185"/>
            <a:ext cx="937219" cy="657225"/>
          </a:xfrm>
          <a:prstGeom prst="rect">
            <a:avLst/>
          </a:prstGeom>
        </p:spPr>
        <p:txBody>
          <a:bodyPr lIns="0" tIns="0" rIns="0" bIns="0" rtlCol="0" anchor="t">
            <a:spAutoFit/>
          </a:bodyPr>
          <a:lstStyle/>
          <a:p>
            <a:pPr algn="ctr">
              <a:lnSpc>
                <a:spcPts val="5126"/>
              </a:lnSpc>
            </a:pPr>
            <a:r>
              <a:rPr lang="en-US" sz="4271">
                <a:solidFill>
                  <a:srgbClr val="363636"/>
                </a:solidFill>
                <a:latin typeface="Arial" panose="020B0604020202020204" pitchFamily="34" charset="0"/>
                <a:cs typeface="Arial" panose="020B0604020202020204" pitchFamily="34" charset="0"/>
              </a:rPr>
              <a:t>II</a:t>
            </a:r>
          </a:p>
        </p:txBody>
      </p:sp>
      <p:sp>
        <p:nvSpPr>
          <p:cNvPr id="9" name="TextBox 9"/>
          <p:cNvSpPr txBox="1"/>
          <p:nvPr/>
        </p:nvSpPr>
        <p:spPr>
          <a:xfrm>
            <a:off x="6607430" y="4079185"/>
            <a:ext cx="937219" cy="657225"/>
          </a:xfrm>
          <a:prstGeom prst="rect">
            <a:avLst/>
          </a:prstGeom>
        </p:spPr>
        <p:txBody>
          <a:bodyPr lIns="0" tIns="0" rIns="0" bIns="0" rtlCol="0" anchor="t">
            <a:spAutoFit/>
          </a:bodyPr>
          <a:lstStyle/>
          <a:p>
            <a:pPr algn="ctr">
              <a:lnSpc>
                <a:spcPts val="5126"/>
              </a:lnSpc>
            </a:pPr>
            <a:r>
              <a:rPr lang="en-US" sz="4271">
                <a:solidFill>
                  <a:srgbClr val="363636"/>
                </a:solidFill>
                <a:latin typeface="Arial" panose="020B0604020202020204" pitchFamily="34" charset="0"/>
                <a:cs typeface="Arial" panose="020B0604020202020204" pitchFamily="34" charset="0"/>
              </a:rPr>
              <a:t>1</a:t>
            </a:r>
          </a:p>
        </p:txBody>
      </p:sp>
      <p:sp>
        <p:nvSpPr>
          <p:cNvPr id="10" name="TextBox 10"/>
          <p:cNvSpPr txBox="1"/>
          <p:nvPr/>
        </p:nvSpPr>
        <p:spPr>
          <a:xfrm>
            <a:off x="6607430" y="4960342"/>
            <a:ext cx="937219" cy="657225"/>
          </a:xfrm>
          <a:prstGeom prst="rect">
            <a:avLst/>
          </a:prstGeom>
        </p:spPr>
        <p:txBody>
          <a:bodyPr lIns="0" tIns="0" rIns="0" bIns="0" rtlCol="0" anchor="t">
            <a:spAutoFit/>
          </a:bodyPr>
          <a:lstStyle/>
          <a:p>
            <a:pPr algn="ctr">
              <a:lnSpc>
                <a:spcPts val="5126"/>
              </a:lnSpc>
            </a:pPr>
            <a:r>
              <a:rPr lang="en-US" sz="4271">
                <a:solidFill>
                  <a:srgbClr val="363636"/>
                </a:solidFill>
                <a:latin typeface="Arial" panose="020B0604020202020204" pitchFamily="34" charset="0"/>
                <a:cs typeface="Arial" panose="020B0604020202020204" pitchFamily="34" charset="0"/>
              </a:rPr>
              <a:t>2</a:t>
            </a:r>
          </a:p>
        </p:txBody>
      </p:sp>
      <p:sp>
        <p:nvSpPr>
          <p:cNvPr id="11" name="TextBox 11"/>
          <p:cNvSpPr txBox="1"/>
          <p:nvPr/>
        </p:nvSpPr>
        <p:spPr>
          <a:xfrm>
            <a:off x="6607430" y="5757462"/>
            <a:ext cx="937219" cy="657225"/>
          </a:xfrm>
          <a:prstGeom prst="rect">
            <a:avLst/>
          </a:prstGeom>
        </p:spPr>
        <p:txBody>
          <a:bodyPr lIns="0" tIns="0" rIns="0" bIns="0" rtlCol="0" anchor="t">
            <a:spAutoFit/>
          </a:bodyPr>
          <a:lstStyle/>
          <a:p>
            <a:pPr algn="ctr">
              <a:lnSpc>
                <a:spcPts val="5126"/>
              </a:lnSpc>
            </a:pPr>
            <a:r>
              <a:rPr lang="en-US" sz="4271">
                <a:solidFill>
                  <a:srgbClr val="363636"/>
                </a:solidFill>
                <a:latin typeface="Arial" panose="020B0604020202020204" pitchFamily="34" charset="0"/>
                <a:cs typeface="Arial" panose="020B0604020202020204" pitchFamily="34" charset="0"/>
              </a:rPr>
              <a:t>3</a:t>
            </a:r>
          </a:p>
        </p:txBody>
      </p:sp>
      <p:sp>
        <p:nvSpPr>
          <p:cNvPr id="12" name="TextBox 12"/>
          <p:cNvSpPr txBox="1"/>
          <p:nvPr/>
        </p:nvSpPr>
        <p:spPr>
          <a:xfrm>
            <a:off x="6607430" y="3333137"/>
            <a:ext cx="5790503" cy="418548"/>
          </a:xfrm>
          <a:prstGeom prst="rect">
            <a:avLst/>
          </a:prstGeom>
        </p:spPr>
        <p:txBody>
          <a:bodyPr lIns="0" tIns="0" rIns="0" bIns="0" rtlCol="0" anchor="t">
            <a:spAutoFit/>
          </a:bodyPr>
          <a:lstStyle/>
          <a:p>
            <a:pPr algn="l">
              <a:lnSpc>
                <a:spcPts val="3483"/>
              </a:lnSpc>
            </a:pPr>
            <a:r>
              <a:rPr lang="en-US" sz="2524" spc="247">
                <a:solidFill>
                  <a:srgbClr val="231F20"/>
                </a:solidFill>
                <a:latin typeface="Arial" panose="020B0604020202020204" pitchFamily="34" charset="0"/>
                <a:cs typeface="Arial" panose="020B0604020202020204" pitchFamily="34" charset="0"/>
              </a:rPr>
              <a:t>TỔNG QUAN VỀ PHẦN MỀM</a:t>
            </a:r>
          </a:p>
        </p:txBody>
      </p:sp>
      <p:sp>
        <p:nvSpPr>
          <p:cNvPr id="13" name="TextBox 13"/>
          <p:cNvSpPr txBox="1"/>
          <p:nvPr/>
        </p:nvSpPr>
        <p:spPr>
          <a:xfrm>
            <a:off x="7983508" y="4184236"/>
            <a:ext cx="6076629" cy="418548"/>
          </a:xfrm>
          <a:prstGeom prst="rect">
            <a:avLst/>
          </a:prstGeom>
        </p:spPr>
        <p:txBody>
          <a:bodyPr lIns="0" tIns="0" rIns="0" bIns="0" rtlCol="0" anchor="t">
            <a:spAutoFit/>
          </a:bodyPr>
          <a:lstStyle/>
          <a:p>
            <a:pPr algn="l">
              <a:lnSpc>
                <a:spcPts val="3483"/>
              </a:lnSpc>
            </a:pPr>
            <a:r>
              <a:rPr lang="en-US" sz="2524" spc="247">
                <a:solidFill>
                  <a:srgbClr val="231F20"/>
                </a:solidFill>
                <a:latin typeface="Arial" panose="020B0604020202020204" pitchFamily="34" charset="0"/>
                <a:cs typeface="Arial" panose="020B0604020202020204" pitchFamily="34" charset="0"/>
              </a:rPr>
              <a:t>YÊU CẦU CHUNG VỀ PHẦN MỀM</a:t>
            </a:r>
          </a:p>
        </p:txBody>
      </p:sp>
      <p:sp>
        <p:nvSpPr>
          <p:cNvPr id="14" name="TextBox 14"/>
          <p:cNvSpPr txBox="1"/>
          <p:nvPr/>
        </p:nvSpPr>
        <p:spPr>
          <a:xfrm>
            <a:off x="7983508" y="5104327"/>
            <a:ext cx="5790503" cy="418548"/>
          </a:xfrm>
          <a:prstGeom prst="rect">
            <a:avLst/>
          </a:prstGeom>
        </p:spPr>
        <p:txBody>
          <a:bodyPr lIns="0" tIns="0" rIns="0" bIns="0" rtlCol="0" anchor="t">
            <a:spAutoFit/>
          </a:bodyPr>
          <a:lstStyle/>
          <a:p>
            <a:pPr marL="0" lvl="0" indent="0" algn="l">
              <a:lnSpc>
                <a:spcPts val="3483"/>
              </a:lnSpc>
              <a:spcBef>
                <a:spcPct val="0"/>
              </a:spcBef>
            </a:pPr>
            <a:r>
              <a:rPr lang="en-US" sz="2524" spc="247">
                <a:solidFill>
                  <a:srgbClr val="231F20"/>
                </a:solidFill>
                <a:latin typeface="Arial" panose="020B0604020202020204" pitchFamily="34" charset="0"/>
                <a:cs typeface="Arial" panose="020B0604020202020204" pitchFamily="34" charset="0"/>
              </a:rPr>
              <a:t>CHỨC NĂNG CỦA PHẦN MỀM</a:t>
            </a:r>
          </a:p>
        </p:txBody>
      </p:sp>
      <p:sp>
        <p:nvSpPr>
          <p:cNvPr id="15" name="TextBox 15"/>
          <p:cNvSpPr txBox="1"/>
          <p:nvPr/>
        </p:nvSpPr>
        <p:spPr>
          <a:xfrm>
            <a:off x="7983508" y="5898544"/>
            <a:ext cx="6076629" cy="418548"/>
          </a:xfrm>
          <a:prstGeom prst="rect">
            <a:avLst/>
          </a:prstGeom>
        </p:spPr>
        <p:txBody>
          <a:bodyPr lIns="0" tIns="0" rIns="0" bIns="0" rtlCol="0" anchor="t">
            <a:spAutoFit/>
          </a:bodyPr>
          <a:lstStyle/>
          <a:p>
            <a:pPr marL="0" lvl="0" indent="0" algn="l">
              <a:lnSpc>
                <a:spcPts val="3483"/>
              </a:lnSpc>
              <a:spcBef>
                <a:spcPct val="0"/>
              </a:spcBef>
            </a:pPr>
            <a:r>
              <a:rPr lang="en-US" sz="2524" spc="247">
                <a:solidFill>
                  <a:srgbClr val="231F20"/>
                </a:solidFill>
                <a:latin typeface="Arial" panose="020B0604020202020204" pitchFamily="34" charset="0"/>
                <a:cs typeface="Arial" panose="020B0604020202020204" pitchFamily="34" charset="0"/>
              </a:rPr>
              <a:t>ĐỐI TƯỢNG NGƯỜI DÙNG</a:t>
            </a:r>
          </a:p>
        </p:txBody>
      </p:sp>
      <p:sp>
        <p:nvSpPr>
          <p:cNvPr id="16" name="TextBox 17">
            <a:extLst>
              <a:ext uri="{FF2B5EF4-FFF2-40B4-BE49-F238E27FC236}">
                <a16:creationId xmlns:a16="http://schemas.microsoft.com/office/drawing/2014/main" id="{284766FF-6EA9-B96A-5EB5-2B4B5181DA16}"/>
              </a:ext>
            </a:extLst>
          </p:cNvPr>
          <p:cNvSpPr txBox="1"/>
          <p:nvPr/>
        </p:nvSpPr>
        <p:spPr>
          <a:xfrm>
            <a:off x="-117722" y="1758585"/>
            <a:ext cx="17909020" cy="795549"/>
          </a:xfrm>
          <a:prstGeom prst="rect">
            <a:avLst/>
          </a:prstGeom>
        </p:spPr>
        <p:txBody>
          <a:bodyPr lIns="0" tIns="0" rIns="0" bIns="0" rtlCol="0" anchor="t">
            <a:spAutoFit/>
          </a:bodyPr>
          <a:lstStyle/>
          <a:p>
            <a:pPr marL="1032524" lvl="1" indent="-516262" algn="ctr">
              <a:lnSpc>
                <a:spcPts val="6599"/>
              </a:lnSpc>
              <a:buAutoNum type="arabicPeriod"/>
            </a:pPr>
            <a:r>
              <a:rPr lang="en-US" sz="4782" spc="468" dirty="0">
                <a:solidFill>
                  <a:srgbClr val="DF5E00"/>
                </a:solidFill>
                <a:latin typeface="Arial" panose="020B0604020202020204" pitchFamily="34" charset="0"/>
                <a:cs typeface="Arial" panose="020B0604020202020204" pitchFamily="34" charset="0"/>
              </a:rPr>
              <a:t>TỔNG QUAN VỀ ỨNG DỤNG VÀ ĐẶC TẢ YÊU CẦU</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sp>
        <p:nvSpPr>
          <p:cNvPr id="2" name="Freeform 2"/>
          <p:cNvSpPr/>
          <p:nvPr/>
        </p:nvSpPr>
        <p:spPr>
          <a:xfrm rot="7659121">
            <a:off x="-4012602" y="5585714"/>
            <a:ext cx="7629294" cy="7828566"/>
          </a:xfrm>
          <a:custGeom>
            <a:avLst/>
            <a:gdLst/>
            <a:ahLst/>
            <a:cxnLst/>
            <a:rect l="l" t="t" r="r" b="b"/>
            <a:pathLst>
              <a:path w="7629294" h="7828566">
                <a:moveTo>
                  <a:pt x="0" y="0"/>
                </a:moveTo>
                <a:lnTo>
                  <a:pt x="7629294" y="0"/>
                </a:lnTo>
                <a:lnTo>
                  <a:pt x="7629294" y="7828566"/>
                </a:lnTo>
                <a:lnTo>
                  <a:pt x="0" y="78285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4999719" y="3006818"/>
            <a:ext cx="1400485" cy="1025011"/>
            <a:chOff x="0" y="0"/>
            <a:chExt cx="368852" cy="269962"/>
          </a:xfrm>
        </p:grpSpPr>
        <p:sp>
          <p:nvSpPr>
            <p:cNvPr id="4" name="Freeform 4"/>
            <p:cNvSpPr/>
            <p:nvPr/>
          </p:nvSpPr>
          <p:spPr>
            <a:xfrm>
              <a:off x="0" y="0"/>
              <a:ext cx="368852" cy="269962"/>
            </a:xfrm>
            <a:custGeom>
              <a:avLst/>
              <a:gdLst/>
              <a:ahLst/>
              <a:cxnLst/>
              <a:rect l="l" t="t" r="r" b="b"/>
              <a:pathLst>
                <a:path w="368852" h="269962">
                  <a:moveTo>
                    <a:pt x="0" y="0"/>
                  </a:moveTo>
                  <a:lnTo>
                    <a:pt x="368852" y="0"/>
                  </a:lnTo>
                  <a:lnTo>
                    <a:pt x="368852" y="269962"/>
                  </a:lnTo>
                  <a:lnTo>
                    <a:pt x="0" y="269962"/>
                  </a:lnTo>
                  <a:close/>
                </a:path>
              </a:pathLst>
            </a:custGeom>
            <a:solidFill>
              <a:srgbClr val="CCCCCC"/>
            </a:solidFill>
          </p:spPr>
        </p:sp>
        <p:sp>
          <p:nvSpPr>
            <p:cNvPr id="5" name="TextBox 5"/>
            <p:cNvSpPr txBox="1"/>
            <p:nvPr/>
          </p:nvSpPr>
          <p:spPr>
            <a:xfrm>
              <a:off x="0" y="-19050"/>
              <a:ext cx="368852" cy="289012"/>
            </a:xfrm>
            <a:prstGeom prst="rect">
              <a:avLst/>
            </a:prstGeom>
          </p:spPr>
          <p:txBody>
            <a:bodyPr lIns="50800" tIns="50800" rIns="50800" bIns="50800" rtlCol="0" anchor="ctr"/>
            <a:lstStyle/>
            <a:p>
              <a:pPr algn="ctr">
                <a:lnSpc>
                  <a:spcPts val="2859"/>
                </a:lnSpc>
              </a:pPr>
              <a:endParaRPr>
                <a:latin typeface="Arial" panose="020B0604020202020204" pitchFamily="34" charset="0"/>
                <a:cs typeface="Arial" panose="020B0604020202020204" pitchFamily="34" charset="0"/>
              </a:endParaRPr>
            </a:p>
          </p:txBody>
        </p:sp>
      </p:grpSp>
      <p:sp>
        <p:nvSpPr>
          <p:cNvPr id="7" name="Freeform 7"/>
          <p:cNvSpPr/>
          <p:nvPr/>
        </p:nvSpPr>
        <p:spPr>
          <a:xfrm rot="2016048">
            <a:off x="12243487" y="-1005305"/>
            <a:ext cx="10749463" cy="2687366"/>
          </a:xfrm>
          <a:custGeom>
            <a:avLst/>
            <a:gdLst/>
            <a:ahLst/>
            <a:cxnLst/>
            <a:rect l="l" t="t" r="r" b="b"/>
            <a:pathLst>
              <a:path w="10749463" h="2687366">
                <a:moveTo>
                  <a:pt x="0" y="0"/>
                </a:moveTo>
                <a:lnTo>
                  <a:pt x="10749463" y="0"/>
                </a:lnTo>
                <a:lnTo>
                  <a:pt x="10749463" y="2687365"/>
                </a:lnTo>
                <a:lnTo>
                  <a:pt x="0" y="268736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TextBox 8"/>
          <p:cNvSpPr txBox="1"/>
          <p:nvPr/>
        </p:nvSpPr>
        <p:spPr>
          <a:xfrm>
            <a:off x="5231353" y="3225185"/>
            <a:ext cx="937219" cy="657225"/>
          </a:xfrm>
          <a:prstGeom prst="rect">
            <a:avLst/>
          </a:prstGeom>
        </p:spPr>
        <p:txBody>
          <a:bodyPr lIns="0" tIns="0" rIns="0" bIns="0" rtlCol="0" anchor="t">
            <a:spAutoFit/>
          </a:bodyPr>
          <a:lstStyle/>
          <a:p>
            <a:pPr algn="ctr">
              <a:lnSpc>
                <a:spcPts val="5126"/>
              </a:lnSpc>
            </a:pPr>
            <a:r>
              <a:rPr lang="en-US" sz="4271">
                <a:solidFill>
                  <a:srgbClr val="363636"/>
                </a:solidFill>
                <a:latin typeface="Arial" panose="020B0604020202020204" pitchFamily="34" charset="0"/>
                <a:cs typeface="Arial" panose="020B0604020202020204" pitchFamily="34" charset="0"/>
              </a:rPr>
              <a:t>II</a:t>
            </a:r>
          </a:p>
        </p:txBody>
      </p:sp>
      <p:grpSp>
        <p:nvGrpSpPr>
          <p:cNvPr id="9" name="Group 9"/>
          <p:cNvGrpSpPr/>
          <p:nvPr/>
        </p:nvGrpSpPr>
        <p:grpSpPr>
          <a:xfrm>
            <a:off x="6607430" y="3848271"/>
            <a:ext cx="7166581" cy="1025011"/>
            <a:chOff x="0" y="0"/>
            <a:chExt cx="1887495" cy="269962"/>
          </a:xfrm>
        </p:grpSpPr>
        <p:sp>
          <p:nvSpPr>
            <p:cNvPr id="10" name="Freeform 10"/>
            <p:cNvSpPr/>
            <p:nvPr/>
          </p:nvSpPr>
          <p:spPr>
            <a:xfrm>
              <a:off x="0" y="0"/>
              <a:ext cx="1887495" cy="269962"/>
            </a:xfrm>
            <a:custGeom>
              <a:avLst/>
              <a:gdLst/>
              <a:ahLst/>
              <a:cxnLst/>
              <a:rect l="l" t="t" r="r" b="b"/>
              <a:pathLst>
                <a:path w="1887495" h="269962">
                  <a:moveTo>
                    <a:pt x="0" y="0"/>
                  </a:moveTo>
                  <a:lnTo>
                    <a:pt x="1887495" y="0"/>
                  </a:lnTo>
                  <a:lnTo>
                    <a:pt x="1887495" y="269962"/>
                  </a:lnTo>
                  <a:lnTo>
                    <a:pt x="0" y="269962"/>
                  </a:lnTo>
                  <a:close/>
                </a:path>
              </a:pathLst>
            </a:custGeom>
            <a:solidFill>
              <a:srgbClr val="CCCCCC"/>
            </a:solidFill>
          </p:spPr>
        </p:sp>
        <p:sp>
          <p:nvSpPr>
            <p:cNvPr id="11" name="TextBox 11"/>
            <p:cNvSpPr txBox="1"/>
            <p:nvPr/>
          </p:nvSpPr>
          <p:spPr>
            <a:xfrm>
              <a:off x="0" y="-19050"/>
              <a:ext cx="1887495" cy="289012"/>
            </a:xfrm>
            <a:prstGeom prst="rect">
              <a:avLst/>
            </a:prstGeom>
          </p:spPr>
          <p:txBody>
            <a:bodyPr lIns="50800" tIns="50800" rIns="50800" bIns="50800" rtlCol="0" anchor="ctr"/>
            <a:lstStyle/>
            <a:p>
              <a:pPr algn="ctr">
                <a:lnSpc>
                  <a:spcPts val="2859"/>
                </a:lnSpc>
              </a:pPr>
              <a:endParaRPr>
                <a:latin typeface="Arial" panose="020B0604020202020204" pitchFamily="34" charset="0"/>
                <a:cs typeface="Arial" panose="020B0604020202020204" pitchFamily="34" charset="0"/>
              </a:endParaRPr>
            </a:p>
          </p:txBody>
        </p:sp>
      </p:grpSp>
      <p:sp>
        <p:nvSpPr>
          <p:cNvPr id="12" name="TextBox 12"/>
          <p:cNvSpPr txBox="1"/>
          <p:nvPr/>
        </p:nvSpPr>
        <p:spPr>
          <a:xfrm>
            <a:off x="6607430" y="4079185"/>
            <a:ext cx="937219" cy="657225"/>
          </a:xfrm>
          <a:prstGeom prst="rect">
            <a:avLst/>
          </a:prstGeom>
        </p:spPr>
        <p:txBody>
          <a:bodyPr lIns="0" tIns="0" rIns="0" bIns="0" rtlCol="0" anchor="t">
            <a:spAutoFit/>
          </a:bodyPr>
          <a:lstStyle/>
          <a:p>
            <a:pPr algn="ctr">
              <a:lnSpc>
                <a:spcPts val="5126"/>
              </a:lnSpc>
            </a:pPr>
            <a:r>
              <a:rPr lang="en-US" sz="4271">
                <a:solidFill>
                  <a:srgbClr val="363636"/>
                </a:solidFill>
                <a:latin typeface="Arial" panose="020B0604020202020204" pitchFamily="34" charset="0"/>
                <a:cs typeface="Arial" panose="020B0604020202020204" pitchFamily="34" charset="0"/>
              </a:rPr>
              <a:t>1</a:t>
            </a:r>
          </a:p>
        </p:txBody>
      </p:sp>
      <p:sp>
        <p:nvSpPr>
          <p:cNvPr id="13" name="TextBox 13"/>
          <p:cNvSpPr txBox="1"/>
          <p:nvPr/>
        </p:nvSpPr>
        <p:spPr>
          <a:xfrm>
            <a:off x="6607430" y="4960342"/>
            <a:ext cx="937219" cy="657225"/>
          </a:xfrm>
          <a:prstGeom prst="rect">
            <a:avLst/>
          </a:prstGeom>
        </p:spPr>
        <p:txBody>
          <a:bodyPr lIns="0" tIns="0" rIns="0" bIns="0" rtlCol="0" anchor="t">
            <a:spAutoFit/>
          </a:bodyPr>
          <a:lstStyle/>
          <a:p>
            <a:pPr algn="ctr">
              <a:lnSpc>
                <a:spcPts val="5126"/>
              </a:lnSpc>
            </a:pPr>
            <a:r>
              <a:rPr lang="en-US" sz="4271">
                <a:solidFill>
                  <a:srgbClr val="363636"/>
                </a:solidFill>
                <a:latin typeface="Arial" panose="020B0604020202020204" pitchFamily="34" charset="0"/>
                <a:cs typeface="Arial" panose="020B0604020202020204" pitchFamily="34" charset="0"/>
              </a:rPr>
              <a:t>2</a:t>
            </a:r>
          </a:p>
        </p:txBody>
      </p:sp>
      <p:sp>
        <p:nvSpPr>
          <p:cNvPr id="14" name="TextBox 14"/>
          <p:cNvSpPr txBox="1"/>
          <p:nvPr/>
        </p:nvSpPr>
        <p:spPr>
          <a:xfrm>
            <a:off x="6607430" y="5757462"/>
            <a:ext cx="937219" cy="657225"/>
          </a:xfrm>
          <a:prstGeom prst="rect">
            <a:avLst/>
          </a:prstGeom>
        </p:spPr>
        <p:txBody>
          <a:bodyPr lIns="0" tIns="0" rIns="0" bIns="0" rtlCol="0" anchor="t">
            <a:spAutoFit/>
          </a:bodyPr>
          <a:lstStyle/>
          <a:p>
            <a:pPr algn="ctr">
              <a:lnSpc>
                <a:spcPts val="5126"/>
              </a:lnSpc>
            </a:pPr>
            <a:r>
              <a:rPr lang="en-US" sz="4271">
                <a:solidFill>
                  <a:srgbClr val="363636"/>
                </a:solidFill>
                <a:latin typeface="Arial" panose="020B0604020202020204" pitchFamily="34" charset="0"/>
                <a:cs typeface="Arial" panose="020B0604020202020204" pitchFamily="34" charset="0"/>
              </a:rPr>
              <a:t>3</a:t>
            </a:r>
          </a:p>
        </p:txBody>
      </p:sp>
      <p:sp>
        <p:nvSpPr>
          <p:cNvPr id="15" name="TextBox 15"/>
          <p:cNvSpPr txBox="1"/>
          <p:nvPr/>
        </p:nvSpPr>
        <p:spPr>
          <a:xfrm>
            <a:off x="6607430" y="3333137"/>
            <a:ext cx="5790503" cy="418548"/>
          </a:xfrm>
          <a:prstGeom prst="rect">
            <a:avLst/>
          </a:prstGeom>
        </p:spPr>
        <p:txBody>
          <a:bodyPr lIns="0" tIns="0" rIns="0" bIns="0" rtlCol="0" anchor="t">
            <a:spAutoFit/>
          </a:bodyPr>
          <a:lstStyle/>
          <a:p>
            <a:pPr algn="l">
              <a:lnSpc>
                <a:spcPts val="3483"/>
              </a:lnSpc>
            </a:pPr>
            <a:r>
              <a:rPr lang="en-US" sz="2524" spc="247">
                <a:solidFill>
                  <a:srgbClr val="231F20"/>
                </a:solidFill>
                <a:latin typeface="Arial" panose="020B0604020202020204" pitchFamily="34" charset="0"/>
                <a:cs typeface="Arial" panose="020B0604020202020204" pitchFamily="34" charset="0"/>
              </a:rPr>
              <a:t>TỔNG QUAN VỀ PHẦN MỀM</a:t>
            </a:r>
          </a:p>
        </p:txBody>
      </p:sp>
      <p:sp>
        <p:nvSpPr>
          <p:cNvPr id="16" name="TextBox 16"/>
          <p:cNvSpPr txBox="1"/>
          <p:nvPr/>
        </p:nvSpPr>
        <p:spPr>
          <a:xfrm>
            <a:off x="7983508" y="4184236"/>
            <a:ext cx="6076629" cy="418548"/>
          </a:xfrm>
          <a:prstGeom prst="rect">
            <a:avLst/>
          </a:prstGeom>
        </p:spPr>
        <p:txBody>
          <a:bodyPr lIns="0" tIns="0" rIns="0" bIns="0" rtlCol="0" anchor="t">
            <a:spAutoFit/>
          </a:bodyPr>
          <a:lstStyle/>
          <a:p>
            <a:pPr algn="l">
              <a:lnSpc>
                <a:spcPts val="3483"/>
              </a:lnSpc>
            </a:pPr>
            <a:r>
              <a:rPr lang="en-US" sz="2524" spc="247">
                <a:solidFill>
                  <a:srgbClr val="231F20"/>
                </a:solidFill>
                <a:latin typeface="Arial" panose="020B0604020202020204" pitchFamily="34" charset="0"/>
                <a:cs typeface="Arial" panose="020B0604020202020204" pitchFamily="34" charset="0"/>
              </a:rPr>
              <a:t>YÊU CẦU CHUNG VỀ PHẦN MỀM</a:t>
            </a:r>
          </a:p>
        </p:txBody>
      </p:sp>
      <p:sp>
        <p:nvSpPr>
          <p:cNvPr id="17" name="TextBox 17"/>
          <p:cNvSpPr txBox="1"/>
          <p:nvPr/>
        </p:nvSpPr>
        <p:spPr>
          <a:xfrm>
            <a:off x="7983508" y="5104327"/>
            <a:ext cx="5790503" cy="418548"/>
          </a:xfrm>
          <a:prstGeom prst="rect">
            <a:avLst/>
          </a:prstGeom>
        </p:spPr>
        <p:txBody>
          <a:bodyPr lIns="0" tIns="0" rIns="0" bIns="0" rtlCol="0" anchor="t">
            <a:spAutoFit/>
          </a:bodyPr>
          <a:lstStyle/>
          <a:p>
            <a:pPr marL="0" lvl="0" indent="0" algn="l">
              <a:lnSpc>
                <a:spcPts val="3483"/>
              </a:lnSpc>
              <a:spcBef>
                <a:spcPct val="0"/>
              </a:spcBef>
            </a:pPr>
            <a:r>
              <a:rPr lang="en-US" sz="2524" spc="247">
                <a:solidFill>
                  <a:srgbClr val="231F20"/>
                </a:solidFill>
                <a:latin typeface="Arial" panose="020B0604020202020204" pitchFamily="34" charset="0"/>
                <a:cs typeface="Arial" panose="020B0604020202020204" pitchFamily="34" charset="0"/>
              </a:rPr>
              <a:t>CHỨC NĂNG CỦA PHẦN MỀM</a:t>
            </a:r>
          </a:p>
        </p:txBody>
      </p:sp>
      <p:sp>
        <p:nvSpPr>
          <p:cNvPr id="18" name="TextBox 18"/>
          <p:cNvSpPr txBox="1"/>
          <p:nvPr/>
        </p:nvSpPr>
        <p:spPr>
          <a:xfrm>
            <a:off x="7983508" y="5898544"/>
            <a:ext cx="6076629" cy="418548"/>
          </a:xfrm>
          <a:prstGeom prst="rect">
            <a:avLst/>
          </a:prstGeom>
        </p:spPr>
        <p:txBody>
          <a:bodyPr lIns="0" tIns="0" rIns="0" bIns="0" rtlCol="0" anchor="t">
            <a:spAutoFit/>
          </a:bodyPr>
          <a:lstStyle/>
          <a:p>
            <a:pPr marL="0" lvl="0" indent="0" algn="l">
              <a:lnSpc>
                <a:spcPts val="3483"/>
              </a:lnSpc>
              <a:spcBef>
                <a:spcPct val="0"/>
              </a:spcBef>
            </a:pPr>
            <a:r>
              <a:rPr lang="en-US" sz="2524" spc="247">
                <a:solidFill>
                  <a:srgbClr val="231F20"/>
                </a:solidFill>
                <a:latin typeface="Arial" panose="020B0604020202020204" pitchFamily="34" charset="0"/>
                <a:cs typeface="Arial" panose="020B0604020202020204" pitchFamily="34" charset="0"/>
              </a:rPr>
              <a:t>ĐỐI TƯỢNG NGƯỜI DÙNG</a:t>
            </a:r>
          </a:p>
        </p:txBody>
      </p:sp>
      <p:sp>
        <p:nvSpPr>
          <p:cNvPr id="19" name="TextBox 17">
            <a:extLst>
              <a:ext uri="{FF2B5EF4-FFF2-40B4-BE49-F238E27FC236}">
                <a16:creationId xmlns:a16="http://schemas.microsoft.com/office/drawing/2014/main" id="{35677214-311D-1AC4-16F1-6D5AB992A4B0}"/>
              </a:ext>
            </a:extLst>
          </p:cNvPr>
          <p:cNvSpPr txBox="1"/>
          <p:nvPr/>
        </p:nvSpPr>
        <p:spPr>
          <a:xfrm>
            <a:off x="-117722" y="1758585"/>
            <a:ext cx="17909020" cy="795549"/>
          </a:xfrm>
          <a:prstGeom prst="rect">
            <a:avLst/>
          </a:prstGeom>
        </p:spPr>
        <p:txBody>
          <a:bodyPr lIns="0" tIns="0" rIns="0" bIns="0" rtlCol="0" anchor="t">
            <a:spAutoFit/>
          </a:bodyPr>
          <a:lstStyle/>
          <a:p>
            <a:pPr marL="1032524" lvl="1" indent="-516262" algn="ctr">
              <a:lnSpc>
                <a:spcPts val="6599"/>
              </a:lnSpc>
              <a:buAutoNum type="arabicPeriod"/>
            </a:pPr>
            <a:r>
              <a:rPr lang="en-US" sz="4782" spc="468" dirty="0">
                <a:solidFill>
                  <a:srgbClr val="DF5E00"/>
                </a:solidFill>
                <a:latin typeface="Arial" panose="020B0604020202020204" pitchFamily="34" charset="0"/>
                <a:cs typeface="Arial" panose="020B0604020202020204" pitchFamily="34" charset="0"/>
              </a:rPr>
              <a:t>TỔNG QUAN VỀ ỨNG DỤNG VÀ ĐẶC TẢ YÊU CẦU</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sp>
        <p:nvSpPr>
          <p:cNvPr id="2" name="TextBox 2"/>
          <p:cNvSpPr txBox="1"/>
          <p:nvPr/>
        </p:nvSpPr>
        <p:spPr>
          <a:xfrm>
            <a:off x="1827288" y="236861"/>
            <a:ext cx="1454713" cy="995809"/>
          </a:xfrm>
          <a:prstGeom prst="rect">
            <a:avLst/>
          </a:prstGeom>
        </p:spPr>
        <p:txBody>
          <a:bodyPr lIns="0" tIns="0" rIns="0" bIns="0" rtlCol="0" anchor="t">
            <a:spAutoFit/>
          </a:bodyPr>
          <a:lstStyle/>
          <a:p>
            <a:pPr algn="ctr">
              <a:lnSpc>
                <a:spcPts val="7956"/>
              </a:lnSpc>
            </a:pPr>
            <a:r>
              <a:rPr lang="en-US" sz="6630">
                <a:solidFill>
                  <a:srgbClr val="363636"/>
                </a:solidFill>
                <a:latin typeface="Arial" panose="020B0604020202020204" pitchFamily="34" charset="0"/>
                <a:cs typeface="Arial" panose="020B0604020202020204" pitchFamily="34" charset="0"/>
              </a:rPr>
              <a:t>1</a:t>
            </a:r>
          </a:p>
        </p:txBody>
      </p:sp>
      <p:sp>
        <p:nvSpPr>
          <p:cNvPr id="3" name="TextBox 3"/>
          <p:cNvSpPr txBox="1"/>
          <p:nvPr/>
        </p:nvSpPr>
        <p:spPr>
          <a:xfrm>
            <a:off x="3963181" y="428500"/>
            <a:ext cx="12497531" cy="633700"/>
          </a:xfrm>
          <a:prstGeom prst="rect">
            <a:avLst/>
          </a:prstGeom>
        </p:spPr>
        <p:txBody>
          <a:bodyPr wrap="square" lIns="0" tIns="0" rIns="0" bIns="0" rtlCol="0" anchor="t">
            <a:spAutoFit/>
          </a:bodyPr>
          <a:lstStyle/>
          <a:p>
            <a:pPr marL="0" lvl="0" indent="0" algn="l">
              <a:lnSpc>
                <a:spcPts val="5406"/>
              </a:lnSpc>
              <a:spcBef>
                <a:spcPct val="0"/>
              </a:spcBef>
            </a:pPr>
            <a:r>
              <a:rPr lang="en-US" sz="3917" spc="383" dirty="0">
                <a:solidFill>
                  <a:srgbClr val="231F20"/>
                </a:solidFill>
                <a:latin typeface="Arial" panose="020B0604020202020204" pitchFamily="34" charset="0"/>
                <a:cs typeface="Arial" panose="020B0604020202020204" pitchFamily="34" charset="0"/>
              </a:rPr>
              <a:t>YÊU CẦU CHUNG VỀ PHẦN MỀM</a:t>
            </a:r>
          </a:p>
        </p:txBody>
      </p:sp>
      <p:sp>
        <p:nvSpPr>
          <p:cNvPr id="4" name="TextBox 4"/>
          <p:cNvSpPr txBox="1"/>
          <p:nvPr/>
        </p:nvSpPr>
        <p:spPr>
          <a:xfrm>
            <a:off x="1028700" y="1485566"/>
            <a:ext cx="15737165" cy="1756828"/>
          </a:xfrm>
          <a:prstGeom prst="rect">
            <a:avLst/>
          </a:prstGeom>
        </p:spPr>
        <p:txBody>
          <a:bodyPr lIns="0" tIns="0" rIns="0" bIns="0" rtlCol="0" anchor="t">
            <a:spAutoFit/>
          </a:bodyPr>
          <a:lstStyle/>
          <a:p>
            <a:pPr algn="just">
              <a:lnSpc>
                <a:spcPts val="3483"/>
              </a:lnSpc>
              <a:spcBef>
                <a:spcPct val="0"/>
              </a:spcBef>
            </a:pPr>
            <a:r>
              <a:rPr lang="en-US" sz="2524" spc="247" dirty="0">
                <a:solidFill>
                  <a:srgbClr val="000000"/>
                </a:solidFill>
                <a:latin typeface="Arial" panose="020B0604020202020204" pitchFamily="34" charset="0"/>
                <a:cs typeface="Arial" panose="020B0604020202020204" pitchFamily="34" charset="0"/>
              </a:rPr>
              <a:t>HỆ THỐNG QUẢN LÍ CỬA HÀNG BÁN CAFÉ LÀ MỘT ỨNG DỤNG PHỤC VỤ VIỆC QUẢN LÍ CÁC HOẠT ĐỘNG MUA BÁN, NHẬP CỦA MỘT QUÁN CAFÉ. NHẰM CUNG CẤP NHỮNG CHỨC NĂNG CẦN THIẾT ĐỂ TIẾN HÀNH CÁC GIAO DỊCH, ĐỒNG THỜI QUẢN LÍ NHÂN SỰ HOẠT ĐỘNG CŨNG NHƯ DOANH THU THEO DÕI ĐƯỢC TÌNH HÌNH CỦA CỬA HÀNG</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sp>
        <p:nvSpPr>
          <p:cNvPr id="2" name="TextBox 2"/>
          <p:cNvSpPr txBox="1"/>
          <p:nvPr/>
        </p:nvSpPr>
        <p:spPr>
          <a:xfrm>
            <a:off x="1827288" y="236861"/>
            <a:ext cx="1454713" cy="995809"/>
          </a:xfrm>
          <a:prstGeom prst="rect">
            <a:avLst/>
          </a:prstGeom>
        </p:spPr>
        <p:txBody>
          <a:bodyPr wrap="square" lIns="0" tIns="0" rIns="0" bIns="0" rtlCol="0" anchor="t">
            <a:spAutoFit/>
          </a:bodyPr>
          <a:lstStyle/>
          <a:p>
            <a:pPr algn="ctr">
              <a:lnSpc>
                <a:spcPts val="7956"/>
              </a:lnSpc>
            </a:pPr>
            <a:r>
              <a:rPr lang="en-US" sz="6630">
                <a:solidFill>
                  <a:srgbClr val="363636"/>
                </a:solidFill>
                <a:latin typeface="Arial" panose="020B0604020202020204" pitchFamily="34" charset="0"/>
                <a:cs typeface="Arial" panose="020B0604020202020204" pitchFamily="34" charset="0"/>
              </a:rPr>
              <a:t>1</a:t>
            </a:r>
          </a:p>
        </p:txBody>
      </p:sp>
      <p:sp>
        <p:nvSpPr>
          <p:cNvPr id="3" name="TextBox 3"/>
          <p:cNvSpPr txBox="1"/>
          <p:nvPr/>
        </p:nvSpPr>
        <p:spPr>
          <a:xfrm>
            <a:off x="3963181" y="428500"/>
            <a:ext cx="11734019" cy="633700"/>
          </a:xfrm>
          <a:prstGeom prst="rect">
            <a:avLst/>
          </a:prstGeom>
        </p:spPr>
        <p:txBody>
          <a:bodyPr wrap="square" lIns="0" tIns="0" rIns="0" bIns="0" rtlCol="0" anchor="t">
            <a:spAutoFit/>
          </a:bodyPr>
          <a:lstStyle/>
          <a:p>
            <a:pPr marL="0" lvl="0" indent="0" algn="l">
              <a:lnSpc>
                <a:spcPts val="5406"/>
              </a:lnSpc>
              <a:spcBef>
                <a:spcPct val="0"/>
              </a:spcBef>
            </a:pPr>
            <a:r>
              <a:rPr lang="en-US" sz="3917" spc="383" dirty="0">
                <a:solidFill>
                  <a:srgbClr val="231F20"/>
                </a:solidFill>
                <a:latin typeface="Arial" panose="020B0604020202020204" pitchFamily="34" charset="0"/>
                <a:cs typeface="Arial" panose="020B0604020202020204" pitchFamily="34" charset="0"/>
              </a:rPr>
              <a:t>YÊU CẦU CHUNG VỀ PHẦN MỀM</a:t>
            </a:r>
          </a:p>
        </p:txBody>
      </p:sp>
      <p:sp>
        <p:nvSpPr>
          <p:cNvPr id="4" name="TextBox 4"/>
          <p:cNvSpPr txBox="1"/>
          <p:nvPr/>
        </p:nvSpPr>
        <p:spPr>
          <a:xfrm>
            <a:off x="691974" y="1380181"/>
            <a:ext cx="15918162" cy="418548"/>
          </a:xfrm>
          <a:prstGeom prst="rect">
            <a:avLst/>
          </a:prstGeom>
        </p:spPr>
        <p:txBody>
          <a:bodyPr wrap="square" lIns="0" tIns="0" rIns="0" bIns="0" rtlCol="0" anchor="t">
            <a:spAutoFit/>
          </a:bodyPr>
          <a:lstStyle/>
          <a:p>
            <a:pPr algn="just">
              <a:lnSpc>
                <a:spcPts val="3483"/>
              </a:lnSpc>
              <a:spcBef>
                <a:spcPct val="0"/>
              </a:spcBef>
            </a:pPr>
            <a:r>
              <a:rPr lang="en-US" sz="2524" spc="247" dirty="0">
                <a:solidFill>
                  <a:srgbClr val="000000"/>
                </a:solidFill>
                <a:latin typeface="Arial" panose="020B0604020202020204" pitchFamily="34" charset="0"/>
                <a:cs typeface="Arial" panose="020B0604020202020204" pitchFamily="34" charset="0"/>
              </a:rPr>
              <a:t>PHẦN MỀM HỔ TRỢ CHỨC NĂNG</a:t>
            </a:r>
          </a:p>
        </p:txBody>
      </p:sp>
      <p:grpSp>
        <p:nvGrpSpPr>
          <p:cNvPr id="5" name="Group 5"/>
          <p:cNvGrpSpPr/>
          <p:nvPr/>
        </p:nvGrpSpPr>
        <p:grpSpPr>
          <a:xfrm>
            <a:off x="338949" y="1979704"/>
            <a:ext cx="5533995" cy="7742853"/>
            <a:chOff x="0" y="0"/>
            <a:chExt cx="1457513" cy="2039270"/>
          </a:xfrm>
        </p:grpSpPr>
        <p:sp>
          <p:nvSpPr>
            <p:cNvPr id="6" name="Freeform 6"/>
            <p:cNvSpPr/>
            <p:nvPr/>
          </p:nvSpPr>
          <p:spPr>
            <a:xfrm>
              <a:off x="0" y="0"/>
              <a:ext cx="1457513" cy="2039270"/>
            </a:xfrm>
            <a:custGeom>
              <a:avLst/>
              <a:gdLst/>
              <a:ahLst/>
              <a:cxnLst/>
              <a:rect l="l" t="t" r="r" b="b"/>
              <a:pathLst>
                <a:path w="1457513" h="2039270">
                  <a:moveTo>
                    <a:pt x="0" y="0"/>
                  </a:moveTo>
                  <a:lnTo>
                    <a:pt x="1457513" y="0"/>
                  </a:lnTo>
                  <a:lnTo>
                    <a:pt x="1457513" y="2039270"/>
                  </a:lnTo>
                  <a:lnTo>
                    <a:pt x="0" y="2039270"/>
                  </a:lnTo>
                  <a:close/>
                </a:path>
              </a:pathLst>
            </a:custGeom>
            <a:solidFill>
              <a:srgbClr val="CCCCCC"/>
            </a:solidFill>
          </p:spPr>
        </p:sp>
        <p:sp>
          <p:nvSpPr>
            <p:cNvPr id="7" name="TextBox 7"/>
            <p:cNvSpPr txBox="1"/>
            <p:nvPr/>
          </p:nvSpPr>
          <p:spPr>
            <a:xfrm>
              <a:off x="0" y="-19050"/>
              <a:ext cx="1457513" cy="2058320"/>
            </a:xfrm>
            <a:prstGeom prst="rect">
              <a:avLst/>
            </a:prstGeom>
          </p:spPr>
          <p:txBody>
            <a:bodyPr lIns="50800" tIns="50800" rIns="50800" bIns="50800" rtlCol="0" anchor="ctr"/>
            <a:lstStyle/>
            <a:p>
              <a:pPr algn="ctr">
                <a:lnSpc>
                  <a:spcPts val="2859"/>
                </a:lnSpc>
              </a:pPr>
              <a:endParaRPr>
                <a:latin typeface="Arial" panose="020B0604020202020204" pitchFamily="34" charset="0"/>
                <a:cs typeface="Arial" panose="020B0604020202020204" pitchFamily="34" charset="0"/>
              </a:endParaRPr>
            </a:p>
          </p:txBody>
        </p:sp>
      </p:grpSp>
      <p:sp>
        <p:nvSpPr>
          <p:cNvPr id="8" name="TextBox 8"/>
          <p:cNvSpPr txBox="1"/>
          <p:nvPr/>
        </p:nvSpPr>
        <p:spPr>
          <a:xfrm>
            <a:off x="497992" y="2094004"/>
            <a:ext cx="15918162" cy="418548"/>
          </a:xfrm>
          <a:prstGeom prst="rect">
            <a:avLst/>
          </a:prstGeom>
        </p:spPr>
        <p:txBody>
          <a:bodyPr wrap="square" lIns="0" tIns="0" rIns="0" bIns="0" rtlCol="0" anchor="t">
            <a:spAutoFit/>
          </a:bodyPr>
          <a:lstStyle/>
          <a:p>
            <a:pPr algn="just">
              <a:lnSpc>
                <a:spcPts val="3483"/>
              </a:lnSpc>
              <a:spcBef>
                <a:spcPct val="0"/>
              </a:spcBef>
            </a:pPr>
            <a:r>
              <a:rPr lang="en-US" sz="2524" spc="247" dirty="0">
                <a:solidFill>
                  <a:srgbClr val="000000"/>
                </a:solidFill>
                <a:latin typeface="Arial" panose="020B0604020202020204" pitchFamily="34" charset="0"/>
                <a:cs typeface="Arial" panose="020B0604020202020204" pitchFamily="34" charset="0"/>
              </a:rPr>
              <a:t>ĐỐI VỚI ADMIN</a:t>
            </a:r>
          </a:p>
        </p:txBody>
      </p:sp>
      <p:sp>
        <p:nvSpPr>
          <p:cNvPr id="9" name="TextBox 9"/>
          <p:cNvSpPr txBox="1"/>
          <p:nvPr/>
        </p:nvSpPr>
        <p:spPr>
          <a:xfrm>
            <a:off x="691974" y="2655428"/>
            <a:ext cx="5042801" cy="4449873"/>
          </a:xfrm>
          <a:prstGeom prst="rect">
            <a:avLst/>
          </a:prstGeom>
        </p:spPr>
        <p:txBody>
          <a:bodyPr wrap="square" lIns="0" tIns="0" rIns="0" bIns="0" rtlCol="0" anchor="t">
            <a:spAutoFit/>
          </a:bodyPr>
          <a:lstStyle/>
          <a:p>
            <a:pPr marL="544960" lvl="1" indent="-272480" algn="just">
              <a:lnSpc>
                <a:spcPts val="3483"/>
              </a:lnSpc>
              <a:buFont typeface="Arial"/>
              <a:buChar char="•"/>
            </a:pPr>
            <a:r>
              <a:rPr lang="en-US" sz="2524" spc="247" dirty="0">
                <a:solidFill>
                  <a:srgbClr val="000000"/>
                </a:solidFill>
                <a:latin typeface="Arial" panose="020B0604020202020204" pitchFamily="34" charset="0"/>
                <a:cs typeface="Arial" panose="020B0604020202020204" pitchFamily="34" charset="0"/>
              </a:rPr>
              <a:t>QUẢN LÍ SẢN PHẨM</a:t>
            </a:r>
          </a:p>
          <a:p>
            <a:pPr marL="544960" lvl="1" indent="-272480" algn="just">
              <a:lnSpc>
                <a:spcPts val="3483"/>
              </a:lnSpc>
              <a:buFont typeface="Arial"/>
              <a:buChar char="•"/>
            </a:pPr>
            <a:r>
              <a:rPr lang="en-US" sz="2524" spc="247" dirty="0">
                <a:solidFill>
                  <a:srgbClr val="000000"/>
                </a:solidFill>
                <a:latin typeface="Arial" panose="020B0604020202020204" pitchFamily="34" charset="0"/>
                <a:cs typeface="Arial" panose="020B0604020202020204" pitchFamily="34" charset="0"/>
              </a:rPr>
              <a:t>QUẢN LÍ NHÂN VIÊN</a:t>
            </a:r>
          </a:p>
          <a:p>
            <a:pPr marL="544960" lvl="1" indent="-272480" algn="just">
              <a:lnSpc>
                <a:spcPts val="3483"/>
              </a:lnSpc>
              <a:buFont typeface="Arial"/>
              <a:buChar char="•"/>
            </a:pPr>
            <a:r>
              <a:rPr lang="en-US" sz="2524" spc="247" dirty="0">
                <a:solidFill>
                  <a:srgbClr val="000000"/>
                </a:solidFill>
                <a:latin typeface="Arial" panose="020B0604020202020204" pitchFamily="34" charset="0"/>
                <a:cs typeface="Arial" panose="020B0604020202020204" pitchFamily="34" charset="0"/>
              </a:rPr>
              <a:t>QUẢN LÍ BÀN</a:t>
            </a:r>
          </a:p>
          <a:p>
            <a:pPr marL="544960" lvl="1" indent="-272480" algn="just">
              <a:lnSpc>
                <a:spcPts val="3483"/>
              </a:lnSpc>
              <a:buFont typeface="Arial"/>
              <a:buChar char="•"/>
            </a:pPr>
            <a:r>
              <a:rPr lang="en-US" sz="2524" spc="247" dirty="0">
                <a:solidFill>
                  <a:srgbClr val="000000"/>
                </a:solidFill>
                <a:latin typeface="Arial" panose="020B0604020202020204" pitchFamily="34" charset="0"/>
                <a:cs typeface="Arial" panose="020B0604020202020204" pitchFamily="34" charset="0"/>
              </a:rPr>
              <a:t>QUẢN LÍ KHU VỰC</a:t>
            </a:r>
          </a:p>
          <a:p>
            <a:pPr marL="544960" lvl="1" indent="-272480" algn="just">
              <a:lnSpc>
                <a:spcPts val="3483"/>
              </a:lnSpc>
              <a:buFont typeface="Arial"/>
              <a:buChar char="•"/>
            </a:pPr>
            <a:r>
              <a:rPr lang="en-US" sz="2524" spc="247" dirty="0">
                <a:solidFill>
                  <a:srgbClr val="000000"/>
                </a:solidFill>
                <a:latin typeface="Arial" panose="020B0604020202020204" pitchFamily="34" charset="0"/>
                <a:cs typeface="Arial" panose="020B0604020202020204" pitchFamily="34" charset="0"/>
              </a:rPr>
              <a:t>QUẢN LÍ KHÁCH HÀNG</a:t>
            </a:r>
          </a:p>
          <a:p>
            <a:pPr marL="544960" lvl="1" indent="-272480" algn="just">
              <a:lnSpc>
                <a:spcPts val="3483"/>
              </a:lnSpc>
              <a:buFont typeface="Arial"/>
              <a:buChar char="•"/>
            </a:pPr>
            <a:r>
              <a:rPr lang="en-US" sz="2524" spc="247" dirty="0">
                <a:solidFill>
                  <a:srgbClr val="000000"/>
                </a:solidFill>
                <a:latin typeface="Arial" panose="020B0604020202020204" pitchFamily="34" charset="0"/>
                <a:cs typeface="Arial" panose="020B0604020202020204" pitchFamily="34" charset="0"/>
              </a:rPr>
              <a:t>QUẢN LÍ BÁN HÀNG</a:t>
            </a:r>
          </a:p>
          <a:p>
            <a:pPr marL="544960" lvl="1" indent="-272480" algn="just">
              <a:lnSpc>
                <a:spcPts val="3483"/>
              </a:lnSpc>
              <a:buFont typeface="Arial"/>
              <a:buChar char="•"/>
            </a:pPr>
            <a:r>
              <a:rPr lang="en-US" sz="2524" spc="247" dirty="0">
                <a:solidFill>
                  <a:srgbClr val="000000"/>
                </a:solidFill>
                <a:latin typeface="Arial" panose="020B0604020202020204" pitchFamily="34" charset="0"/>
                <a:cs typeface="Arial" panose="020B0604020202020204" pitchFamily="34" charset="0"/>
              </a:rPr>
              <a:t>QUẢN LÍ PHIẾU NHẬP</a:t>
            </a:r>
          </a:p>
          <a:p>
            <a:pPr marL="544960" lvl="1" indent="-272480" algn="just">
              <a:lnSpc>
                <a:spcPts val="3483"/>
              </a:lnSpc>
              <a:buFont typeface="Arial"/>
              <a:buChar char="•"/>
            </a:pPr>
            <a:r>
              <a:rPr lang="en-US" sz="2524" spc="247" dirty="0">
                <a:solidFill>
                  <a:srgbClr val="000000"/>
                </a:solidFill>
                <a:latin typeface="Arial" panose="020B0604020202020204" pitchFamily="34" charset="0"/>
                <a:cs typeface="Arial" panose="020B0604020202020204" pitchFamily="34" charset="0"/>
              </a:rPr>
              <a:t>QUẢN LÍ NHÀ CUNG CẤP</a:t>
            </a:r>
          </a:p>
          <a:p>
            <a:pPr marL="544960" lvl="1" indent="-272480" algn="just">
              <a:lnSpc>
                <a:spcPts val="3483"/>
              </a:lnSpc>
              <a:spcBef>
                <a:spcPct val="0"/>
              </a:spcBef>
              <a:buFont typeface="Arial"/>
              <a:buChar char="•"/>
            </a:pPr>
            <a:r>
              <a:rPr lang="en-US" sz="2524" spc="247" dirty="0">
                <a:solidFill>
                  <a:srgbClr val="000000"/>
                </a:solidFill>
                <a:latin typeface="Arial" panose="020B0604020202020204" pitchFamily="34" charset="0"/>
                <a:cs typeface="Arial" panose="020B0604020202020204" pitchFamily="34" charset="0"/>
              </a:rPr>
              <a:t>QUẢN LÍ BÁO CÁO THỐNG KÊ</a:t>
            </a:r>
          </a:p>
        </p:txBody>
      </p:sp>
      <p:grpSp>
        <p:nvGrpSpPr>
          <p:cNvPr id="10" name="Group 10"/>
          <p:cNvGrpSpPr/>
          <p:nvPr/>
        </p:nvGrpSpPr>
        <p:grpSpPr>
          <a:xfrm>
            <a:off x="6372035" y="1943538"/>
            <a:ext cx="5533995" cy="7742853"/>
            <a:chOff x="0" y="0"/>
            <a:chExt cx="1457513" cy="2039270"/>
          </a:xfrm>
        </p:grpSpPr>
        <p:sp>
          <p:nvSpPr>
            <p:cNvPr id="11" name="Freeform 11"/>
            <p:cNvSpPr/>
            <p:nvPr/>
          </p:nvSpPr>
          <p:spPr>
            <a:xfrm>
              <a:off x="0" y="0"/>
              <a:ext cx="1457513" cy="2039270"/>
            </a:xfrm>
            <a:custGeom>
              <a:avLst/>
              <a:gdLst/>
              <a:ahLst/>
              <a:cxnLst/>
              <a:rect l="l" t="t" r="r" b="b"/>
              <a:pathLst>
                <a:path w="1457513" h="2039270">
                  <a:moveTo>
                    <a:pt x="0" y="0"/>
                  </a:moveTo>
                  <a:lnTo>
                    <a:pt x="1457513" y="0"/>
                  </a:lnTo>
                  <a:lnTo>
                    <a:pt x="1457513" y="2039270"/>
                  </a:lnTo>
                  <a:lnTo>
                    <a:pt x="0" y="2039270"/>
                  </a:lnTo>
                  <a:close/>
                </a:path>
              </a:pathLst>
            </a:custGeom>
            <a:solidFill>
              <a:srgbClr val="CCCCCC"/>
            </a:solidFill>
          </p:spPr>
        </p:sp>
        <p:sp>
          <p:nvSpPr>
            <p:cNvPr id="12" name="TextBox 12"/>
            <p:cNvSpPr txBox="1"/>
            <p:nvPr/>
          </p:nvSpPr>
          <p:spPr>
            <a:xfrm>
              <a:off x="0" y="-19050"/>
              <a:ext cx="1457513" cy="2058320"/>
            </a:xfrm>
            <a:prstGeom prst="rect">
              <a:avLst/>
            </a:prstGeom>
          </p:spPr>
          <p:txBody>
            <a:bodyPr lIns="50800" tIns="50800" rIns="50800" bIns="50800" rtlCol="0" anchor="ctr"/>
            <a:lstStyle/>
            <a:p>
              <a:pPr algn="ctr">
                <a:lnSpc>
                  <a:spcPts val="2859"/>
                </a:lnSpc>
              </a:pPr>
              <a:endParaRPr>
                <a:latin typeface="Arial" panose="020B0604020202020204" pitchFamily="34" charset="0"/>
                <a:cs typeface="Arial" panose="020B0604020202020204" pitchFamily="34" charset="0"/>
              </a:endParaRPr>
            </a:p>
          </p:txBody>
        </p:sp>
      </p:grpSp>
      <p:grpSp>
        <p:nvGrpSpPr>
          <p:cNvPr id="13" name="Group 13"/>
          <p:cNvGrpSpPr/>
          <p:nvPr/>
        </p:nvGrpSpPr>
        <p:grpSpPr>
          <a:xfrm>
            <a:off x="12388823" y="1979704"/>
            <a:ext cx="5533995" cy="7742853"/>
            <a:chOff x="0" y="0"/>
            <a:chExt cx="1457513" cy="2039270"/>
          </a:xfrm>
        </p:grpSpPr>
        <p:sp>
          <p:nvSpPr>
            <p:cNvPr id="14" name="Freeform 14"/>
            <p:cNvSpPr/>
            <p:nvPr/>
          </p:nvSpPr>
          <p:spPr>
            <a:xfrm>
              <a:off x="0" y="0"/>
              <a:ext cx="1457513" cy="2039270"/>
            </a:xfrm>
            <a:custGeom>
              <a:avLst/>
              <a:gdLst/>
              <a:ahLst/>
              <a:cxnLst/>
              <a:rect l="l" t="t" r="r" b="b"/>
              <a:pathLst>
                <a:path w="1457513" h="2039270">
                  <a:moveTo>
                    <a:pt x="0" y="0"/>
                  </a:moveTo>
                  <a:lnTo>
                    <a:pt x="1457513" y="0"/>
                  </a:lnTo>
                  <a:lnTo>
                    <a:pt x="1457513" y="2039270"/>
                  </a:lnTo>
                  <a:lnTo>
                    <a:pt x="0" y="2039270"/>
                  </a:lnTo>
                  <a:close/>
                </a:path>
              </a:pathLst>
            </a:custGeom>
            <a:solidFill>
              <a:srgbClr val="CCCCCC"/>
            </a:solidFill>
          </p:spPr>
        </p:sp>
        <p:sp>
          <p:nvSpPr>
            <p:cNvPr id="15" name="TextBox 15"/>
            <p:cNvSpPr txBox="1"/>
            <p:nvPr/>
          </p:nvSpPr>
          <p:spPr>
            <a:xfrm>
              <a:off x="0" y="-19050"/>
              <a:ext cx="1457513" cy="2058320"/>
            </a:xfrm>
            <a:prstGeom prst="rect">
              <a:avLst/>
            </a:prstGeom>
          </p:spPr>
          <p:txBody>
            <a:bodyPr lIns="50800" tIns="50800" rIns="50800" bIns="50800" rtlCol="0" anchor="ctr"/>
            <a:lstStyle/>
            <a:p>
              <a:pPr algn="ctr">
                <a:lnSpc>
                  <a:spcPts val="2859"/>
                </a:lnSpc>
              </a:pPr>
              <a:endParaRPr>
                <a:latin typeface="Arial" panose="020B0604020202020204" pitchFamily="34" charset="0"/>
                <a:cs typeface="Arial" panose="020B0604020202020204" pitchFamily="34" charset="0"/>
              </a:endParaRPr>
            </a:p>
          </p:txBody>
        </p:sp>
      </p:grpSp>
      <p:sp>
        <p:nvSpPr>
          <p:cNvPr id="16" name="TextBox 16"/>
          <p:cNvSpPr txBox="1"/>
          <p:nvPr/>
        </p:nvSpPr>
        <p:spPr>
          <a:xfrm>
            <a:off x="6685275" y="2094004"/>
            <a:ext cx="15918162" cy="418548"/>
          </a:xfrm>
          <a:prstGeom prst="rect">
            <a:avLst/>
          </a:prstGeom>
        </p:spPr>
        <p:txBody>
          <a:bodyPr wrap="square" lIns="0" tIns="0" rIns="0" bIns="0" rtlCol="0" anchor="t">
            <a:spAutoFit/>
          </a:bodyPr>
          <a:lstStyle/>
          <a:p>
            <a:pPr algn="just">
              <a:lnSpc>
                <a:spcPts val="3483"/>
              </a:lnSpc>
              <a:spcBef>
                <a:spcPct val="0"/>
              </a:spcBef>
            </a:pPr>
            <a:r>
              <a:rPr lang="en-US" sz="2524" spc="247">
                <a:solidFill>
                  <a:srgbClr val="000000"/>
                </a:solidFill>
                <a:latin typeface="Arial" panose="020B0604020202020204" pitchFamily="34" charset="0"/>
                <a:cs typeface="Arial" panose="020B0604020202020204" pitchFamily="34" charset="0"/>
              </a:rPr>
              <a:t>ĐỐI VỚI NHÂN VIÊN</a:t>
            </a:r>
          </a:p>
        </p:txBody>
      </p:sp>
      <p:sp>
        <p:nvSpPr>
          <p:cNvPr id="17" name="TextBox 17"/>
          <p:cNvSpPr txBox="1"/>
          <p:nvPr/>
        </p:nvSpPr>
        <p:spPr>
          <a:xfrm>
            <a:off x="6617633" y="2655428"/>
            <a:ext cx="5042801" cy="856698"/>
          </a:xfrm>
          <a:prstGeom prst="rect">
            <a:avLst/>
          </a:prstGeom>
        </p:spPr>
        <p:txBody>
          <a:bodyPr wrap="square" lIns="0" tIns="0" rIns="0" bIns="0" rtlCol="0" anchor="t">
            <a:spAutoFit/>
          </a:bodyPr>
          <a:lstStyle/>
          <a:p>
            <a:pPr marL="544960" lvl="1" indent="-272480" algn="just">
              <a:lnSpc>
                <a:spcPts val="3483"/>
              </a:lnSpc>
              <a:buFont typeface="Arial"/>
              <a:buChar char="•"/>
            </a:pPr>
            <a:r>
              <a:rPr lang="en-US" sz="2524" spc="247" dirty="0">
                <a:solidFill>
                  <a:srgbClr val="000000"/>
                </a:solidFill>
                <a:latin typeface="Arial" panose="020B0604020202020204" pitchFamily="34" charset="0"/>
                <a:cs typeface="Arial" panose="020B0604020202020204" pitchFamily="34" charset="0"/>
              </a:rPr>
              <a:t>QUẢN LÍ BÁN HÀNG</a:t>
            </a:r>
          </a:p>
          <a:p>
            <a:pPr marL="544960" lvl="1" indent="-272480" algn="just">
              <a:lnSpc>
                <a:spcPts val="3483"/>
              </a:lnSpc>
              <a:spcBef>
                <a:spcPct val="0"/>
              </a:spcBef>
              <a:buFont typeface="Arial"/>
              <a:buChar char="•"/>
            </a:pPr>
            <a:r>
              <a:rPr lang="en-US" sz="2524" spc="247" dirty="0">
                <a:solidFill>
                  <a:srgbClr val="000000"/>
                </a:solidFill>
                <a:latin typeface="Arial" panose="020B0604020202020204" pitchFamily="34" charset="0"/>
                <a:cs typeface="Arial" panose="020B0604020202020204" pitchFamily="34" charset="0"/>
              </a:rPr>
              <a:t>QUẢN LÍ KHÁCH HÀNG</a:t>
            </a:r>
          </a:p>
        </p:txBody>
      </p:sp>
      <p:sp>
        <p:nvSpPr>
          <p:cNvPr id="18" name="TextBox 18"/>
          <p:cNvSpPr txBox="1"/>
          <p:nvPr/>
        </p:nvSpPr>
        <p:spPr>
          <a:xfrm>
            <a:off x="12642058" y="2094004"/>
            <a:ext cx="15918162" cy="418548"/>
          </a:xfrm>
          <a:prstGeom prst="rect">
            <a:avLst/>
          </a:prstGeom>
        </p:spPr>
        <p:txBody>
          <a:bodyPr wrap="square" lIns="0" tIns="0" rIns="0" bIns="0" rtlCol="0" anchor="t">
            <a:spAutoFit/>
          </a:bodyPr>
          <a:lstStyle/>
          <a:p>
            <a:pPr algn="just">
              <a:lnSpc>
                <a:spcPts val="3483"/>
              </a:lnSpc>
              <a:spcBef>
                <a:spcPct val="0"/>
              </a:spcBef>
            </a:pPr>
            <a:r>
              <a:rPr lang="en-US" sz="2524" spc="247">
                <a:solidFill>
                  <a:srgbClr val="000000"/>
                </a:solidFill>
                <a:latin typeface="Arial" panose="020B0604020202020204" pitchFamily="34" charset="0"/>
                <a:cs typeface="Arial" panose="020B0604020202020204" pitchFamily="34" charset="0"/>
              </a:rPr>
              <a:t>ĐỐI VỚI KHÁCH HÀNG</a:t>
            </a:r>
          </a:p>
        </p:txBody>
      </p:sp>
      <p:sp>
        <p:nvSpPr>
          <p:cNvPr id="19" name="TextBox 19"/>
          <p:cNvSpPr txBox="1"/>
          <p:nvPr/>
        </p:nvSpPr>
        <p:spPr>
          <a:xfrm>
            <a:off x="12880018" y="2655428"/>
            <a:ext cx="4539894" cy="2205668"/>
          </a:xfrm>
          <a:prstGeom prst="rect">
            <a:avLst/>
          </a:prstGeom>
        </p:spPr>
        <p:txBody>
          <a:bodyPr wrap="square" lIns="0" tIns="0" rIns="0" bIns="0" rtlCol="0" anchor="t">
            <a:spAutoFit/>
          </a:bodyPr>
          <a:lstStyle/>
          <a:p>
            <a:pPr marL="544960" lvl="1" indent="-272480" algn="just">
              <a:lnSpc>
                <a:spcPts val="3483"/>
              </a:lnSpc>
              <a:buFont typeface="Arial"/>
              <a:buChar char="•"/>
            </a:pPr>
            <a:r>
              <a:rPr lang="en-US" sz="2524" spc="247" dirty="0">
                <a:solidFill>
                  <a:srgbClr val="000000"/>
                </a:solidFill>
                <a:latin typeface="Arial" panose="020B0604020202020204" pitchFamily="34" charset="0"/>
                <a:cs typeface="Arial" panose="020B0604020202020204" pitchFamily="34" charset="0"/>
              </a:rPr>
              <a:t>QUẢN LÍ DANH SÁCH MÓN</a:t>
            </a:r>
          </a:p>
          <a:p>
            <a:pPr marL="544960" lvl="1" indent="-272480" algn="just">
              <a:lnSpc>
                <a:spcPts val="3483"/>
              </a:lnSpc>
              <a:buFont typeface="Arial"/>
              <a:buChar char="•"/>
            </a:pPr>
            <a:r>
              <a:rPr lang="en-US" sz="2524" spc="247" dirty="0">
                <a:solidFill>
                  <a:srgbClr val="000000"/>
                </a:solidFill>
                <a:latin typeface="Arial" panose="020B0604020202020204" pitchFamily="34" charset="0"/>
                <a:cs typeface="Arial" panose="020B0604020202020204" pitchFamily="34" charset="0"/>
              </a:rPr>
              <a:t>QUẢN LÍ THÔNG TIN KHÁCH HÀNG</a:t>
            </a:r>
          </a:p>
          <a:p>
            <a:pPr marL="544960" lvl="1" indent="-272480" algn="just">
              <a:lnSpc>
                <a:spcPts val="3483"/>
              </a:lnSpc>
              <a:spcBef>
                <a:spcPct val="0"/>
              </a:spcBef>
              <a:buFont typeface="Arial"/>
              <a:buChar char="•"/>
            </a:pPr>
            <a:r>
              <a:rPr lang="en-US" sz="2524" spc="247" dirty="0">
                <a:solidFill>
                  <a:srgbClr val="000000"/>
                </a:solidFill>
                <a:latin typeface="Arial" panose="020B0604020202020204" pitchFamily="34" charset="0"/>
                <a:cs typeface="Arial" panose="020B0604020202020204" pitchFamily="34" charset="0"/>
              </a:rPr>
              <a:t>QUẢN LÍ CHỖ NGỒI</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9">
                                            <p:txEl>
                                              <p:pRg st="0" end="0"/>
                                            </p:txEl>
                                          </p:spTgt>
                                        </p:tgtEl>
                                        <p:attrNameLst>
                                          <p:attrName>style.visibility</p:attrName>
                                        </p:attrNameLst>
                                      </p:cBhvr>
                                      <p:to>
                                        <p:strVal val="visible"/>
                                      </p:to>
                                    </p:set>
                                    <p:animEffect transition="in" filter="fade">
                                      <p:cBhvr>
                                        <p:cTn id="20" dur="500"/>
                                        <p:tgtEl>
                                          <p:spTgt spid="9">
                                            <p:txEl>
                                              <p:pRg st="0" end="0"/>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9">
                                            <p:txEl>
                                              <p:pRg st="1" end="1"/>
                                            </p:txEl>
                                          </p:spTgt>
                                        </p:tgtEl>
                                        <p:attrNameLst>
                                          <p:attrName>style.visibility</p:attrName>
                                        </p:attrNameLst>
                                      </p:cBhvr>
                                      <p:to>
                                        <p:strVal val="visible"/>
                                      </p:to>
                                    </p:set>
                                    <p:animEffect transition="in" filter="fade">
                                      <p:cBhvr>
                                        <p:cTn id="23" dur="500"/>
                                        <p:tgtEl>
                                          <p:spTgt spid="9">
                                            <p:txEl>
                                              <p:pRg st="1" end="1"/>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9">
                                            <p:txEl>
                                              <p:pRg st="2" end="2"/>
                                            </p:txEl>
                                          </p:spTgt>
                                        </p:tgtEl>
                                        <p:attrNameLst>
                                          <p:attrName>style.visibility</p:attrName>
                                        </p:attrNameLst>
                                      </p:cBhvr>
                                      <p:to>
                                        <p:strVal val="visible"/>
                                      </p:to>
                                    </p:set>
                                    <p:animEffect transition="in" filter="fade">
                                      <p:cBhvr>
                                        <p:cTn id="26" dur="500"/>
                                        <p:tgtEl>
                                          <p:spTgt spid="9">
                                            <p:txEl>
                                              <p:pRg st="2" end="2"/>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9">
                                            <p:txEl>
                                              <p:pRg st="3" end="3"/>
                                            </p:txEl>
                                          </p:spTgt>
                                        </p:tgtEl>
                                        <p:attrNameLst>
                                          <p:attrName>style.visibility</p:attrName>
                                        </p:attrNameLst>
                                      </p:cBhvr>
                                      <p:to>
                                        <p:strVal val="visible"/>
                                      </p:to>
                                    </p:set>
                                    <p:animEffect transition="in" filter="fade">
                                      <p:cBhvr>
                                        <p:cTn id="29" dur="500"/>
                                        <p:tgtEl>
                                          <p:spTgt spid="9">
                                            <p:txEl>
                                              <p:pRg st="3" end="3"/>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9">
                                            <p:txEl>
                                              <p:pRg st="4" end="4"/>
                                            </p:txEl>
                                          </p:spTgt>
                                        </p:tgtEl>
                                        <p:attrNameLst>
                                          <p:attrName>style.visibility</p:attrName>
                                        </p:attrNameLst>
                                      </p:cBhvr>
                                      <p:to>
                                        <p:strVal val="visible"/>
                                      </p:to>
                                    </p:set>
                                    <p:animEffect transition="in" filter="fade">
                                      <p:cBhvr>
                                        <p:cTn id="32" dur="500"/>
                                        <p:tgtEl>
                                          <p:spTgt spid="9">
                                            <p:txEl>
                                              <p:pRg st="4" end="4"/>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9">
                                            <p:txEl>
                                              <p:pRg st="5" end="5"/>
                                            </p:txEl>
                                          </p:spTgt>
                                        </p:tgtEl>
                                        <p:attrNameLst>
                                          <p:attrName>style.visibility</p:attrName>
                                        </p:attrNameLst>
                                      </p:cBhvr>
                                      <p:to>
                                        <p:strVal val="visible"/>
                                      </p:to>
                                    </p:set>
                                    <p:animEffect transition="in" filter="fade">
                                      <p:cBhvr>
                                        <p:cTn id="35" dur="500"/>
                                        <p:tgtEl>
                                          <p:spTgt spid="9">
                                            <p:txEl>
                                              <p:pRg st="5" end="5"/>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9">
                                            <p:txEl>
                                              <p:pRg st="6" end="6"/>
                                            </p:txEl>
                                          </p:spTgt>
                                        </p:tgtEl>
                                        <p:attrNameLst>
                                          <p:attrName>style.visibility</p:attrName>
                                        </p:attrNameLst>
                                      </p:cBhvr>
                                      <p:to>
                                        <p:strVal val="visible"/>
                                      </p:to>
                                    </p:set>
                                    <p:animEffect transition="in" filter="fade">
                                      <p:cBhvr>
                                        <p:cTn id="38" dur="500"/>
                                        <p:tgtEl>
                                          <p:spTgt spid="9">
                                            <p:txEl>
                                              <p:pRg st="6" end="6"/>
                                            </p:txEl>
                                          </p:spTgt>
                                        </p:tgtEl>
                                      </p:cBhvr>
                                    </p:animEffect>
                                  </p:childTnLst>
                                </p:cTn>
                              </p:par>
                              <p:par>
                                <p:cTn id="39" presetID="10" presetClass="entr" presetSubtype="0" fill="hold" nodeType="withEffect">
                                  <p:stCondLst>
                                    <p:cond delay="0"/>
                                  </p:stCondLst>
                                  <p:childTnLst>
                                    <p:set>
                                      <p:cBhvr>
                                        <p:cTn id="40" dur="1" fill="hold">
                                          <p:stCondLst>
                                            <p:cond delay="0"/>
                                          </p:stCondLst>
                                        </p:cTn>
                                        <p:tgtEl>
                                          <p:spTgt spid="9">
                                            <p:txEl>
                                              <p:pRg st="7" end="7"/>
                                            </p:txEl>
                                          </p:spTgt>
                                        </p:tgtEl>
                                        <p:attrNameLst>
                                          <p:attrName>style.visibility</p:attrName>
                                        </p:attrNameLst>
                                      </p:cBhvr>
                                      <p:to>
                                        <p:strVal val="visible"/>
                                      </p:to>
                                    </p:set>
                                    <p:animEffect transition="in" filter="fade">
                                      <p:cBhvr>
                                        <p:cTn id="41" dur="500"/>
                                        <p:tgtEl>
                                          <p:spTgt spid="9">
                                            <p:txEl>
                                              <p:pRg st="7" end="7"/>
                                            </p:txEl>
                                          </p:spTgt>
                                        </p:tgtEl>
                                      </p:cBhvr>
                                    </p:animEffect>
                                  </p:childTnLst>
                                </p:cTn>
                              </p:par>
                              <p:par>
                                <p:cTn id="42" presetID="10" presetClass="entr" presetSubtype="0" fill="hold" nodeType="withEffect">
                                  <p:stCondLst>
                                    <p:cond delay="0"/>
                                  </p:stCondLst>
                                  <p:childTnLst>
                                    <p:set>
                                      <p:cBhvr>
                                        <p:cTn id="43" dur="1" fill="hold">
                                          <p:stCondLst>
                                            <p:cond delay="0"/>
                                          </p:stCondLst>
                                        </p:cTn>
                                        <p:tgtEl>
                                          <p:spTgt spid="9">
                                            <p:txEl>
                                              <p:pRg st="8" end="8"/>
                                            </p:txEl>
                                          </p:spTgt>
                                        </p:tgtEl>
                                        <p:attrNameLst>
                                          <p:attrName>style.visibility</p:attrName>
                                        </p:attrNameLst>
                                      </p:cBhvr>
                                      <p:to>
                                        <p:strVal val="visible"/>
                                      </p:to>
                                    </p:set>
                                    <p:animEffect transition="in" filter="fade">
                                      <p:cBhvr>
                                        <p:cTn id="44" dur="500"/>
                                        <p:tgtEl>
                                          <p:spTgt spid="9">
                                            <p:txEl>
                                              <p:pRg st="8" end="8"/>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10"/>
                                        </p:tgtEl>
                                        <p:attrNameLst>
                                          <p:attrName>style.visibility</p:attrName>
                                        </p:attrNameLst>
                                      </p:cBhvr>
                                      <p:to>
                                        <p:strVal val="visible"/>
                                      </p:to>
                                    </p:set>
                                    <p:animEffect transition="in" filter="fade">
                                      <p:cBhvr>
                                        <p:cTn id="49" dur="500"/>
                                        <p:tgtEl>
                                          <p:spTgt spid="10"/>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6"/>
                                        </p:tgtEl>
                                        <p:attrNameLst>
                                          <p:attrName>style.visibility</p:attrName>
                                        </p:attrNameLst>
                                      </p:cBhvr>
                                      <p:to>
                                        <p:strVal val="visible"/>
                                      </p:to>
                                    </p:set>
                                    <p:animEffect transition="in" filter="fade">
                                      <p:cBhvr>
                                        <p:cTn id="52" dur="500"/>
                                        <p:tgtEl>
                                          <p:spTgt spid="16"/>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17"/>
                                        </p:tgtEl>
                                        <p:attrNameLst>
                                          <p:attrName>style.visibility</p:attrName>
                                        </p:attrNameLst>
                                      </p:cBhvr>
                                      <p:to>
                                        <p:strVal val="visible"/>
                                      </p:to>
                                    </p:set>
                                    <p:animEffect transition="in" filter="fade">
                                      <p:cBhvr>
                                        <p:cTn id="57" dur="500"/>
                                        <p:tgtEl>
                                          <p:spTgt spid="17"/>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13"/>
                                        </p:tgtEl>
                                        <p:attrNameLst>
                                          <p:attrName>style.visibility</p:attrName>
                                        </p:attrNameLst>
                                      </p:cBhvr>
                                      <p:to>
                                        <p:strVal val="visible"/>
                                      </p:to>
                                    </p:set>
                                    <p:animEffect transition="in" filter="fade">
                                      <p:cBhvr>
                                        <p:cTn id="62" dur="500"/>
                                        <p:tgtEl>
                                          <p:spTgt spid="13"/>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18"/>
                                        </p:tgtEl>
                                        <p:attrNameLst>
                                          <p:attrName>style.visibility</p:attrName>
                                        </p:attrNameLst>
                                      </p:cBhvr>
                                      <p:to>
                                        <p:strVal val="visible"/>
                                      </p:to>
                                    </p:set>
                                    <p:animEffect transition="in" filter="fade">
                                      <p:cBhvr>
                                        <p:cTn id="65" dur="500"/>
                                        <p:tgtEl>
                                          <p:spTgt spid="18"/>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19"/>
                                        </p:tgtEl>
                                        <p:attrNameLst>
                                          <p:attrName>style.visibility</p:attrName>
                                        </p:attrNameLst>
                                      </p:cBhvr>
                                      <p:to>
                                        <p:strVal val="visible"/>
                                      </p:to>
                                    </p:set>
                                    <p:animEffect transition="in" filter="fade">
                                      <p:cBhvr>
                                        <p:cTn id="70"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6" grpId="0"/>
      <p:bldP spid="17" grpId="0"/>
      <p:bldP spid="18" grpId="0"/>
      <p:bldP spid="19"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sp>
        <p:nvSpPr>
          <p:cNvPr id="2" name="Freeform 2"/>
          <p:cNvSpPr/>
          <p:nvPr/>
        </p:nvSpPr>
        <p:spPr>
          <a:xfrm rot="7659121">
            <a:off x="-4012602" y="5585714"/>
            <a:ext cx="7629294" cy="7828566"/>
          </a:xfrm>
          <a:custGeom>
            <a:avLst/>
            <a:gdLst/>
            <a:ahLst/>
            <a:cxnLst/>
            <a:rect l="l" t="t" r="r" b="b"/>
            <a:pathLst>
              <a:path w="7629294" h="7828566">
                <a:moveTo>
                  <a:pt x="0" y="0"/>
                </a:moveTo>
                <a:lnTo>
                  <a:pt x="7629294" y="0"/>
                </a:lnTo>
                <a:lnTo>
                  <a:pt x="7629294" y="7828566"/>
                </a:lnTo>
                <a:lnTo>
                  <a:pt x="0" y="78285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4999719" y="3006818"/>
            <a:ext cx="1400485" cy="1025011"/>
            <a:chOff x="0" y="0"/>
            <a:chExt cx="368852" cy="269962"/>
          </a:xfrm>
        </p:grpSpPr>
        <p:sp>
          <p:nvSpPr>
            <p:cNvPr id="4" name="Freeform 4"/>
            <p:cNvSpPr/>
            <p:nvPr/>
          </p:nvSpPr>
          <p:spPr>
            <a:xfrm>
              <a:off x="0" y="0"/>
              <a:ext cx="368852" cy="269962"/>
            </a:xfrm>
            <a:custGeom>
              <a:avLst/>
              <a:gdLst/>
              <a:ahLst/>
              <a:cxnLst/>
              <a:rect l="l" t="t" r="r" b="b"/>
              <a:pathLst>
                <a:path w="368852" h="269962">
                  <a:moveTo>
                    <a:pt x="0" y="0"/>
                  </a:moveTo>
                  <a:lnTo>
                    <a:pt x="368852" y="0"/>
                  </a:lnTo>
                  <a:lnTo>
                    <a:pt x="368852" y="269962"/>
                  </a:lnTo>
                  <a:lnTo>
                    <a:pt x="0" y="269962"/>
                  </a:lnTo>
                  <a:close/>
                </a:path>
              </a:pathLst>
            </a:custGeom>
            <a:solidFill>
              <a:srgbClr val="CCCCCC"/>
            </a:solidFill>
          </p:spPr>
        </p:sp>
        <p:sp>
          <p:nvSpPr>
            <p:cNvPr id="5" name="TextBox 5"/>
            <p:cNvSpPr txBox="1"/>
            <p:nvPr/>
          </p:nvSpPr>
          <p:spPr>
            <a:xfrm>
              <a:off x="0" y="-19050"/>
              <a:ext cx="368852" cy="289012"/>
            </a:xfrm>
            <a:prstGeom prst="rect">
              <a:avLst/>
            </a:prstGeom>
          </p:spPr>
          <p:txBody>
            <a:bodyPr lIns="50800" tIns="50800" rIns="50800" bIns="50800" rtlCol="0" anchor="ctr"/>
            <a:lstStyle/>
            <a:p>
              <a:pPr algn="ctr">
                <a:lnSpc>
                  <a:spcPts val="2859"/>
                </a:lnSpc>
              </a:pPr>
              <a:endParaRPr>
                <a:latin typeface="Arial" panose="020B0604020202020204" pitchFamily="34" charset="0"/>
                <a:cs typeface="Arial" panose="020B0604020202020204" pitchFamily="34" charset="0"/>
              </a:endParaRPr>
            </a:p>
          </p:txBody>
        </p:sp>
      </p:grpSp>
      <p:sp>
        <p:nvSpPr>
          <p:cNvPr id="7" name="Freeform 7"/>
          <p:cNvSpPr/>
          <p:nvPr/>
        </p:nvSpPr>
        <p:spPr>
          <a:xfrm rot="2016048">
            <a:off x="12243487" y="-1005305"/>
            <a:ext cx="10749463" cy="2687366"/>
          </a:xfrm>
          <a:custGeom>
            <a:avLst/>
            <a:gdLst/>
            <a:ahLst/>
            <a:cxnLst/>
            <a:rect l="l" t="t" r="r" b="b"/>
            <a:pathLst>
              <a:path w="10749463" h="2687366">
                <a:moveTo>
                  <a:pt x="0" y="0"/>
                </a:moveTo>
                <a:lnTo>
                  <a:pt x="10749463" y="0"/>
                </a:lnTo>
                <a:lnTo>
                  <a:pt x="10749463" y="2687365"/>
                </a:lnTo>
                <a:lnTo>
                  <a:pt x="0" y="268736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TextBox 8"/>
          <p:cNvSpPr txBox="1"/>
          <p:nvPr/>
        </p:nvSpPr>
        <p:spPr>
          <a:xfrm>
            <a:off x="5231353" y="3225185"/>
            <a:ext cx="937219" cy="657225"/>
          </a:xfrm>
          <a:prstGeom prst="rect">
            <a:avLst/>
          </a:prstGeom>
        </p:spPr>
        <p:txBody>
          <a:bodyPr lIns="0" tIns="0" rIns="0" bIns="0" rtlCol="0" anchor="t">
            <a:spAutoFit/>
          </a:bodyPr>
          <a:lstStyle/>
          <a:p>
            <a:pPr algn="ctr">
              <a:lnSpc>
                <a:spcPts val="5126"/>
              </a:lnSpc>
            </a:pPr>
            <a:r>
              <a:rPr lang="en-US" sz="4271">
                <a:solidFill>
                  <a:srgbClr val="363636"/>
                </a:solidFill>
                <a:latin typeface="Arial" panose="020B0604020202020204" pitchFamily="34" charset="0"/>
                <a:cs typeface="Arial" panose="020B0604020202020204" pitchFamily="34" charset="0"/>
              </a:rPr>
              <a:t>II</a:t>
            </a:r>
          </a:p>
        </p:txBody>
      </p:sp>
      <p:grpSp>
        <p:nvGrpSpPr>
          <p:cNvPr id="9" name="Group 9"/>
          <p:cNvGrpSpPr/>
          <p:nvPr/>
        </p:nvGrpSpPr>
        <p:grpSpPr>
          <a:xfrm>
            <a:off x="6400204" y="4672380"/>
            <a:ext cx="7166581" cy="1025011"/>
            <a:chOff x="0" y="0"/>
            <a:chExt cx="1887495" cy="269962"/>
          </a:xfrm>
        </p:grpSpPr>
        <p:sp>
          <p:nvSpPr>
            <p:cNvPr id="10" name="Freeform 10"/>
            <p:cNvSpPr/>
            <p:nvPr/>
          </p:nvSpPr>
          <p:spPr>
            <a:xfrm>
              <a:off x="0" y="0"/>
              <a:ext cx="1887495" cy="269962"/>
            </a:xfrm>
            <a:custGeom>
              <a:avLst/>
              <a:gdLst/>
              <a:ahLst/>
              <a:cxnLst/>
              <a:rect l="l" t="t" r="r" b="b"/>
              <a:pathLst>
                <a:path w="1887495" h="269962">
                  <a:moveTo>
                    <a:pt x="0" y="0"/>
                  </a:moveTo>
                  <a:lnTo>
                    <a:pt x="1887495" y="0"/>
                  </a:lnTo>
                  <a:lnTo>
                    <a:pt x="1887495" y="269962"/>
                  </a:lnTo>
                  <a:lnTo>
                    <a:pt x="0" y="269962"/>
                  </a:lnTo>
                  <a:close/>
                </a:path>
              </a:pathLst>
            </a:custGeom>
            <a:solidFill>
              <a:srgbClr val="CCCCCC"/>
            </a:solidFill>
          </p:spPr>
        </p:sp>
        <p:sp>
          <p:nvSpPr>
            <p:cNvPr id="11" name="TextBox 11"/>
            <p:cNvSpPr txBox="1"/>
            <p:nvPr/>
          </p:nvSpPr>
          <p:spPr>
            <a:xfrm>
              <a:off x="0" y="-19050"/>
              <a:ext cx="1887495" cy="289012"/>
            </a:xfrm>
            <a:prstGeom prst="rect">
              <a:avLst/>
            </a:prstGeom>
          </p:spPr>
          <p:txBody>
            <a:bodyPr lIns="50800" tIns="50800" rIns="50800" bIns="50800" rtlCol="0" anchor="ctr"/>
            <a:lstStyle/>
            <a:p>
              <a:pPr algn="ctr">
                <a:lnSpc>
                  <a:spcPts val="2859"/>
                </a:lnSpc>
              </a:pPr>
              <a:endParaRPr>
                <a:latin typeface="Arial" panose="020B0604020202020204" pitchFamily="34" charset="0"/>
                <a:cs typeface="Arial" panose="020B0604020202020204" pitchFamily="34" charset="0"/>
              </a:endParaRPr>
            </a:p>
          </p:txBody>
        </p:sp>
      </p:grpSp>
      <p:sp>
        <p:nvSpPr>
          <p:cNvPr id="12" name="TextBox 12"/>
          <p:cNvSpPr txBox="1"/>
          <p:nvPr/>
        </p:nvSpPr>
        <p:spPr>
          <a:xfrm>
            <a:off x="6607430" y="4079185"/>
            <a:ext cx="937219" cy="657225"/>
          </a:xfrm>
          <a:prstGeom prst="rect">
            <a:avLst/>
          </a:prstGeom>
        </p:spPr>
        <p:txBody>
          <a:bodyPr lIns="0" tIns="0" rIns="0" bIns="0" rtlCol="0" anchor="t">
            <a:spAutoFit/>
          </a:bodyPr>
          <a:lstStyle/>
          <a:p>
            <a:pPr algn="ctr">
              <a:lnSpc>
                <a:spcPts val="5126"/>
              </a:lnSpc>
            </a:pPr>
            <a:r>
              <a:rPr lang="en-US" sz="4271">
                <a:solidFill>
                  <a:srgbClr val="363636"/>
                </a:solidFill>
                <a:latin typeface="Arial" panose="020B0604020202020204" pitchFamily="34" charset="0"/>
                <a:cs typeface="Arial" panose="020B0604020202020204" pitchFamily="34" charset="0"/>
              </a:rPr>
              <a:t>1</a:t>
            </a:r>
          </a:p>
        </p:txBody>
      </p:sp>
      <p:sp>
        <p:nvSpPr>
          <p:cNvPr id="13" name="TextBox 13"/>
          <p:cNvSpPr txBox="1"/>
          <p:nvPr/>
        </p:nvSpPr>
        <p:spPr>
          <a:xfrm>
            <a:off x="6607430" y="4960342"/>
            <a:ext cx="937219" cy="657225"/>
          </a:xfrm>
          <a:prstGeom prst="rect">
            <a:avLst/>
          </a:prstGeom>
        </p:spPr>
        <p:txBody>
          <a:bodyPr lIns="0" tIns="0" rIns="0" bIns="0" rtlCol="0" anchor="t">
            <a:spAutoFit/>
          </a:bodyPr>
          <a:lstStyle/>
          <a:p>
            <a:pPr algn="ctr">
              <a:lnSpc>
                <a:spcPts val="5126"/>
              </a:lnSpc>
            </a:pPr>
            <a:r>
              <a:rPr lang="en-US" sz="4271">
                <a:solidFill>
                  <a:srgbClr val="363636"/>
                </a:solidFill>
                <a:latin typeface="Arial" panose="020B0604020202020204" pitchFamily="34" charset="0"/>
                <a:cs typeface="Arial" panose="020B0604020202020204" pitchFamily="34" charset="0"/>
              </a:rPr>
              <a:t>2</a:t>
            </a:r>
          </a:p>
        </p:txBody>
      </p:sp>
      <p:sp>
        <p:nvSpPr>
          <p:cNvPr id="14" name="TextBox 14"/>
          <p:cNvSpPr txBox="1"/>
          <p:nvPr/>
        </p:nvSpPr>
        <p:spPr>
          <a:xfrm>
            <a:off x="6607430" y="5757462"/>
            <a:ext cx="937219" cy="657225"/>
          </a:xfrm>
          <a:prstGeom prst="rect">
            <a:avLst/>
          </a:prstGeom>
        </p:spPr>
        <p:txBody>
          <a:bodyPr lIns="0" tIns="0" rIns="0" bIns="0" rtlCol="0" anchor="t">
            <a:spAutoFit/>
          </a:bodyPr>
          <a:lstStyle/>
          <a:p>
            <a:pPr algn="ctr">
              <a:lnSpc>
                <a:spcPts val="5126"/>
              </a:lnSpc>
            </a:pPr>
            <a:r>
              <a:rPr lang="en-US" sz="4271">
                <a:solidFill>
                  <a:srgbClr val="363636"/>
                </a:solidFill>
                <a:latin typeface="Arial" panose="020B0604020202020204" pitchFamily="34" charset="0"/>
                <a:cs typeface="Arial" panose="020B0604020202020204" pitchFamily="34" charset="0"/>
              </a:rPr>
              <a:t>3</a:t>
            </a:r>
          </a:p>
        </p:txBody>
      </p:sp>
      <p:sp>
        <p:nvSpPr>
          <p:cNvPr id="15" name="TextBox 15"/>
          <p:cNvSpPr txBox="1"/>
          <p:nvPr/>
        </p:nvSpPr>
        <p:spPr>
          <a:xfrm>
            <a:off x="6607430" y="3333137"/>
            <a:ext cx="5790503" cy="418548"/>
          </a:xfrm>
          <a:prstGeom prst="rect">
            <a:avLst/>
          </a:prstGeom>
        </p:spPr>
        <p:txBody>
          <a:bodyPr lIns="0" tIns="0" rIns="0" bIns="0" rtlCol="0" anchor="t">
            <a:spAutoFit/>
          </a:bodyPr>
          <a:lstStyle/>
          <a:p>
            <a:pPr algn="l">
              <a:lnSpc>
                <a:spcPts val="3483"/>
              </a:lnSpc>
            </a:pPr>
            <a:r>
              <a:rPr lang="en-US" sz="2524" spc="247">
                <a:solidFill>
                  <a:srgbClr val="231F20"/>
                </a:solidFill>
                <a:latin typeface="Arial" panose="020B0604020202020204" pitchFamily="34" charset="0"/>
                <a:cs typeface="Arial" panose="020B0604020202020204" pitchFamily="34" charset="0"/>
              </a:rPr>
              <a:t>TỔNG QUAN VỀ PHẦN MỀM</a:t>
            </a:r>
          </a:p>
        </p:txBody>
      </p:sp>
      <p:sp>
        <p:nvSpPr>
          <p:cNvPr id="16" name="TextBox 16"/>
          <p:cNvSpPr txBox="1"/>
          <p:nvPr/>
        </p:nvSpPr>
        <p:spPr>
          <a:xfrm>
            <a:off x="7983508" y="4184236"/>
            <a:ext cx="6076629" cy="418548"/>
          </a:xfrm>
          <a:prstGeom prst="rect">
            <a:avLst/>
          </a:prstGeom>
        </p:spPr>
        <p:txBody>
          <a:bodyPr lIns="0" tIns="0" rIns="0" bIns="0" rtlCol="0" anchor="t">
            <a:spAutoFit/>
          </a:bodyPr>
          <a:lstStyle/>
          <a:p>
            <a:pPr algn="l">
              <a:lnSpc>
                <a:spcPts val="3483"/>
              </a:lnSpc>
            </a:pPr>
            <a:r>
              <a:rPr lang="en-US" sz="2524" spc="247">
                <a:solidFill>
                  <a:srgbClr val="231F20"/>
                </a:solidFill>
                <a:latin typeface="Arial" panose="020B0604020202020204" pitchFamily="34" charset="0"/>
                <a:cs typeface="Arial" panose="020B0604020202020204" pitchFamily="34" charset="0"/>
              </a:rPr>
              <a:t>YÊU CẦU CHUNG VỀ PHẦN MỀM</a:t>
            </a:r>
          </a:p>
        </p:txBody>
      </p:sp>
      <p:sp>
        <p:nvSpPr>
          <p:cNvPr id="17" name="TextBox 17"/>
          <p:cNvSpPr txBox="1"/>
          <p:nvPr/>
        </p:nvSpPr>
        <p:spPr>
          <a:xfrm>
            <a:off x="7983508" y="5104327"/>
            <a:ext cx="5790503" cy="418548"/>
          </a:xfrm>
          <a:prstGeom prst="rect">
            <a:avLst/>
          </a:prstGeom>
        </p:spPr>
        <p:txBody>
          <a:bodyPr lIns="0" tIns="0" rIns="0" bIns="0" rtlCol="0" anchor="t">
            <a:spAutoFit/>
          </a:bodyPr>
          <a:lstStyle/>
          <a:p>
            <a:pPr marL="0" lvl="0" indent="0" algn="l">
              <a:lnSpc>
                <a:spcPts val="3483"/>
              </a:lnSpc>
              <a:spcBef>
                <a:spcPct val="0"/>
              </a:spcBef>
            </a:pPr>
            <a:r>
              <a:rPr lang="en-US" sz="2524" spc="247">
                <a:solidFill>
                  <a:srgbClr val="231F20"/>
                </a:solidFill>
                <a:latin typeface="Arial" panose="020B0604020202020204" pitchFamily="34" charset="0"/>
                <a:cs typeface="Arial" panose="020B0604020202020204" pitchFamily="34" charset="0"/>
              </a:rPr>
              <a:t>CHỨC NĂNG CỦA PHẦN MỀM</a:t>
            </a:r>
          </a:p>
        </p:txBody>
      </p:sp>
      <p:sp>
        <p:nvSpPr>
          <p:cNvPr id="18" name="TextBox 18"/>
          <p:cNvSpPr txBox="1"/>
          <p:nvPr/>
        </p:nvSpPr>
        <p:spPr>
          <a:xfrm>
            <a:off x="7983508" y="5898544"/>
            <a:ext cx="6076629" cy="418548"/>
          </a:xfrm>
          <a:prstGeom prst="rect">
            <a:avLst/>
          </a:prstGeom>
        </p:spPr>
        <p:txBody>
          <a:bodyPr lIns="0" tIns="0" rIns="0" bIns="0" rtlCol="0" anchor="t">
            <a:spAutoFit/>
          </a:bodyPr>
          <a:lstStyle/>
          <a:p>
            <a:pPr marL="0" lvl="0" indent="0" algn="l">
              <a:lnSpc>
                <a:spcPts val="3483"/>
              </a:lnSpc>
              <a:spcBef>
                <a:spcPct val="0"/>
              </a:spcBef>
            </a:pPr>
            <a:r>
              <a:rPr lang="en-US" sz="2524" spc="247">
                <a:solidFill>
                  <a:srgbClr val="231F20"/>
                </a:solidFill>
                <a:latin typeface="Arial" panose="020B0604020202020204" pitchFamily="34" charset="0"/>
                <a:cs typeface="Arial" panose="020B0604020202020204" pitchFamily="34" charset="0"/>
              </a:rPr>
              <a:t>ĐỐI TƯỢNG NGƯỜI DÙNG</a:t>
            </a:r>
          </a:p>
        </p:txBody>
      </p:sp>
      <p:sp>
        <p:nvSpPr>
          <p:cNvPr id="19" name="TextBox 17">
            <a:extLst>
              <a:ext uri="{FF2B5EF4-FFF2-40B4-BE49-F238E27FC236}">
                <a16:creationId xmlns:a16="http://schemas.microsoft.com/office/drawing/2014/main" id="{A37447E2-082A-DC9B-0F70-AD222D4BA6BA}"/>
              </a:ext>
            </a:extLst>
          </p:cNvPr>
          <p:cNvSpPr txBox="1"/>
          <p:nvPr/>
        </p:nvSpPr>
        <p:spPr>
          <a:xfrm>
            <a:off x="-117722" y="1758585"/>
            <a:ext cx="17909020" cy="795549"/>
          </a:xfrm>
          <a:prstGeom prst="rect">
            <a:avLst/>
          </a:prstGeom>
        </p:spPr>
        <p:txBody>
          <a:bodyPr lIns="0" tIns="0" rIns="0" bIns="0" rtlCol="0" anchor="t">
            <a:spAutoFit/>
          </a:bodyPr>
          <a:lstStyle/>
          <a:p>
            <a:pPr marL="1032524" lvl="1" indent="-516262" algn="ctr">
              <a:lnSpc>
                <a:spcPts val="6599"/>
              </a:lnSpc>
              <a:buAutoNum type="arabicPeriod"/>
            </a:pPr>
            <a:r>
              <a:rPr lang="en-US" sz="4782" spc="468" dirty="0">
                <a:solidFill>
                  <a:srgbClr val="DF5E00"/>
                </a:solidFill>
                <a:latin typeface="Arial" panose="020B0604020202020204" pitchFamily="34" charset="0"/>
                <a:cs typeface="Arial" panose="020B0604020202020204" pitchFamily="34" charset="0"/>
              </a:rPr>
              <a:t>TỔNG QUAN VỀ ỨNG DỤNG VÀ ĐẶC TẢ YÊU CẦU</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3" name="Freeform 3"/>
          <p:cNvSpPr/>
          <p:nvPr/>
        </p:nvSpPr>
        <p:spPr>
          <a:xfrm rot="7659121">
            <a:off x="15091031" y="5585714"/>
            <a:ext cx="7629294" cy="7828566"/>
          </a:xfrm>
          <a:custGeom>
            <a:avLst/>
            <a:gdLst/>
            <a:ahLst/>
            <a:cxnLst/>
            <a:rect l="l" t="t" r="r" b="b"/>
            <a:pathLst>
              <a:path w="7629294" h="7828566">
                <a:moveTo>
                  <a:pt x="0" y="0"/>
                </a:moveTo>
                <a:lnTo>
                  <a:pt x="7629294" y="0"/>
                </a:lnTo>
                <a:lnTo>
                  <a:pt x="7629294" y="7828566"/>
                </a:lnTo>
                <a:lnTo>
                  <a:pt x="0" y="782856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3174254" y="-4726340"/>
            <a:ext cx="9022634" cy="9258300"/>
          </a:xfrm>
          <a:custGeom>
            <a:avLst/>
            <a:gdLst/>
            <a:ahLst/>
            <a:cxnLst/>
            <a:rect l="l" t="t" r="r" b="b"/>
            <a:pathLst>
              <a:path w="9022634" h="9258300">
                <a:moveTo>
                  <a:pt x="0" y="0"/>
                </a:moveTo>
                <a:lnTo>
                  <a:pt x="9022635" y="0"/>
                </a:lnTo>
                <a:lnTo>
                  <a:pt x="9022635" y="9258300"/>
                </a:lnTo>
                <a:lnTo>
                  <a:pt x="0" y="92583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rot="7659121">
            <a:off x="13671847" y="-3649481"/>
            <a:ext cx="7629294" cy="7828566"/>
          </a:xfrm>
          <a:custGeom>
            <a:avLst/>
            <a:gdLst/>
            <a:ahLst/>
            <a:cxnLst/>
            <a:rect l="l" t="t" r="r" b="b"/>
            <a:pathLst>
              <a:path w="7629294" h="7828566">
                <a:moveTo>
                  <a:pt x="0" y="0"/>
                </a:moveTo>
                <a:lnTo>
                  <a:pt x="7629294" y="0"/>
                </a:lnTo>
                <a:lnTo>
                  <a:pt x="7629294" y="7828566"/>
                </a:lnTo>
                <a:lnTo>
                  <a:pt x="0" y="782856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Freeform 6"/>
          <p:cNvSpPr/>
          <p:nvPr/>
        </p:nvSpPr>
        <p:spPr>
          <a:xfrm rot="7659121">
            <a:off x="-1939220" y="5180356"/>
            <a:ext cx="7629294" cy="7828566"/>
          </a:xfrm>
          <a:custGeom>
            <a:avLst/>
            <a:gdLst/>
            <a:ahLst/>
            <a:cxnLst/>
            <a:rect l="l" t="t" r="r" b="b"/>
            <a:pathLst>
              <a:path w="7629294" h="7828566">
                <a:moveTo>
                  <a:pt x="0" y="0"/>
                </a:moveTo>
                <a:lnTo>
                  <a:pt x="7629294" y="0"/>
                </a:lnTo>
                <a:lnTo>
                  <a:pt x="7629294" y="7828567"/>
                </a:lnTo>
                <a:lnTo>
                  <a:pt x="0" y="7828567"/>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rnd">
            <a:noFill/>
            <a:prstDash val="solid"/>
            <a:round/>
          </a:ln>
        </p:spPr>
      </p:sp>
      <p:sp>
        <p:nvSpPr>
          <p:cNvPr id="7" name="TextBox 7"/>
          <p:cNvSpPr txBox="1"/>
          <p:nvPr/>
        </p:nvSpPr>
        <p:spPr>
          <a:xfrm>
            <a:off x="0" y="378099"/>
            <a:ext cx="18140671" cy="1139094"/>
          </a:xfrm>
          <a:prstGeom prst="rect">
            <a:avLst/>
          </a:prstGeom>
        </p:spPr>
        <p:txBody>
          <a:bodyPr lIns="0" tIns="0" rIns="0" bIns="0" rtlCol="0" anchor="t">
            <a:spAutoFit/>
          </a:bodyPr>
          <a:lstStyle/>
          <a:p>
            <a:pPr algn="ctr">
              <a:lnSpc>
                <a:spcPts val="9748"/>
              </a:lnSpc>
            </a:pPr>
            <a:r>
              <a:rPr lang="en-US" sz="7063" b="1" spc="692" dirty="0">
                <a:solidFill>
                  <a:srgbClr val="231F20"/>
                </a:solidFill>
                <a:latin typeface="Arial" panose="020B0604020202020204" pitchFamily="34" charset="0"/>
                <a:cs typeface="Arial" panose="020B0604020202020204" pitchFamily="34" charset="0"/>
              </a:rPr>
              <a:t>NHÓM 13</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sp>
        <p:nvSpPr>
          <p:cNvPr id="2" name="TextBox 2"/>
          <p:cNvSpPr txBox="1"/>
          <p:nvPr/>
        </p:nvSpPr>
        <p:spPr>
          <a:xfrm>
            <a:off x="1979688" y="389261"/>
            <a:ext cx="1454713" cy="995809"/>
          </a:xfrm>
          <a:prstGeom prst="rect">
            <a:avLst/>
          </a:prstGeom>
        </p:spPr>
        <p:txBody>
          <a:bodyPr lIns="0" tIns="0" rIns="0" bIns="0" rtlCol="0" anchor="t">
            <a:spAutoFit/>
          </a:bodyPr>
          <a:lstStyle/>
          <a:p>
            <a:pPr algn="ctr">
              <a:lnSpc>
                <a:spcPts val="7956"/>
              </a:lnSpc>
            </a:pPr>
            <a:r>
              <a:rPr lang="en-US" sz="6630">
                <a:solidFill>
                  <a:srgbClr val="363636"/>
                </a:solidFill>
                <a:latin typeface="Arial" panose="020B0604020202020204" pitchFamily="34" charset="0"/>
                <a:cs typeface="Arial" panose="020B0604020202020204" pitchFamily="34" charset="0"/>
              </a:rPr>
              <a:t>2</a:t>
            </a:r>
          </a:p>
        </p:txBody>
      </p:sp>
      <p:sp>
        <p:nvSpPr>
          <p:cNvPr id="3" name="TextBox 3"/>
          <p:cNvSpPr txBox="1"/>
          <p:nvPr/>
        </p:nvSpPr>
        <p:spPr>
          <a:xfrm>
            <a:off x="4115581" y="580900"/>
            <a:ext cx="8987785" cy="657192"/>
          </a:xfrm>
          <a:prstGeom prst="rect">
            <a:avLst/>
          </a:prstGeom>
        </p:spPr>
        <p:txBody>
          <a:bodyPr lIns="0" tIns="0" rIns="0" bIns="0" rtlCol="0" anchor="t">
            <a:spAutoFit/>
          </a:bodyPr>
          <a:lstStyle/>
          <a:p>
            <a:pPr marL="0" lvl="0" indent="0" algn="l">
              <a:lnSpc>
                <a:spcPts val="5406"/>
              </a:lnSpc>
              <a:spcBef>
                <a:spcPct val="0"/>
              </a:spcBef>
            </a:pPr>
            <a:r>
              <a:rPr lang="en-US" sz="3917" spc="383">
                <a:solidFill>
                  <a:srgbClr val="231F20"/>
                </a:solidFill>
                <a:latin typeface="Arial" panose="020B0604020202020204" pitchFamily="34" charset="0"/>
                <a:cs typeface="Arial" panose="020B0604020202020204" pitchFamily="34" charset="0"/>
              </a:rPr>
              <a:t>CHỨC NĂNG CỦA PHẦN MỀM</a:t>
            </a:r>
          </a:p>
        </p:txBody>
      </p:sp>
      <p:grpSp>
        <p:nvGrpSpPr>
          <p:cNvPr id="4" name="Group 4"/>
          <p:cNvGrpSpPr/>
          <p:nvPr/>
        </p:nvGrpSpPr>
        <p:grpSpPr>
          <a:xfrm>
            <a:off x="1348583" y="1749205"/>
            <a:ext cx="6267401" cy="3007147"/>
            <a:chOff x="0" y="0"/>
            <a:chExt cx="1650673" cy="792006"/>
          </a:xfrm>
        </p:grpSpPr>
        <p:sp>
          <p:nvSpPr>
            <p:cNvPr id="5" name="Freeform 5"/>
            <p:cNvSpPr/>
            <p:nvPr/>
          </p:nvSpPr>
          <p:spPr>
            <a:xfrm>
              <a:off x="0" y="0"/>
              <a:ext cx="1650673" cy="792006"/>
            </a:xfrm>
            <a:custGeom>
              <a:avLst/>
              <a:gdLst/>
              <a:ahLst/>
              <a:cxnLst/>
              <a:rect l="l" t="t" r="r" b="b"/>
              <a:pathLst>
                <a:path w="1650673" h="792006">
                  <a:moveTo>
                    <a:pt x="0" y="0"/>
                  </a:moveTo>
                  <a:lnTo>
                    <a:pt x="1650673" y="0"/>
                  </a:lnTo>
                  <a:lnTo>
                    <a:pt x="1650673" y="792006"/>
                  </a:lnTo>
                  <a:lnTo>
                    <a:pt x="0" y="792006"/>
                  </a:lnTo>
                  <a:close/>
                </a:path>
              </a:pathLst>
            </a:custGeom>
            <a:solidFill>
              <a:srgbClr val="CCCCCC"/>
            </a:solidFill>
          </p:spPr>
        </p:sp>
        <p:sp>
          <p:nvSpPr>
            <p:cNvPr id="6" name="TextBox 6"/>
            <p:cNvSpPr txBox="1"/>
            <p:nvPr/>
          </p:nvSpPr>
          <p:spPr>
            <a:xfrm>
              <a:off x="0" y="-19050"/>
              <a:ext cx="1650673" cy="811056"/>
            </a:xfrm>
            <a:prstGeom prst="rect">
              <a:avLst/>
            </a:prstGeom>
          </p:spPr>
          <p:txBody>
            <a:bodyPr lIns="50800" tIns="50800" rIns="50800" bIns="50800" rtlCol="0" anchor="ctr"/>
            <a:lstStyle/>
            <a:p>
              <a:pPr algn="ctr">
                <a:lnSpc>
                  <a:spcPts val="2859"/>
                </a:lnSpc>
              </a:pPr>
              <a:endParaRPr>
                <a:latin typeface="Arial" panose="020B0604020202020204" pitchFamily="34" charset="0"/>
                <a:cs typeface="Arial" panose="020B0604020202020204" pitchFamily="34" charset="0"/>
              </a:endParaRPr>
            </a:p>
          </p:txBody>
        </p:sp>
      </p:grpSp>
      <p:grpSp>
        <p:nvGrpSpPr>
          <p:cNvPr id="7" name="Group 7"/>
          <p:cNvGrpSpPr/>
          <p:nvPr/>
        </p:nvGrpSpPr>
        <p:grpSpPr>
          <a:xfrm>
            <a:off x="1668619" y="6251153"/>
            <a:ext cx="6267401" cy="3007147"/>
            <a:chOff x="0" y="0"/>
            <a:chExt cx="1650673" cy="792006"/>
          </a:xfrm>
        </p:grpSpPr>
        <p:sp>
          <p:nvSpPr>
            <p:cNvPr id="8" name="Freeform 8"/>
            <p:cNvSpPr/>
            <p:nvPr/>
          </p:nvSpPr>
          <p:spPr>
            <a:xfrm>
              <a:off x="0" y="0"/>
              <a:ext cx="1650673" cy="792006"/>
            </a:xfrm>
            <a:custGeom>
              <a:avLst/>
              <a:gdLst/>
              <a:ahLst/>
              <a:cxnLst/>
              <a:rect l="l" t="t" r="r" b="b"/>
              <a:pathLst>
                <a:path w="1650673" h="792006">
                  <a:moveTo>
                    <a:pt x="0" y="0"/>
                  </a:moveTo>
                  <a:lnTo>
                    <a:pt x="1650673" y="0"/>
                  </a:lnTo>
                  <a:lnTo>
                    <a:pt x="1650673" y="792006"/>
                  </a:lnTo>
                  <a:lnTo>
                    <a:pt x="0" y="792006"/>
                  </a:lnTo>
                  <a:close/>
                </a:path>
              </a:pathLst>
            </a:custGeom>
            <a:solidFill>
              <a:srgbClr val="CCCCCC"/>
            </a:solidFill>
          </p:spPr>
        </p:sp>
        <p:sp>
          <p:nvSpPr>
            <p:cNvPr id="9" name="TextBox 9"/>
            <p:cNvSpPr txBox="1"/>
            <p:nvPr/>
          </p:nvSpPr>
          <p:spPr>
            <a:xfrm>
              <a:off x="0" y="-19050"/>
              <a:ext cx="1650673" cy="811056"/>
            </a:xfrm>
            <a:prstGeom prst="rect">
              <a:avLst/>
            </a:prstGeom>
          </p:spPr>
          <p:txBody>
            <a:bodyPr lIns="50800" tIns="50800" rIns="50800" bIns="50800" rtlCol="0" anchor="ctr"/>
            <a:lstStyle/>
            <a:p>
              <a:pPr algn="ctr">
                <a:lnSpc>
                  <a:spcPts val="2859"/>
                </a:lnSpc>
              </a:pPr>
              <a:endParaRPr>
                <a:latin typeface="Arial" panose="020B0604020202020204" pitchFamily="34" charset="0"/>
                <a:cs typeface="Arial" panose="020B0604020202020204" pitchFamily="34" charset="0"/>
              </a:endParaRPr>
            </a:p>
          </p:txBody>
        </p:sp>
      </p:grpSp>
      <p:grpSp>
        <p:nvGrpSpPr>
          <p:cNvPr id="10" name="Group 10"/>
          <p:cNvGrpSpPr/>
          <p:nvPr/>
        </p:nvGrpSpPr>
        <p:grpSpPr>
          <a:xfrm>
            <a:off x="9969665" y="3639927"/>
            <a:ext cx="6267401" cy="3007147"/>
            <a:chOff x="0" y="0"/>
            <a:chExt cx="1650673" cy="792006"/>
          </a:xfrm>
        </p:grpSpPr>
        <p:sp>
          <p:nvSpPr>
            <p:cNvPr id="11" name="Freeform 11"/>
            <p:cNvSpPr/>
            <p:nvPr/>
          </p:nvSpPr>
          <p:spPr>
            <a:xfrm>
              <a:off x="0" y="0"/>
              <a:ext cx="1650673" cy="792006"/>
            </a:xfrm>
            <a:custGeom>
              <a:avLst/>
              <a:gdLst/>
              <a:ahLst/>
              <a:cxnLst/>
              <a:rect l="l" t="t" r="r" b="b"/>
              <a:pathLst>
                <a:path w="1650673" h="792006">
                  <a:moveTo>
                    <a:pt x="0" y="0"/>
                  </a:moveTo>
                  <a:lnTo>
                    <a:pt x="1650673" y="0"/>
                  </a:lnTo>
                  <a:lnTo>
                    <a:pt x="1650673" y="792006"/>
                  </a:lnTo>
                  <a:lnTo>
                    <a:pt x="0" y="792006"/>
                  </a:lnTo>
                  <a:close/>
                </a:path>
              </a:pathLst>
            </a:custGeom>
            <a:solidFill>
              <a:srgbClr val="CCCCCC"/>
            </a:solidFill>
          </p:spPr>
        </p:sp>
        <p:sp>
          <p:nvSpPr>
            <p:cNvPr id="12" name="TextBox 12"/>
            <p:cNvSpPr txBox="1"/>
            <p:nvPr/>
          </p:nvSpPr>
          <p:spPr>
            <a:xfrm>
              <a:off x="0" y="-19050"/>
              <a:ext cx="1650673" cy="811056"/>
            </a:xfrm>
            <a:prstGeom prst="rect">
              <a:avLst/>
            </a:prstGeom>
          </p:spPr>
          <p:txBody>
            <a:bodyPr lIns="50800" tIns="50800" rIns="50800" bIns="50800" rtlCol="0" anchor="ctr"/>
            <a:lstStyle/>
            <a:p>
              <a:pPr algn="ctr">
                <a:lnSpc>
                  <a:spcPts val="2859"/>
                </a:lnSpc>
              </a:pPr>
              <a:endParaRPr>
                <a:latin typeface="Arial" panose="020B0604020202020204" pitchFamily="34" charset="0"/>
                <a:cs typeface="Arial" panose="020B0604020202020204" pitchFamily="34" charset="0"/>
              </a:endParaRPr>
            </a:p>
          </p:txBody>
        </p:sp>
      </p:grpSp>
      <p:sp>
        <p:nvSpPr>
          <p:cNvPr id="13" name="TextBox 13"/>
          <p:cNvSpPr txBox="1"/>
          <p:nvPr/>
        </p:nvSpPr>
        <p:spPr>
          <a:xfrm>
            <a:off x="1668619" y="2345078"/>
            <a:ext cx="5042801" cy="1307987"/>
          </a:xfrm>
          <a:prstGeom prst="rect">
            <a:avLst/>
          </a:prstGeom>
        </p:spPr>
        <p:txBody>
          <a:bodyPr lIns="0" tIns="0" rIns="0" bIns="0" rtlCol="0" anchor="t">
            <a:spAutoFit/>
          </a:bodyPr>
          <a:lstStyle/>
          <a:p>
            <a:pPr marL="544960" lvl="1" indent="-272480" algn="just">
              <a:lnSpc>
                <a:spcPts val="3483"/>
              </a:lnSpc>
              <a:buFont typeface="Arial"/>
              <a:buChar char="•"/>
            </a:pPr>
            <a:r>
              <a:rPr lang="en-US" sz="2524" spc="247">
                <a:solidFill>
                  <a:srgbClr val="000000"/>
                </a:solidFill>
                <a:latin typeface="Arial" panose="020B0604020202020204" pitchFamily="34" charset="0"/>
                <a:cs typeface="Arial" panose="020B0604020202020204" pitchFamily="34" charset="0"/>
              </a:rPr>
              <a:t>QUẢN LÍ PHIẾU NHẬP</a:t>
            </a:r>
          </a:p>
          <a:p>
            <a:pPr marL="1089920" lvl="2" indent="-363307" algn="just">
              <a:lnSpc>
                <a:spcPts val="3483"/>
              </a:lnSpc>
              <a:spcBef>
                <a:spcPct val="0"/>
              </a:spcBef>
              <a:buFont typeface="Arial"/>
              <a:buChar char="⚬"/>
            </a:pPr>
            <a:r>
              <a:rPr lang="en-US" sz="2524" spc="247">
                <a:solidFill>
                  <a:srgbClr val="000000"/>
                </a:solidFill>
                <a:latin typeface="Arial" panose="020B0604020202020204" pitchFamily="34" charset="0"/>
                <a:cs typeface="Arial" panose="020B0604020202020204" pitchFamily="34" charset="0"/>
              </a:rPr>
              <a:t>QUẢN LÍ THÔNG TIN PHIẾU NHẬP</a:t>
            </a:r>
          </a:p>
        </p:txBody>
      </p:sp>
      <p:sp>
        <p:nvSpPr>
          <p:cNvPr id="14" name="TextBox 14"/>
          <p:cNvSpPr txBox="1"/>
          <p:nvPr/>
        </p:nvSpPr>
        <p:spPr>
          <a:xfrm>
            <a:off x="10286618" y="4477026"/>
            <a:ext cx="5482844" cy="1307987"/>
          </a:xfrm>
          <a:prstGeom prst="rect">
            <a:avLst/>
          </a:prstGeom>
        </p:spPr>
        <p:txBody>
          <a:bodyPr lIns="0" tIns="0" rIns="0" bIns="0" rtlCol="0" anchor="t">
            <a:spAutoFit/>
          </a:bodyPr>
          <a:lstStyle/>
          <a:p>
            <a:pPr marL="544960" lvl="1" indent="-272480" algn="just">
              <a:lnSpc>
                <a:spcPts val="3483"/>
              </a:lnSpc>
              <a:buFont typeface="Arial"/>
              <a:buChar char="•"/>
            </a:pPr>
            <a:r>
              <a:rPr lang="en-US" sz="2524" spc="247">
                <a:solidFill>
                  <a:srgbClr val="000000"/>
                </a:solidFill>
                <a:latin typeface="Arial" panose="020B0604020202020204" pitchFamily="34" charset="0"/>
                <a:cs typeface="Arial" panose="020B0604020202020204" pitchFamily="34" charset="0"/>
              </a:rPr>
              <a:t>QUẢN LÍ BÁN HÀNG</a:t>
            </a:r>
          </a:p>
          <a:p>
            <a:pPr marL="1089920" lvl="2" indent="-363307" algn="just">
              <a:lnSpc>
                <a:spcPts val="3483"/>
              </a:lnSpc>
              <a:buFont typeface="Arial"/>
              <a:buChar char="⚬"/>
            </a:pPr>
            <a:r>
              <a:rPr lang="en-US" sz="2524" spc="247">
                <a:solidFill>
                  <a:srgbClr val="000000"/>
                </a:solidFill>
                <a:latin typeface="Arial" panose="020B0604020202020204" pitchFamily="34" charset="0"/>
                <a:cs typeface="Arial" panose="020B0604020202020204" pitchFamily="34" charset="0"/>
              </a:rPr>
              <a:t>QUẢN LÍ MENU MÓN</a:t>
            </a:r>
          </a:p>
          <a:p>
            <a:pPr marL="1089920" lvl="2" indent="-363307" algn="just">
              <a:lnSpc>
                <a:spcPts val="3483"/>
              </a:lnSpc>
              <a:spcBef>
                <a:spcPct val="0"/>
              </a:spcBef>
              <a:buFont typeface="Arial"/>
              <a:buChar char="⚬"/>
            </a:pPr>
            <a:r>
              <a:rPr lang="en-US" sz="2524" spc="247">
                <a:solidFill>
                  <a:srgbClr val="000000"/>
                </a:solidFill>
                <a:latin typeface="Arial" panose="020B0604020202020204" pitchFamily="34" charset="0"/>
                <a:cs typeface="Arial" panose="020B0604020202020204" pitchFamily="34" charset="0"/>
              </a:rPr>
              <a:t>CHỨC NĂNG THÊM MÓN</a:t>
            </a:r>
          </a:p>
        </p:txBody>
      </p:sp>
      <p:sp>
        <p:nvSpPr>
          <p:cNvPr id="15" name="TextBox 15"/>
          <p:cNvSpPr txBox="1"/>
          <p:nvPr/>
        </p:nvSpPr>
        <p:spPr>
          <a:xfrm>
            <a:off x="2133600" y="6960777"/>
            <a:ext cx="5316945" cy="1756828"/>
          </a:xfrm>
          <a:prstGeom prst="rect">
            <a:avLst/>
          </a:prstGeom>
        </p:spPr>
        <p:txBody>
          <a:bodyPr wrap="square" lIns="0" tIns="0" rIns="0" bIns="0" rtlCol="0" anchor="t">
            <a:spAutoFit/>
          </a:bodyPr>
          <a:lstStyle/>
          <a:p>
            <a:pPr marL="544960" lvl="1" indent="-272480" algn="just">
              <a:lnSpc>
                <a:spcPts val="3483"/>
              </a:lnSpc>
              <a:buFont typeface="Arial"/>
              <a:buChar char="•"/>
            </a:pPr>
            <a:r>
              <a:rPr lang="en-US" sz="2524" spc="247" dirty="0">
                <a:solidFill>
                  <a:srgbClr val="000000"/>
                </a:solidFill>
                <a:latin typeface="Arial" panose="020B0604020202020204" pitchFamily="34" charset="0"/>
                <a:cs typeface="Arial" panose="020B0604020202020204" pitchFamily="34" charset="0"/>
              </a:rPr>
              <a:t>QUẢN LÍ BÀN</a:t>
            </a:r>
          </a:p>
          <a:p>
            <a:pPr marL="1089920" lvl="2" indent="-363307" algn="just">
              <a:lnSpc>
                <a:spcPts val="3483"/>
              </a:lnSpc>
              <a:buFont typeface="Arial"/>
              <a:buChar char="⚬"/>
            </a:pPr>
            <a:r>
              <a:rPr lang="en-US" sz="2524" spc="247" dirty="0">
                <a:solidFill>
                  <a:srgbClr val="000000"/>
                </a:solidFill>
                <a:latin typeface="Arial" panose="020B0604020202020204" pitchFamily="34" charset="0"/>
                <a:cs typeface="Arial" panose="020B0604020202020204" pitchFamily="34" charset="0"/>
              </a:rPr>
              <a:t>THÊM SỮA XÓA BÀN</a:t>
            </a:r>
          </a:p>
          <a:p>
            <a:pPr marL="1089920" lvl="2" indent="-363307" algn="just">
              <a:lnSpc>
                <a:spcPts val="3483"/>
              </a:lnSpc>
              <a:buFont typeface="Arial"/>
              <a:buChar char="⚬"/>
            </a:pPr>
            <a:r>
              <a:rPr lang="en-US" sz="2524" spc="247" dirty="0">
                <a:solidFill>
                  <a:srgbClr val="000000"/>
                </a:solidFill>
                <a:latin typeface="Arial" panose="020B0604020202020204" pitchFamily="34" charset="0"/>
                <a:cs typeface="Arial" panose="020B0604020202020204" pitchFamily="34" charset="0"/>
              </a:rPr>
              <a:t>XEM DANH SÁCH BÀN</a:t>
            </a:r>
          </a:p>
          <a:p>
            <a:pPr marL="1089920" lvl="2" indent="-363307" algn="just">
              <a:lnSpc>
                <a:spcPts val="3483"/>
              </a:lnSpc>
              <a:spcBef>
                <a:spcPct val="0"/>
              </a:spcBef>
              <a:buFont typeface="Arial"/>
              <a:buChar char="⚬"/>
            </a:pPr>
            <a:r>
              <a:rPr lang="en-US" sz="2524" spc="247" dirty="0">
                <a:solidFill>
                  <a:srgbClr val="000000"/>
                </a:solidFill>
                <a:latin typeface="Arial" panose="020B0604020202020204" pitchFamily="34" charset="0"/>
                <a:cs typeface="Arial" panose="020B0604020202020204" pitchFamily="34" charset="0"/>
              </a:rPr>
              <a:t>XEM TRẠNG THÁI BÀN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fade">
                                      <p:cBhvr>
                                        <p:cTn id="26"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sp>
        <p:nvSpPr>
          <p:cNvPr id="2" name="Freeform 2"/>
          <p:cNvSpPr/>
          <p:nvPr/>
        </p:nvSpPr>
        <p:spPr>
          <a:xfrm rot="7659121">
            <a:off x="-4012602" y="5585714"/>
            <a:ext cx="7629294" cy="7828566"/>
          </a:xfrm>
          <a:custGeom>
            <a:avLst/>
            <a:gdLst/>
            <a:ahLst/>
            <a:cxnLst/>
            <a:rect l="l" t="t" r="r" b="b"/>
            <a:pathLst>
              <a:path w="7629294" h="7828566">
                <a:moveTo>
                  <a:pt x="0" y="0"/>
                </a:moveTo>
                <a:lnTo>
                  <a:pt x="7629294" y="0"/>
                </a:lnTo>
                <a:lnTo>
                  <a:pt x="7629294" y="7828566"/>
                </a:lnTo>
                <a:lnTo>
                  <a:pt x="0" y="78285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4999719" y="3006818"/>
            <a:ext cx="1400485" cy="1025011"/>
            <a:chOff x="0" y="0"/>
            <a:chExt cx="368852" cy="269962"/>
          </a:xfrm>
        </p:grpSpPr>
        <p:sp>
          <p:nvSpPr>
            <p:cNvPr id="4" name="Freeform 4"/>
            <p:cNvSpPr/>
            <p:nvPr/>
          </p:nvSpPr>
          <p:spPr>
            <a:xfrm>
              <a:off x="0" y="0"/>
              <a:ext cx="368852" cy="269962"/>
            </a:xfrm>
            <a:custGeom>
              <a:avLst/>
              <a:gdLst/>
              <a:ahLst/>
              <a:cxnLst/>
              <a:rect l="l" t="t" r="r" b="b"/>
              <a:pathLst>
                <a:path w="368852" h="269962">
                  <a:moveTo>
                    <a:pt x="0" y="0"/>
                  </a:moveTo>
                  <a:lnTo>
                    <a:pt x="368852" y="0"/>
                  </a:lnTo>
                  <a:lnTo>
                    <a:pt x="368852" y="269962"/>
                  </a:lnTo>
                  <a:lnTo>
                    <a:pt x="0" y="269962"/>
                  </a:lnTo>
                  <a:close/>
                </a:path>
              </a:pathLst>
            </a:custGeom>
            <a:solidFill>
              <a:srgbClr val="CCCCCC"/>
            </a:solidFill>
          </p:spPr>
        </p:sp>
        <p:sp>
          <p:nvSpPr>
            <p:cNvPr id="5" name="TextBox 5"/>
            <p:cNvSpPr txBox="1"/>
            <p:nvPr/>
          </p:nvSpPr>
          <p:spPr>
            <a:xfrm>
              <a:off x="0" y="-19050"/>
              <a:ext cx="368852" cy="289012"/>
            </a:xfrm>
            <a:prstGeom prst="rect">
              <a:avLst/>
            </a:prstGeom>
          </p:spPr>
          <p:txBody>
            <a:bodyPr lIns="50800" tIns="50800" rIns="50800" bIns="50800" rtlCol="0" anchor="ctr"/>
            <a:lstStyle/>
            <a:p>
              <a:pPr algn="ctr">
                <a:lnSpc>
                  <a:spcPts val="2859"/>
                </a:lnSpc>
              </a:pPr>
              <a:endParaRPr>
                <a:latin typeface="Arial" panose="020B0604020202020204" pitchFamily="34" charset="0"/>
                <a:cs typeface="Arial" panose="020B0604020202020204" pitchFamily="34" charset="0"/>
              </a:endParaRPr>
            </a:p>
          </p:txBody>
        </p:sp>
      </p:grpSp>
      <p:sp>
        <p:nvSpPr>
          <p:cNvPr id="7" name="Freeform 7"/>
          <p:cNvSpPr/>
          <p:nvPr/>
        </p:nvSpPr>
        <p:spPr>
          <a:xfrm rot="2016048">
            <a:off x="12243487" y="-1005305"/>
            <a:ext cx="10749463" cy="2687366"/>
          </a:xfrm>
          <a:custGeom>
            <a:avLst/>
            <a:gdLst/>
            <a:ahLst/>
            <a:cxnLst/>
            <a:rect l="l" t="t" r="r" b="b"/>
            <a:pathLst>
              <a:path w="10749463" h="2687366">
                <a:moveTo>
                  <a:pt x="0" y="0"/>
                </a:moveTo>
                <a:lnTo>
                  <a:pt x="10749463" y="0"/>
                </a:lnTo>
                <a:lnTo>
                  <a:pt x="10749463" y="2687365"/>
                </a:lnTo>
                <a:lnTo>
                  <a:pt x="0" y="268736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TextBox 8"/>
          <p:cNvSpPr txBox="1"/>
          <p:nvPr/>
        </p:nvSpPr>
        <p:spPr>
          <a:xfrm>
            <a:off x="5231353" y="3225185"/>
            <a:ext cx="937219" cy="657225"/>
          </a:xfrm>
          <a:prstGeom prst="rect">
            <a:avLst/>
          </a:prstGeom>
        </p:spPr>
        <p:txBody>
          <a:bodyPr lIns="0" tIns="0" rIns="0" bIns="0" rtlCol="0" anchor="t">
            <a:spAutoFit/>
          </a:bodyPr>
          <a:lstStyle/>
          <a:p>
            <a:pPr algn="ctr">
              <a:lnSpc>
                <a:spcPts val="5126"/>
              </a:lnSpc>
            </a:pPr>
            <a:r>
              <a:rPr lang="en-US" sz="4271">
                <a:solidFill>
                  <a:srgbClr val="363636"/>
                </a:solidFill>
                <a:latin typeface="Arial" panose="020B0604020202020204" pitchFamily="34" charset="0"/>
                <a:cs typeface="Arial" panose="020B0604020202020204" pitchFamily="34" charset="0"/>
              </a:rPr>
              <a:t>II</a:t>
            </a:r>
          </a:p>
        </p:txBody>
      </p:sp>
      <p:grpSp>
        <p:nvGrpSpPr>
          <p:cNvPr id="9" name="Group 9"/>
          <p:cNvGrpSpPr/>
          <p:nvPr/>
        </p:nvGrpSpPr>
        <p:grpSpPr>
          <a:xfrm>
            <a:off x="6400204" y="5617567"/>
            <a:ext cx="7166581" cy="1025011"/>
            <a:chOff x="0" y="0"/>
            <a:chExt cx="1887495" cy="269962"/>
          </a:xfrm>
        </p:grpSpPr>
        <p:sp>
          <p:nvSpPr>
            <p:cNvPr id="10" name="Freeform 10"/>
            <p:cNvSpPr/>
            <p:nvPr/>
          </p:nvSpPr>
          <p:spPr>
            <a:xfrm>
              <a:off x="0" y="0"/>
              <a:ext cx="1887495" cy="269962"/>
            </a:xfrm>
            <a:custGeom>
              <a:avLst/>
              <a:gdLst/>
              <a:ahLst/>
              <a:cxnLst/>
              <a:rect l="l" t="t" r="r" b="b"/>
              <a:pathLst>
                <a:path w="1887495" h="269962">
                  <a:moveTo>
                    <a:pt x="0" y="0"/>
                  </a:moveTo>
                  <a:lnTo>
                    <a:pt x="1887495" y="0"/>
                  </a:lnTo>
                  <a:lnTo>
                    <a:pt x="1887495" y="269962"/>
                  </a:lnTo>
                  <a:lnTo>
                    <a:pt x="0" y="269962"/>
                  </a:lnTo>
                  <a:close/>
                </a:path>
              </a:pathLst>
            </a:custGeom>
            <a:solidFill>
              <a:srgbClr val="CCCCCC"/>
            </a:solidFill>
          </p:spPr>
        </p:sp>
        <p:sp>
          <p:nvSpPr>
            <p:cNvPr id="11" name="TextBox 11"/>
            <p:cNvSpPr txBox="1"/>
            <p:nvPr/>
          </p:nvSpPr>
          <p:spPr>
            <a:xfrm>
              <a:off x="0" y="-19050"/>
              <a:ext cx="1887495" cy="289012"/>
            </a:xfrm>
            <a:prstGeom prst="rect">
              <a:avLst/>
            </a:prstGeom>
          </p:spPr>
          <p:txBody>
            <a:bodyPr lIns="50800" tIns="50800" rIns="50800" bIns="50800" rtlCol="0" anchor="ctr"/>
            <a:lstStyle/>
            <a:p>
              <a:pPr algn="ctr">
                <a:lnSpc>
                  <a:spcPts val="2859"/>
                </a:lnSpc>
              </a:pPr>
              <a:endParaRPr>
                <a:latin typeface="Arial" panose="020B0604020202020204" pitchFamily="34" charset="0"/>
                <a:cs typeface="Arial" panose="020B0604020202020204" pitchFamily="34" charset="0"/>
              </a:endParaRPr>
            </a:p>
          </p:txBody>
        </p:sp>
      </p:grpSp>
      <p:sp>
        <p:nvSpPr>
          <p:cNvPr id="12" name="TextBox 12"/>
          <p:cNvSpPr txBox="1"/>
          <p:nvPr/>
        </p:nvSpPr>
        <p:spPr>
          <a:xfrm>
            <a:off x="6607430" y="4079185"/>
            <a:ext cx="937219" cy="657225"/>
          </a:xfrm>
          <a:prstGeom prst="rect">
            <a:avLst/>
          </a:prstGeom>
        </p:spPr>
        <p:txBody>
          <a:bodyPr lIns="0" tIns="0" rIns="0" bIns="0" rtlCol="0" anchor="t">
            <a:spAutoFit/>
          </a:bodyPr>
          <a:lstStyle/>
          <a:p>
            <a:pPr algn="ctr">
              <a:lnSpc>
                <a:spcPts val="5126"/>
              </a:lnSpc>
            </a:pPr>
            <a:r>
              <a:rPr lang="en-US" sz="4271">
                <a:solidFill>
                  <a:srgbClr val="363636"/>
                </a:solidFill>
                <a:latin typeface="Arial" panose="020B0604020202020204" pitchFamily="34" charset="0"/>
                <a:cs typeface="Arial" panose="020B0604020202020204" pitchFamily="34" charset="0"/>
              </a:rPr>
              <a:t>1</a:t>
            </a:r>
          </a:p>
        </p:txBody>
      </p:sp>
      <p:sp>
        <p:nvSpPr>
          <p:cNvPr id="13" name="TextBox 13"/>
          <p:cNvSpPr txBox="1"/>
          <p:nvPr/>
        </p:nvSpPr>
        <p:spPr>
          <a:xfrm>
            <a:off x="6607430" y="4960342"/>
            <a:ext cx="937219" cy="657225"/>
          </a:xfrm>
          <a:prstGeom prst="rect">
            <a:avLst/>
          </a:prstGeom>
        </p:spPr>
        <p:txBody>
          <a:bodyPr lIns="0" tIns="0" rIns="0" bIns="0" rtlCol="0" anchor="t">
            <a:spAutoFit/>
          </a:bodyPr>
          <a:lstStyle/>
          <a:p>
            <a:pPr algn="ctr">
              <a:lnSpc>
                <a:spcPts val="5126"/>
              </a:lnSpc>
            </a:pPr>
            <a:r>
              <a:rPr lang="en-US" sz="4271">
                <a:solidFill>
                  <a:srgbClr val="363636"/>
                </a:solidFill>
                <a:latin typeface="Arial" panose="020B0604020202020204" pitchFamily="34" charset="0"/>
                <a:cs typeface="Arial" panose="020B0604020202020204" pitchFamily="34" charset="0"/>
              </a:rPr>
              <a:t>2</a:t>
            </a:r>
          </a:p>
        </p:txBody>
      </p:sp>
      <p:sp>
        <p:nvSpPr>
          <p:cNvPr id="14" name="TextBox 14"/>
          <p:cNvSpPr txBox="1"/>
          <p:nvPr/>
        </p:nvSpPr>
        <p:spPr>
          <a:xfrm>
            <a:off x="6607430" y="5757462"/>
            <a:ext cx="937219" cy="657225"/>
          </a:xfrm>
          <a:prstGeom prst="rect">
            <a:avLst/>
          </a:prstGeom>
        </p:spPr>
        <p:txBody>
          <a:bodyPr lIns="0" tIns="0" rIns="0" bIns="0" rtlCol="0" anchor="t">
            <a:spAutoFit/>
          </a:bodyPr>
          <a:lstStyle/>
          <a:p>
            <a:pPr algn="ctr">
              <a:lnSpc>
                <a:spcPts val="5126"/>
              </a:lnSpc>
            </a:pPr>
            <a:r>
              <a:rPr lang="en-US" sz="4271">
                <a:solidFill>
                  <a:srgbClr val="363636"/>
                </a:solidFill>
                <a:latin typeface="Arial" panose="020B0604020202020204" pitchFamily="34" charset="0"/>
                <a:cs typeface="Arial" panose="020B0604020202020204" pitchFamily="34" charset="0"/>
              </a:rPr>
              <a:t>3</a:t>
            </a:r>
          </a:p>
        </p:txBody>
      </p:sp>
      <p:sp>
        <p:nvSpPr>
          <p:cNvPr id="15" name="TextBox 15"/>
          <p:cNvSpPr txBox="1"/>
          <p:nvPr/>
        </p:nvSpPr>
        <p:spPr>
          <a:xfrm>
            <a:off x="6607430" y="3333137"/>
            <a:ext cx="5790503" cy="418548"/>
          </a:xfrm>
          <a:prstGeom prst="rect">
            <a:avLst/>
          </a:prstGeom>
        </p:spPr>
        <p:txBody>
          <a:bodyPr lIns="0" tIns="0" rIns="0" bIns="0" rtlCol="0" anchor="t">
            <a:spAutoFit/>
          </a:bodyPr>
          <a:lstStyle/>
          <a:p>
            <a:pPr algn="l">
              <a:lnSpc>
                <a:spcPts val="3483"/>
              </a:lnSpc>
            </a:pPr>
            <a:r>
              <a:rPr lang="en-US" sz="2524" spc="247">
                <a:solidFill>
                  <a:srgbClr val="231F20"/>
                </a:solidFill>
                <a:latin typeface="Arial" panose="020B0604020202020204" pitchFamily="34" charset="0"/>
                <a:cs typeface="Arial" panose="020B0604020202020204" pitchFamily="34" charset="0"/>
              </a:rPr>
              <a:t>TỔNG QUAN VỀ PHẦN MỀM</a:t>
            </a:r>
          </a:p>
        </p:txBody>
      </p:sp>
      <p:sp>
        <p:nvSpPr>
          <p:cNvPr id="16" name="TextBox 16"/>
          <p:cNvSpPr txBox="1"/>
          <p:nvPr/>
        </p:nvSpPr>
        <p:spPr>
          <a:xfrm>
            <a:off x="7983508" y="4184236"/>
            <a:ext cx="6076629" cy="418548"/>
          </a:xfrm>
          <a:prstGeom prst="rect">
            <a:avLst/>
          </a:prstGeom>
        </p:spPr>
        <p:txBody>
          <a:bodyPr lIns="0" tIns="0" rIns="0" bIns="0" rtlCol="0" anchor="t">
            <a:spAutoFit/>
          </a:bodyPr>
          <a:lstStyle/>
          <a:p>
            <a:pPr algn="l">
              <a:lnSpc>
                <a:spcPts val="3483"/>
              </a:lnSpc>
            </a:pPr>
            <a:r>
              <a:rPr lang="en-US" sz="2524" spc="247">
                <a:solidFill>
                  <a:srgbClr val="231F20"/>
                </a:solidFill>
                <a:latin typeface="Arial" panose="020B0604020202020204" pitchFamily="34" charset="0"/>
                <a:cs typeface="Arial" panose="020B0604020202020204" pitchFamily="34" charset="0"/>
              </a:rPr>
              <a:t>YÊU CẦU CHUNG VỀ PHẦN MỀM</a:t>
            </a:r>
          </a:p>
        </p:txBody>
      </p:sp>
      <p:sp>
        <p:nvSpPr>
          <p:cNvPr id="17" name="TextBox 17"/>
          <p:cNvSpPr txBox="1"/>
          <p:nvPr/>
        </p:nvSpPr>
        <p:spPr>
          <a:xfrm>
            <a:off x="7983508" y="5104327"/>
            <a:ext cx="5790503" cy="418548"/>
          </a:xfrm>
          <a:prstGeom prst="rect">
            <a:avLst/>
          </a:prstGeom>
        </p:spPr>
        <p:txBody>
          <a:bodyPr lIns="0" tIns="0" rIns="0" bIns="0" rtlCol="0" anchor="t">
            <a:spAutoFit/>
          </a:bodyPr>
          <a:lstStyle/>
          <a:p>
            <a:pPr marL="0" lvl="0" indent="0" algn="l">
              <a:lnSpc>
                <a:spcPts val="3483"/>
              </a:lnSpc>
              <a:spcBef>
                <a:spcPct val="0"/>
              </a:spcBef>
            </a:pPr>
            <a:r>
              <a:rPr lang="en-US" sz="2524" spc="247">
                <a:solidFill>
                  <a:srgbClr val="231F20"/>
                </a:solidFill>
                <a:latin typeface="Arial" panose="020B0604020202020204" pitchFamily="34" charset="0"/>
                <a:cs typeface="Arial" panose="020B0604020202020204" pitchFamily="34" charset="0"/>
              </a:rPr>
              <a:t>CHỨC NĂNG CỦA PHẦN MỀM</a:t>
            </a:r>
          </a:p>
        </p:txBody>
      </p:sp>
      <p:sp>
        <p:nvSpPr>
          <p:cNvPr id="18" name="TextBox 18"/>
          <p:cNvSpPr txBox="1"/>
          <p:nvPr/>
        </p:nvSpPr>
        <p:spPr>
          <a:xfrm>
            <a:off x="7983508" y="5898544"/>
            <a:ext cx="6076629" cy="418548"/>
          </a:xfrm>
          <a:prstGeom prst="rect">
            <a:avLst/>
          </a:prstGeom>
        </p:spPr>
        <p:txBody>
          <a:bodyPr lIns="0" tIns="0" rIns="0" bIns="0" rtlCol="0" anchor="t">
            <a:spAutoFit/>
          </a:bodyPr>
          <a:lstStyle/>
          <a:p>
            <a:pPr marL="0" lvl="0" indent="0" algn="l">
              <a:lnSpc>
                <a:spcPts val="3483"/>
              </a:lnSpc>
              <a:spcBef>
                <a:spcPct val="0"/>
              </a:spcBef>
            </a:pPr>
            <a:r>
              <a:rPr lang="en-US" sz="2524" spc="247">
                <a:solidFill>
                  <a:srgbClr val="231F20"/>
                </a:solidFill>
                <a:latin typeface="Arial" panose="020B0604020202020204" pitchFamily="34" charset="0"/>
                <a:cs typeface="Arial" panose="020B0604020202020204" pitchFamily="34" charset="0"/>
              </a:rPr>
              <a:t>ĐỐI TƯỢNG NGƯỜI DÙNG</a:t>
            </a:r>
          </a:p>
        </p:txBody>
      </p:sp>
      <p:sp>
        <p:nvSpPr>
          <p:cNvPr id="19" name="TextBox 17">
            <a:extLst>
              <a:ext uri="{FF2B5EF4-FFF2-40B4-BE49-F238E27FC236}">
                <a16:creationId xmlns:a16="http://schemas.microsoft.com/office/drawing/2014/main" id="{FA6B1552-0313-1D02-2946-7BE6437B3955}"/>
              </a:ext>
            </a:extLst>
          </p:cNvPr>
          <p:cNvSpPr txBox="1"/>
          <p:nvPr/>
        </p:nvSpPr>
        <p:spPr>
          <a:xfrm>
            <a:off x="-117722" y="1758585"/>
            <a:ext cx="17909020" cy="795549"/>
          </a:xfrm>
          <a:prstGeom prst="rect">
            <a:avLst/>
          </a:prstGeom>
        </p:spPr>
        <p:txBody>
          <a:bodyPr lIns="0" tIns="0" rIns="0" bIns="0" rtlCol="0" anchor="t">
            <a:spAutoFit/>
          </a:bodyPr>
          <a:lstStyle/>
          <a:p>
            <a:pPr marL="1032524" lvl="1" indent="-516262" algn="ctr">
              <a:lnSpc>
                <a:spcPts val="6599"/>
              </a:lnSpc>
              <a:buAutoNum type="arabicPeriod"/>
            </a:pPr>
            <a:r>
              <a:rPr lang="en-US" sz="4782" spc="468" dirty="0">
                <a:solidFill>
                  <a:srgbClr val="DF5E00"/>
                </a:solidFill>
                <a:latin typeface="Arial" panose="020B0604020202020204" pitchFamily="34" charset="0"/>
                <a:cs typeface="Arial" panose="020B0604020202020204" pitchFamily="34" charset="0"/>
              </a:rPr>
              <a:t>TỔNG QUAN VỀ ỨNG DỤNG VÀ ĐẶC TẢ YÊU CẦU</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sp>
        <p:nvSpPr>
          <p:cNvPr id="2" name="TextBox 2"/>
          <p:cNvSpPr txBox="1"/>
          <p:nvPr/>
        </p:nvSpPr>
        <p:spPr>
          <a:xfrm>
            <a:off x="1979688" y="389261"/>
            <a:ext cx="1454713" cy="995809"/>
          </a:xfrm>
          <a:prstGeom prst="rect">
            <a:avLst/>
          </a:prstGeom>
        </p:spPr>
        <p:txBody>
          <a:bodyPr lIns="0" tIns="0" rIns="0" bIns="0" rtlCol="0" anchor="t">
            <a:spAutoFit/>
          </a:bodyPr>
          <a:lstStyle/>
          <a:p>
            <a:pPr algn="ctr">
              <a:lnSpc>
                <a:spcPts val="7956"/>
              </a:lnSpc>
            </a:pPr>
            <a:r>
              <a:rPr lang="en-US" sz="6630">
                <a:solidFill>
                  <a:srgbClr val="363636"/>
                </a:solidFill>
                <a:latin typeface="Arial" panose="020B0604020202020204" pitchFamily="34" charset="0"/>
                <a:cs typeface="Arial" panose="020B0604020202020204" pitchFamily="34" charset="0"/>
              </a:rPr>
              <a:t>3</a:t>
            </a:r>
          </a:p>
        </p:txBody>
      </p:sp>
      <p:sp>
        <p:nvSpPr>
          <p:cNvPr id="3" name="TextBox 3"/>
          <p:cNvSpPr txBox="1"/>
          <p:nvPr/>
        </p:nvSpPr>
        <p:spPr>
          <a:xfrm>
            <a:off x="4115581" y="580900"/>
            <a:ext cx="8987785" cy="657192"/>
          </a:xfrm>
          <a:prstGeom prst="rect">
            <a:avLst/>
          </a:prstGeom>
        </p:spPr>
        <p:txBody>
          <a:bodyPr lIns="0" tIns="0" rIns="0" bIns="0" rtlCol="0" anchor="t">
            <a:spAutoFit/>
          </a:bodyPr>
          <a:lstStyle/>
          <a:p>
            <a:pPr marL="0" lvl="0" indent="0" algn="l">
              <a:lnSpc>
                <a:spcPts val="5406"/>
              </a:lnSpc>
              <a:spcBef>
                <a:spcPct val="0"/>
              </a:spcBef>
            </a:pPr>
            <a:r>
              <a:rPr lang="en-US" sz="3917" spc="383">
                <a:solidFill>
                  <a:srgbClr val="231F20"/>
                </a:solidFill>
                <a:latin typeface="Arial" panose="020B0604020202020204" pitchFamily="34" charset="0"/>
                <a:cs typeface="Arial" panose="020B0604020202020204" pitchFamily="34" charset="0"/>
              </a:rPr>
              <a:t>ĐỐI TƯỢNG NGƯỜI DÙNG</a:t>
            </a:r>
          </a:p>
        </p:txBody>
      </p:sp>
      <p:grpSp>
        <p:nvGrpSpPr>
          <p:cNvPr id="4" name="Group 4"/>
          <p:cNvGrpSpPr/>
          <p:nvPr/>
        </p:nvGrpSpPr>
        <p:grpSpPr>
          <a:xfrm>
            <a:off x="1154427" y="2356884"/>
            <a:ext cx="6267401" cy="6901416"/>
            <a:chOff x="0" y="0"/>
            <a:chExt cx="1650673" cy="1817657"/>
          </a:xfrm>
        </p:grpSpPr>
        <p:sp>
          <p:nvSpPr>
            <p:cNvPr id="5" name="Freeform 5"/>
            <p:cNvSpPr/>
            <p:nvPr/>
          </p:nvSpPr>
          <p:spPr>
            <a:xfrm>
              <a:off x="0" y="0"/>
              <a:ext cx="1650673" cy="1817657"/>
            </a:xfrm>
            <a:custGeom>
              <a:avLst/>
              <a:gdLst/>
              <a:ahLst/>
              <a:cxnLst/>
              <a:rect l="l" t="t" r="r" b="b"/>
              <a:pathLst>
                <a:path w="1650673" h="1817657">
                  <a:moveTo>
                    <a:pt x="0" y="0"/>
                  </a:moveTo>
                  <a:lnTo>
                    <a:pt x="1650673" y="0"/>
                  </a:lnTo>
                  <a:lnTo>
                    <a:pt x="1650673" y="1817657"/>
                  </a:lnTo>
                  <a:lnTo>
                    <a:pt x="0" y="1817657"/>
                  </a:lnTo>
                  <a:close/>
                </a:path>
              </a:pathLst>
            </a:custGeom>
            <a:solidFill>
              <a:srgbClr val="CCCCCC"/>
            </a:solidFill>
          </p:spPr>
        </p:sp>
        <p:sp>
          <p:nvSpPr>
            <p:cNvPr id="6" name="TextBox 6"/>
            <p:cNvSpPr txBox="1"/>
            <p:nvPr/>
          </p:nvSpPr>
          <p:spPr>
            <a:xfrm>
              <a:off x="0" y="-19050"/>
              <a:ext cx="1650673" cy="1836707"/>
            </a:xfrm>
            <a:prstGeom prst="rect">
              <a:avLst/>
            </a:prstGeom>
          </p:spPr>
          <p:txBody>
            <a:bodyPr lIns="50800" tIns="50800" rIns="50800" bIns="50800" rtlCol="0" anchor="ctr"/>
            <a:lstStyle/>
            <a:p>
              <a:pPr algn="ctr">
                <a:lnSpc>
                  <a:spcPts val="2859"/>
                </a:lnSpc>
              </a:pPr>
              <a:endParaRPr>
                <a:latin typeface="Arial" panose="020B0604020202020204" pitchFamily="34" charset="0"/>
                <a:cs typeface="Arial" panose="020B0604020202020204" pitchFamily="34" charset="0"/>
              </a:endParaRPr>
            </a:p>
          </p:txBody>
        </p:sp>
      </p:grpSp>
      <p:sp>
        <p:nvSpPr>
          <p:cNvPr id="7" name="TextBox 7"/>
          <p:cNvSpPr txBox="1"/>
          <p:nvPr/>
        </p:nvSpPr>
        <p:spPr>
          <a:xfrm>
            <a:off x="2308910" y="1493354"/>
            <a:ext cx="13235992" cy="418548"/>
          </a:xfrm>
          <a:prstGeom prst="rect">
            <a:avLst/>
          </a:prstGeom>
        </p:spPr>
        <p:txBody>
          <a:bodyPr lIns="0" tIns="0" rIns="0" bIns="0" rtlCol="0" anchor="t">
            <a:spAutoFit/>
          </a:bodyPr>
          <a:lstStyle/>
          <a:p>
            <a:pPr algn="just">
              <a:lnSpc>
                <a:spcPts val="3483"/>
              </a:lnSpc>
            </a:pPr>
            <a:r>
              <a:rPr lang="en-US" sz="2524" spc="247" dirty="0">
                <a:solidFill>
                  <a:srgbClr val="000000"/>
                </a:solidFill>
                <a:latin typeface="Arial" panose="020B0604020202020204" pitchFamily="34" charset="0"/>
                <a:cs typeface="Arial" panose="020B0604020202020204" pitchFamily="34" charset="0"/>
              </a:rPr>
              <a:t>PHẦN MỀM ỨNG DỤNG DÀNH CHO 3 NGƯỜI ĐỐI TƯỢNG</a:t>
            </a:r>
          </a:p>
        </p:txBody>
      </p:sp>
      <p:sp>
        <p:nvSpPr>
          <p:cNvPr id="8" name="TextBox 8"/>
          <p:cNvSpPr txBox="1"/>
          <p:nvPr/>
        </p:nvSpPr>
        <p:spPr>
          <a:xfrm>
            <a:off x="1704552" y="2752813"/>
            <a:ext cx="4288440" cy="3103350"/>
          </a:xfrm>
          <a:prstGeom prst="rect">
            <a:avLst/>
          </a:prstGeom>
        </p:spPr>
        <p:txBody>
          <a:bodyPr lIns="0" tIns="0" rIns="0" bIns="0" rtlCol="0" anchor="t">
            <a:spAutoFit/>
          </a:bodyPr>
          <a:lstStyle/>
          <a:p>
            <a:pPr algn="just">
              <a:lnSpc>
                <a:spcPts val="3483"/>
              </a:lnSpc>
            </a:pPr>
            <a:r>
              <a:rPr lang="en-US" sz="2524" spc="247">
                <a:solidFill>
                  <a:srgbClr val="000000"/>
                </a:solidFill>
                <a:latin typeface="Arial" panose="020B0604020202020204" pitchFamily="34" charset="0"/>
                <a:cs typeface="Arial" panose="020B0604020202020204" pitchFamily="34" charset="0"/>
              </a:rPr>
              <a:t> KHÁCH HÀNG KHÔNG TRỰC TIẾP SỬ DỤNG HỆ THỐNG NHƯNG LÀ NGƯỜI ĐƯA RA CÁC SẢN PHẨM CẦN THANH TOÁN CHO NHÂN VIÊN. </a:t>
            </a:r>
          </a:p>
          <a:p>
            <a:pPr algn="just">
              <a:lnSpc>
                <a:spcPts val="3483"/>
              </a:lnSpc>
            </a:pPr>
            <a:endParaRPr lang="en-US" sz="2524" spc="247">
              <a:solidFill>
                <a:srgbClr val="000000"/>
              </a:solidFill>
              <a:latin typeface="Arial" panose="020B0604020202020204" pitchFamily="34" charset="0"/>
              <a:cs typeface="Arial" panose="020B0604020202020204" pitchFamily="34" charset="0"/>
            </a:endParaRPr>
          </a:p>
        </p:txBody>
      </p:sp>
      <p:grpSp>
        <p:nvGrpSpPr>
          <p:cNvPr id="9" name="Group 9"/>
          <p:cNvGrpSpPr/>
          <p:nvPr/>
        </p:nvGrpSpPr>
        <p:grpSpPr>
          <a:xfrm>
            <a:off x="6440668" y="2356884"/>
            <a:ext cx="6267401" cy="6901416"/>
            <a:chOff x="0" y="0"/>
            <a:chExt cx="1650673" cy="1817657"/>
          </a:xfrm>
        </p:grpSpPr>
        <p:sp>
          <p:nvSpPr>
            <p:cNvPr id="10" name="Freeform 10"/>
            <p:cNvSpPr/>
            <p:nvPr/>
          </p:nvSpPr>
          <p:spPr>
            <a:xfrm>
              <a:off x="0" y="0"/>
              <a:ext cx="1650673" cy="1817657"/>
            </a:xfrm>
            <a:custGeom>
              <a:avLst/>
              <a:gdLst/>
              <a:ahLst/>
              <a:cxnLst/>
              <a:rect l="l" t="t" r="r" b="b"/>
              <a:pathLst>
                <a:path w="1650673" h="1817657">
                  <a:moveTo>
                    <a:pt x="0" y="0"/>
                  </a:moveTo>
                  <a:lnTo>
                    <a:pt x="1650673" y="0"/>
                  </a:lnTo>
                  <a:lnTo>
                    <a:pt x="1650673" y="1817657"/>
                  </a:lnTo>
                  <a:lnTo>
                    <a:pt x="0" y="1817657"/>
                  </a:lnTo>
                  <a:close/>
                </a:path>
              </a:pathLst>
            </a:custGeom>
            <a:solidFill>
              <a:srgbClr val="CCCCCC"/>
            </a:solidFill>
          </p:spPr>
        </p:sp>
        <p:sp>
          <p:nvSpPr>
            <p:cNvPr id="11" name="TextBox 11"/>
            <p:cNvSpPr txBox="1"/>
            <p:nvPr/>
          </p:nvSpPr>
          <p:spPr>
            <a:xfrm>
              <a:off x="0" y="-19050"/>
              <a:ext cx="1650673" cy="1836707"/>
            </a:xfrm>
            <a:prstGeom prst="rect">
              <a:avLst/>
            </a:prstGeom>
          </p:spPr>
          <p:txBody>
            <a:bodyPr lIns="50800" tIns="50800" rIns="50800" bIns="50800" rtlCol="0" anchor="ctr"/>
            <a:lstStyle/>
            <a:p>
              <a:pPr algn="ctr">
                <a:lnSpc>
                  <a:spcPts val="2859"/>
                </a:lnSpc>
              </a:pPr>
              <a:endParaRPr>
                <a:latin typeface="Arial" panose="020B0604020202020204" pitchFamily="34" charset="0"/>
                <a:cs typeface="Arial" panose="020B0604020202020204" pitchFamily="34" charset="0"/>
              </a:endParaRPr>
            </a:p>
          </p:txBody>
        </p:sp>
      </p:grpSp>
      <p:sp>
        <p:nvSpPr>
          <p:cNvPr id="12" name="TextBox 12"/>
          <p:cNvSpPr txBox="1"/>
          <p:nvPr/>
        </p:nvSpPr>
        <p:spPr>
          <a:xfrm>
            <a:off x="6895289" y="2752813"/>
            <a:ext cx="5358157" cy="1307987"/>
          </a:xfrm>
          <a:prstGeom prst="rect">
            <a:avLst/>
          </a:prstGeom>
        </p:spPr>
        <p:txBody>
          <a:bodyPr lIns="0" tIns="0" rIns="0" bIns="0" rtlCol="0" anchor="t">
            <a:spAutoFit/>
          </a:bodyPr>
          <a:lstStyle/>
          <a:p>
            <a:pPr algn="ctr">
              <a:lnSpc>
                <a:spcPts val="3483"/>
              </a:lnSpc>
              <a:spcBef>
                <a:spcPct val="0"/>
              </a:spcBef>
            </a:pPr>
            <a:r>
              <a:rPr lang="en-US" sz="2524" spc="247">
                <a:solidFill>
                  <a:srgbClr val="000000"/>
                </a:solidFill>
                <a:latin typeface="Arial" panose="020B0604020202020204" pitchFamily="34" charset="0"/>
                <a:cs typeface="Arial" panose="020B0604020202020204" pitchFamily="34" charset="0"/>
              </a:rPr>
              <a:t>NHÂN VIÊN TIẾP NHẬN SẢN PHẨM VÀ THANH TOÁN HÓA ĐƠN CHO KHÁCH HÀNG.</a:t>
            </a:r>
          </a:p>
        </p:txBody>
      </p:sp>
      <p:grpSp>
        <p:nvGrpSpPr>
          <p:cNvPr id="13" name="Group 13"/>
          <p:cNvGrpSpPr/>
          <p:nvPr/>
        </p:nvGrpSpPr>
        <p:grpSpPr>
          <a:xfrm>
            <a:off x="12411202" y="2356884"/>
            <a:ext cx="6267401" cy="6901416"/>
            <a:chOff x="0" y="0"/>
            <a:chExt cx="1650673" cy="1817657"/>
          </a:xfrm>
        </p:grpSpPr>
        <p:sp>
          <p:nvSpPr>
            <p:cNvPr id="14" name="Freeform 14"/>
            <p:cNvSpPr/>
            <p:nvPr/>
          </p:nvSpPr>
          <p:spPr>
            <a:xfrm>
              <a:off x="0" y="0"/>
              <a:ext cx="1650673" cy="1817657"/>
            </a:xfrm>
            <a:custGeom>
              <a:avLst/>
              <a:gdLst/>
              <a:ahLst/>
              <a:cxnLst/>
              <a:rect l="l" t="t" r="r" b="b"/>
              <a:pathLst>
                <a:path w="1650673" h="1817657">
                  <a:moveTo>
                    <a:pt x="0" y="0"/>
                  </a:moveTo>
                  <a:lnTo>
                    <a:pt x="1650673" y="0"/>
                  </a:lnTo>
                  <a:lnTo>
                    <a:pt x="1650673" y="1817657"/>
                  </a:lnTo>
                  <a:lnTo>
                    <a:pt x="0" y="1817657"/>
                  </a:lnTo>
                  <a:close/>
                </a:path>
              </a:pathLst>
            </a:custGeom>
            <a:solidFill>
              <a:srgbClr val="CCCCCC"/>
            </a:solidFill>
          </p:spPr>
        </p:sp>
        <p:sp>
          <p:nvSpPr>
            <p:cNvPr id="15" name="TextBox 15"/>
            <p:cNvSpPr txBox="1"/>
            <p:nvPr/>
          </p:nvSpPr>
          <p:spPr>
            <a:xfrm>
              <a:off x="0" y="-19050"/>
              <a:ext cx="1650673" cy="1836707"/>
            </a:xfrm>
            <a:prstGeom prst="rect">
              <a:avLst/>
            </a:prstGeom>
          </p:spPr>
          <p:txBody>
            <a:bodyPr lIns="50800" tIns="50800" rIns="50800" bIns="50800" rtlCol="0" anchor="ctr"/>
            <a:lstStyle/>
            <a:p>
              <a:pPr algn="ctr">
                <a:lnSpc>
                  <a:spcPts val="2859"/>
                </a:lnSpc>
              </a:pPr>
              <a:endParaRPr>
                <a:latin typeface="Arial" panose="020B0604020202020204" pitchFamily="34" charset="0"/>
                <a:cs typeface="Arial" panose="020B0604020202020204" pitchFamily="34" charset="0"/>
              </a:endParaRPr>
            </a:p>
          </p:txBody>
        </p:sp>
      </p:grpSp>
      <p:sp>
        <p:nvSpPr>
          <p:cNvPr id="16" name="TextBox 16"/>
          <p:cNvSpPr txBox="1"/>
          <p:nvPr/>
        </p:nvSpPr>
        <p:spPr>
          <a:xfrm>
            <a:off x="13155743" y="2752813"/>
            <a:ext cx="4625284" cy="3552191"/>
          </a:xfrm>
          <a:prstGeom prst="rect">
            <a:avLst/>
          </a:prstGeom>
        </p:spPr>
        <p:txBody>
          <a:bodyPr lIns="0" tIns="0" rIns="0" bIns="0" rtlCol="0" anchor="t">
            <a:spAutoFit/>
          </a:bodyPr>
          <a:lstStyle/>
          <a:p>
            <a:pPr algn="l">
              <a:lnSpc>
                <a:spcPts val="3483"/>
              </a:lnSpc>
              <a:spcBef>
                <a:spcPct val="0"/>
              </a:spcBef>
            </a:pPr>
            <a:r>
              <a:rPr lang="en-US" sz="2524" spc="247">
                <a:solidFill>
                  <a:srgbClr val="000000"/>
                </a:solidFill>
                <a:latin typeface="Arial" panose="020B0604020202020204" pitchFamily="34" charset="0"/>
                <a:cs typeface="Arial" panose="020B0604020202020204" pitchFamily="34" charset="0"/>
              </a:rPr>
              <a:t>NGƯỜI QUẢN LÝ:</a:t>
            </a:r>
          </a:p>
          <a:p>
            <a:pPr marL="544960" lvl="1" indent="-272480" algn="l">
              <a:lnSpc>
                <a:spcPts val="3483"/>
              </a:lnSpc>
              <a:spcBef>
                <a:spcPct val="0"/>
              </a:spcBef>
              <a:buFont typeface="Arial"/>
              <a:buChar char="•"/>
            </a:pPr>
            <a:r>
              <a:rPr lang="en-US" sz="2524" spc="247">
                <a:solidFill>
                  <a:srgbClr val="000000"/>
                </a:solidFill>
                <a:latin typeface="Arial" panose="020B0604020202020204" pitchFamily="34" charset="0"/>
                <a:cs typeface="Arial" panose="020B0604020202020204" pitchFamily="34" charset="0"/>
              </a:rPr>
              <a:t>PHÂN QUYỀN NGƯỜI SỬ DỤNG HỆ THỐNG.</a:t>
            </a:r>
          </a:p>
          <a:p>
            <a:pPr marL="544960" lvl="1" indent="-272480" algn="l">
              <a:lnSpc>
                <a:spcPts val="3483"/>
              </a:lnSpc>
              <a:spcBef>
                <a:spcPct val="0"/>
              </a:spcBef>
              <a:buFont typeface="Arial"/>
              <a:buChar char="•"/>
            </a:pPr>
            <a:r>
              <a:rPr lang="en-US" sz="2524" spc="247">
                <a:solidFill>
                  <a:srgbClr val="000000"/>
                </a:solidFill>
                <a:latin typeface="Arial" panose="020B0604020202020204" pitchFamily="34" charset="0"/>
                <a:cs typeface="Arial" panose="020B0604020202020204" pitchFamily="34" charset="0"/>
              </a:rPr>
              <a:t>KIỂM SOÁT DOANH THU.</a:t>
            </a:r>
          </a:p>
          <a:p>
            <a:pPr marL="544960" lvl="1" indent="-272480" algn="l">
              <a:lnSpc>
                <a:spcPts val="3483"/>
              </a:lnSpc>
              <a:spcBef>
                <a:spcPct val="0"/>
              </a:spcBef>
              <a:buFont typeface="Arial"/>
              <a:buChar char="•"/>
            </a:pPr>
            <a:r>
              <a:rPr lang="en-US" sz="2524" spc="247">
                <a:solidFill>
                  <a:srgbClr val="000000"/>
                </a:solidFill>
                <a:latin typeface="Arial" panose="020B0604020202020204" pitchFamily="34" charset="0"/>
                <a:cs typeface="Arial" panose="020B0604020202020204" pitchFamily="34" charset="0"/>
              </a:rPr>
              <a:t>THỰC HIỆN CÁC CÔNG VIỆC CỦA NHÂN VIÊN.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fade">
                                      <p:cBhvr>
                                        <p:cTn id="31"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2" grpId="0"/>
      <p:bldP spid="16"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sp>
        <p:nvSpPr>
          <p:cNvPr id="2" name="Freeform 2"/>
          <p:cNvSpPr/>
          <p:nvPr/>
        </p:nvSpPr>
        <p:spPr>
          <a:xfrm rot="7659121">
            <a:off x="-4012602" y="5585714"/>
            <a:ext cx="7629294" cy="7828566"/>
          </a:xfrm>
          <a:custGeom>
            <a:avLst/>
            <a:gdLst/>
            <a:ahLst/>
            <a:cxnLst/>
            <a:rect l="l" t="t" r="r" b="b"/>
            <a:pathLst>
              <a:path w="7629294" h="7828566">
                <a:moveTo>
                  <a:pt x="0" y="0"/>
                </a:moveTo>
                <a:lnTo>
                  <a:pt x="7629294" y="0"/>
                </a:lnTo>
                <a:lnTo>
                  <a:pt x="7629294" y="7828566"/>
                </a:lnTo>
                <a:lnTo>
                  <a:pt x="0" y="78285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4999719" y="3006818"/>
            <a:ext cx="1400485" cy="1025011"/>
            <a:chOff x="0" y="0"/>
            <a:chExt cx="368852" cy="269962"/>
          </a:xfrm>
        </p:grpSpPr>
        <p:sp>
          <p:nvSpPr>
            <p:cNvPr id="4" name="Freeform 4"/>
            <p:cNvSpPr/>
            <p:nvPr/>
          </p:nvSpPr>
          <p:spPr>
            <a:xfrm>
              <a:off x="0" y="0"/>
              <a:ext cx="368852" cy="269962"/>
            </a:xfrm>
            <a:custGeom>
              <a:avLst/>
              <a:gdLst/>
              <a:ahLst/>
              <a:cxnLst/>
              <a:rect l="l" t="t" r="r" b="b"/>
              <a:pathLst>
                <a:path w="368852" h="269962">
                  <a:moveTo>
                    <a:pt x="0" y="0"/>
                  </a:moveTo>
                  <a:lnTo>
                    <a:pt x="368852" y="0"/>
                  </a:lnTo>
                  <a:lnTo>
                    <a:pt x="368852" y="269962"/>
                  </a:lnTo>
                  <a:lnTo>
                    <a:pt x="0" y="269962"/>
                  </a:lnTo>
                  <a:close/>
                </a:path>
              </a:pathLst>
            </a:custGeom>
            <a:solidFill>
              <a:srgbClr val="CCCCCC"/>
            </a:solidFill>
          </p:spPr>
        </p:sp>
        <p:sp>
          <p:nvSpPr>
            <p:cNvPr id="5" name="TextBox 5"/>
            <p:cNvSpPr txBox="1"/>
            <p:nvPr/>
          </p:nvSpPr>
          <p:spPr>
            <a:xfrm>
              <a:off x="0" y="-19050"/>
              <a:ext cx="368852" cy="289012"/>
            </a:xfrm>
            <a:prstGeom prst="rect">
              <a:avLst/>
            </a:prstGeom>
          </p:spPr>
          <p:txBody>
            <a:bodyPr lIns="50800" tIns="50800" rIns="50800" bIns="50800" rtlCol="0" anchor="ctr"/>
            <a:lstStyle/>
            <a:p>
              <a:pPr algn="ctr">
                <a:lnSpc>
                  <a:spcPts val="2859"/>
                </a:lnSpc>
              </a:pPr>
              <a:endParaRPr>
                <a:latin typeface="Arial" panose="020B0604020202020204" pitchFamily="34" charset="0"/>
                <a:cs typeface="Arial" panose="020B0604020202020204" pitchFamily="34" charset="0"/>
              </a:endParaRPr>
            </a:p>
          </p:txBody>
        </p:sp>
      </p:grpSp>
      <p:sp>
        <p:nvSpPr>
          <p:cNvPr id="7" name="Freeform 7"/>
          <p:cNvSpPr/>
          <p:nvPr/>
        </p:nvSpPr>
        <p:spPr>
          <a:xfrm rot="2016048">
            <a:off x="12243487" y="-1005305"/>
            <a:ext cx="10749463" cy="2687366"/>
          </a:xfrm>
          <a:custGeom>
            <a:avLst/>
            <a:gdLst/>
            <a:ahLst/>
            <a:cxnLst/>
            <a:rect l="l" t="t" r="r" b="b"/>
            <a:pathLst>
              <a:path w="10749463" h="2687366">
                <a:moveTo>
                  <a:pt x="0" y="0"/>
                </a:moveTo>
                <a:lnTo>
                  <a:pt x="10749463" y="0"/>
                </a:lnTo>
                <a:lnTo>
                  <a:pt x="10749463" y="2687365"/>
                </a:lnTo>
                <a:lnTo>
                  <a:pt x="0" y="268736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TextBox 8"/>
          <p:cNvSpPr txBox="1"/>
          <p:nvPr/>
        </p:nvSpPr>
        <p:spPr>
          <a:xfrm>
            <a:off x="5231353" y="3225185"/>
            <a:ext cx="937219" cy="657225"/>
          </a:xfrm>
          <a:prstGeom prst="rect">
            <a:avLst/>
          </a:prstGeom>
        </p:spPr>
        <p:txBody>
          <a:bodyPr lIns="0" tIns="0" rIns="0" bIns="0" rtlCol="0" anchor="t">
            <a:spAutoFit/>
          </a:bodyPr>
          <a:lstStyle/>
          <a:p>
            <a:pPr algn="ctr">
              <a:lnSpc>
                <a:spcPts val="5126"/>
              </a:lnSpc>
            </a:pPr>
            <a:r>
              <a:rPr lang="en-US" sz="4271">
                <a:solidFill>
                  <a:srgbClr val="363636"/>
                </a:solidFill>
                <a:latin typeface="Arial" panose="020B0604020202020204" pitchFamily="34" charset="0"/>
                <a:cs typeface="Arial" panose="020B0604020202020204" pitchFamily="34" charset="0"/>
              </a:rPr>
              <a:t>III</a:t>
            </a:r>
          </a:p>
        </p:txBody>
      </p:sp>
      <p:sp>
        <p:nvSpPr>
          <p:cNvPr id="9" name="TextBox 9"/>
          <p:cNvSpPr txBox="1"/>
          <p:nvPr/>
        </p:nvSpPr>
        <p:spPr>
          <a:xfrm>
            <a:off x="6607430" y="4079185"/>
            <a:ext cx="937219" cy="657225"/>
          </a:xfrm>
          <a:prstGeom prst="rect">
            <a:avLst/>
          </a:prstGeom>
        </p:spPr>
        <p:txBody>
          <a:bodyPr lIns="0" tIns="0" rIns="0" bIns="0" rtlCol="0" anchor="t">
            <a:spAutoFit/>
          </a:bodyPr>
          <a:lstStyle/>
          <a:p>
            <a:pPr algn="ctr">
              <a:lnSpc>
                <a:spcPts val="5126"/>
              </a:lnSpc>
            </a:pPr>
            <a:r>
              <a:rPr lang="en-US" sz="4271">
                <a:solidFill>
                  <a:srgbClr val="363636"/>
                </a:solidFill>
                <a:latin typeface="Arial" panose="020B0604020202020204" pitchFamily="34" charset="0"/>
                <a:cs typeface="Arial" panose="020B0604020202020204" pitchFamily="34" charset="0"/>
              </a:rPr>
              <a:t>1</a:t>
            </a:r>
          </a:p>
        </p:txBody>
      </p:sp>
      <p:sp>
        <p:nvSpPr>
          <p:cNvPr id="10" name="TextBox 10"/>
          <p:cNvSpPr txBox="1"/>
          <p:nvPr/>
        </p:nvSpPr>
        <p:spPr>
          <a:xfrm>
            <a:off x="6607430" y="4960342"/>
            <a:ext cx="937219" cy="657225"/>
          </a:xfrm>
          <a:prstGeom prst="rect">
            <a:avLst/>
          </a:prstGeom>
        </p:spPr>
        <p:txBody>
          <a:bodyPr lIns="0" tIns="0" rIns="0" bIns="0" rtlCol="0" anchor="t">
            <a:spAutoFit/>
          </a:bodyPr>
          <a:lstStyle/>
          <a:p>
            <a:pPr algn="ctr">
              <a:lnSpc>
                <a:spcPts val="5126"/>
              </a:lnSpc>
            </a:pPr>
            <a:r>
              <a:rPr lang="en-US" sz="4271">
                <a:solidFill>
                  <a:srgbClr val="363636"/>
                </a:solidFill>
                <a:latin typeface="Arial" panose="020B0604020202020204" pitchFamily="34" charset="0"/>
                <a:cs typeface="Arial" panose="020B0604020202020204" pitchFamily="34" charset="0"/>
              </a:rPr>
              <a:t>2</a:t>
            </a:r>
          </a:p>
        </p:txBody>
      </p:sp>
      <p:sp>
        <p:nvSpPr>
          <p:cNvPr id="11" name="TextBox 11"/>
          <p:cNvSpPr txBox="1"/>
          <p:nvPr/>
        </p:nvSpPr>
        <p:spPr>
          <a:xfrm>
            <a:off x="6607430" y="5757462"/>
            <a:ext cx="937219" cy="657225"/>
          </a:xfrm>
          <a:prstGeom prst="rect">
            <a:avLst/>
          </a:prstGeom>
        </p:spPr>
        <p:txBody>
          <a:bodyPr lIns="0" tIns="0" rIns="0" bIns="0" rtlCol="0" anchor="t">
            <a:spAutoFit/>
          </a:bodyPr>
          <a:lstStyle/>
          <a:p>
            <a:pPr algn="ctr">
              <a:lnSpc>
                <a:spcPts val="5126"/>
              </a:lnSpc>
            </a:pPr>
            <a:r>
              <a:rPr lang="en-US" sz="4271">
                <a:solidFill>
                  <a:srgbClr val="363636"/>
                </a:solidFill>
                <a:latin typeface="Arial" panose="020B0604020202020204" pitchFamily="34" charset="0"/>
                <a:cs typeface="Arial" panose="020B0604020202020204" pitchFamily="34" charset="0"/>
              </a:rPr>
              <a:t>3</a:t>
            </a:r>
          </a:p>
        </p:txBody>
      </p:sp>
      <p:sp>
        <p:nvSpPr>
          <p:cNvPr id="12" name="TextBox 12"/>
          <p:cNvSpPr txBox="1"/>
          <p:nvPr/>
        </p:nvSpPr>
        <p:spPr>
          <a:xfrm>
            <a:off x="6607430" y="3333137"/>
            <a:ext cx="5790503" cy="418548"/>
          </a:xfrm>
          <a:prstGeom prst="rect">
            <a:avLst/>
          </a:prstGeom>
        </p:spPr>
        <p:txBody>
          <a:bodyPr lIns="0" tIns="0" rIns="0" bIns="0" rtlCol="0" anchor="t">
            <a:spAutoFit/>
          </a:bodyPr>
          <a:lstStyle/>
          <a:p>
            <a:pPr algn="l">
              <a:lnSpc>
                <a:spcPts val="3483"/>
              </a:lnSpc>
            </a:pPr>
            <a:r>
              <a:rPr lang="en-US" sz="2524" spc="247">
                <a:solidFill>
                  <a:srgbClr val="231F20"/>
                </a:solidFill>
                <a:latin typeface="Arial" panose="020B0604020202020204" pitchFamily="34" charset="0"/>
                <a:cs typeface="Arial" panose="020B0604020202020204" pitchFamily="34" charset="0"/>
              </a:rPr>
              <a:t>QUY TRÌNH NGHIỆP VỤ</a:t>
            </a:r>
          </a:p>
        </p:txBody>
      </p:sp>
      <p:sp>
        <p:nvSpPr>
          <p:cNvPr id="13" name="TextBox 13"/>
          <p:cNvSpPr txBox="1"/>
          <p:nvPr/>
        </p:nvSpPr>
        <p:spPr>
          <a:xfrm>
            <a:off x="7983508" y="4184236"/>
            <a:ext cx="6076629" cy="418548"/>
          </a:xfrm>
          <a:prstGeom prst="rect">
            <a:avLst/>
          </a:prstGeom>
        </p:spPr>
        <p:txBody>
          <a:bodyPr lIns="0" tIns="0" rIns="0" bIns="0" rtlCol="0" anchor="t">
            <a:spAutoFit/>
          </a:bodyPr>
          <a:lstStyle/>
          <a:p>
            <a:pPr algn="l">
              <a:lnSpc>
                <a:spcPts val="3483"/>
              </a:lnSpc>
            </a:pPr>
            <a:r>
              <a:rPr lang="en-US" sz="2524" spc="247">
                <a:solidFill>
                  <a:srgbClr val="231F20"/>
                </a:solidFill>
                <a:latin typeface="Arial" panose="020B0604020202020204" pitchFamily="34" charset="0"/>
                <a:cs typeface="Arial" panose="020B0604020202020204" pitchFamily="34" charset="0"/>
              </a:rPr>
              <a:t>QUY TRÌNH QUẢN LÍ BÀN</a:t>
            </a:r>
          </a:p>
        </p:txBody>
      </p:sp>
      <p:sp>
        <p:nvSpPr>
          <p:cNvPr id="14" name="TextBox 14"/>
          <p:cNvSpPr txBox="1"/>
          <p:nvPr/>
        </p:nvSpPr>
        <p:spPr>
          <a:xfrm>
            <a:off x="7983508" y="5104327"/>
            <a:ext cx="5790503" cy="418548"/>
          </a:xfrm>
          <a:prstGeom prst="rect">
            <a:avLst/>
          </a:prstGeom>
        </p:spPr>
        <p:txBody>
          <a:bodyPr lIns="0" tIns="0" rIns="0" bIns="0" rtlCol="0" anchor="t">
            <a:spAutoFit/>
          </a:bodyPr>
          <a:lstStyle/>
          <a:p>
            <a:pPr marL="0" lvl="0" indent="0" algn="l">
              <a:lnSpc>
                <a:spcPts val="3483"/>
              </a:lnSpc>
              <a:spcBef>
                <a:spcPct val="0"/>
              </a:spcBef>
            </a:pPr>
            <a:r>
              <a:rPr lang="en-US" sz="2524" spc="247">
                <a:solidFill>
                  <a:srgbClr val="231F20"/>
                </a:solidFill>
                <a:latin typeface="Arial" panose="020B0604020202020204" pitchFamily="34" charset="0"/>
                <a:cs typeface="Arial" panose="020B0604020202020204" pitchFamily="34" charset="0"/>
              </a:rPr>
              <a:t>QUY TRÌNH NHẬP HÀNG</a:t>
            </a:r>
          </a:p>
        </p:txBody>
      </p:sp>
      <p:sp>
        <p:nvSpPr>
          <p:cNvPr id="15" name="TextBox 15"/>
          <p:cNvSpPr txBox="1"/>
          <p:nvPr/>
        </p:nvSpPr>
        <p:spPr>
          <a:xfrm>
            <a:off x="7983508" y="5898544"/>
            <a:ext cx="6076629" cy="418548"/>
          </a:xfrm>
          <a:prstGeom prst="rect">
            <a:avLst/>
          </a:prstGeom>
        </p:spPr>
        <p:txBody>
          <a:bodyPr lIns="0" tIns="0" rIns="0" bIns="0" rtlCol="0" anchor="t">
            <a:spAutoFit/>
          </a:bodyPr>
          <a:lstStyle/>
          <a:p>
            <a:pPr marL="0" lvl="0" indent="0" algn="l">
              <a:lnSpc>
                <a:spcPts val="3483"/>
              </a:lnSpc>
              <a:spcBef>
                <a:spcPct val="0"/>
              </a:spcBef>
            </a:pPr>
            <a:r>
              <a:rPr lang="en-US" sz="2524" spc="247">
                <a:solidFill>
                  <a:srgbClr val="231F20"/>
                </a:solidFill>
                <a:latin typeface="Arial" panose="020B0604020202020204" pitchFamily="34" charset="0"/>
                <a:cs typeface="Arial" panose="020B0604020202020204" pitchFamily="34" charset="0"/>
              </a:rPr>
              <a:t>QUY TRÌNH BÁN HÀNG</a:t>
            </a:r>
          </a:p>
        </p:txBody>
      </p:sp>
      <p:sp>
        <p:nvSpPr>
          <p:cNvPr id="16" name="TextBox 17">
            <a:extLst>
              <a:ext uri="{FF2B5EF4-FFF2-40B4-BE49-F238E27FC236}">
                <a16:creationId xmlns:a16="http://schemas.microsoft.com/office/drawing/2014/main" id="{4B4B6C4E-9AE6-9944-E40C-B3A920F0F100}"/>
              </a:ext>
            </a:extLst>
          </p:cNvPr>
          <p:cNvSpPr txBox="1"/>
          <p:nvPr/>
        </p:nvSpPr>
        <p:spPr>
          <a:xfrm>
            <a:off x="-117722" y="1758585"/>
            <a:ext cx="17909020" cy="795549"/>
          </a:xfrm>
          <a:prstGeom prst="rect">
            <a:avLst/>
          </a:prstGeom>
        </p:spPr>
        <p:txBody>
          <a:bodyPr lIns="0" tIns="0" rIns="0" bIns="0" rtlCol="0" anchor="t">
            <a:spAutoFit/>
          </a:bodyPr>
          <a:lstStyle/>
          <a:p>
            <a:pPr marL="1032524" lvl="1" indent="-516262" algn="ctr">
              <a:lnSpc>
                <a:spcPts val="6599"/>
              </a:lnSpc>
              <a:buAutoNum type="arabicPeriod"/>
            </a:pPr>
            <a:r>
              <a:rPr lang="en-US" sz="4782" spc="468" dirty="0">
                <a:solidFill>
                  <a:srgbClr val="DF5E00"/>
                </a:solidFill>
                <a:latin typeface="Arial" panose="020B0604020202020204" pitchFamily="34" charset="0"/>
                <a:cs typeface="Arial" panose="020B0604020202020204" pitchFamily="34" charset="0"/>
              </a:rPr>
              <a:t>TỔNG QUAN VỀ ỨNG DỤNG VÀ ĐẶC TẢ YÊU CẦU</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sp>
        <p:nvSpPr>
          <p:cNvPr id="2" name="Freeform 2"/>
          <p:cNvSpPr/>
          <p:nvPr/>
        </p:nvSpPr>
        <p:spPr>
          <a:xfrm rot="7659121">
            <a:off x="-4012602" y="5585714"/>
            <a:ext cx="7629294" cy="7828566"/>
          </a:xfrm>
          <a:custGeom>
            <a:avLst/>
            <a:gdLst/>
            <a:ahLst/>
            <a:cxnLst/>
            <a:rect l="l" t="t" r="r" b="b"/>
            <a:pathLst>
              <a:path w="7629294" h="7828566">
                <a:moveTo>
                  <a:pt x="0" y="0"/>
                </a:moveTo>
                <a:lnTo>
                  <a:pt x="7629294" y="0"/>
                </a:lnTo>
                <a:lnTo>
                  <a:pt x="7629294" y="7828566"/>
                </a:lnTo>
                <a:lnTo>
                  <a:pt x="0" y="78285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6375797" y="3900055"/>
            <a:ext cx="6209947" cy="1025011"/>
            <a:chOff x="0" y="0"/>
            <a:chExt cx="1635542" cy="269962"/>
          </a:xfrm>
        </p:grpSpPr>
        <p:sp>
          <p:nvSpPr>
            <p:cNvPr id="4" name="Freeform 4"/>
            <p:cNvSpPr/>
            <p:nvPr/>
          </p:nvSpPr>
          <p:spPr>
            <a:xfrm>
              <a:off x="0" y="0"/>
              <a:ext cx="1635542" cy="269962"/>
            </a:xfrm>
            <a:custGeom>
              <a:avLst/>
              <a:gdLst/>
              <a:ahLst/>
              <a:cxnLst/>
              <a:rect l="l" t="t" r="r" b="b"/>
              <a:pathLst>
                <a:path w="1635542" h="269962">
                  <a:moveTo>
                    <a:pt x="0" y="0"/>
                  </a:moveTo>
                  <a:lnTo>
                    <a:pt x="1635542" y="0"/>
                  </a:lnTo>
                  <a:lnTo>
                    <a:pt x="1635542" y="269962"/>
                  </a:lnTo>
                  <a:lnTo>
                    <a:pt x="0" y="269962"/>
                  </a:lnTo>
                  <a:close/>
                </a:path>
              </a:pathLst>
            </a:custGeom>
            <a:solidFill>
              <a:srgbClr val="CCCCCC"/>
            </a:solidFill>
          </p:spPr>
        </p:sp>
        <p:sp>
          <p:nvSpPr>
            <p:cNvPr id="5" name="TextBox 5"/>
            <p:cNvSpPr txBox="1"/>
            <p:nvPr/>
          </p:nvSpPr>
          <p:spPr>
            <a:xfrm>
              <a:off x="0" y="-19050"/>
              <a:ext cx="1635542" cy="289012"/>
            </a:xfrm>
            <a:prstGeom prst="rect">
              <a:avLst/>
            </a:prstGeom>
          </p:spPr>
          <p:txBody>
            <a:bodyPr lIns="50800" tIns="50800" rIns="50800" bIns="50800" rtlCol="0" anchor="ctr"/>
            <a:lstStyle/>
            <a:p>
              <a:pPr algn="ctr">
                <a:lnSpc>
                  <a:spcPts val="2859"/>
                </a:lnSpc>
              </a:pPr>
              <a:endParaRPr>
                <a:latin typeface="Arial" panose="020B0604020202020204" pitchFamily="34" charset="0"/>
                <a:cs typeface="Arial" panose="020B0604020202020204" pitchFamily="34" charset="0"/>
              </a:endParaRPr>
            </a:p>
          </p:txBody>
        </p:sp>
      </p:grpSp>
      <p:grpSp>
        <p:nvGrpSpPr>
          <p:cNvPr id="6" name="Group 6"/>
          <p:cNvGrpSpPr/>
          <p:nvPr/>
        </p:nvGrpSpPr>
        <p:grpSpPr>
          <a:xfrm>
            <a:off x="4999719" y="3006818"/>
            <a:ext cx="1400485" cy="1025011"/>
            <a:chOff x="0" y="0"/>
            <a:chExt cx="368852" cy="269962"/>
          </a:xfrm>
        </p:grpSpPr>
        <p:sp>
          <p:nvSpPr>
            <p:cNvPr id="7" name="Freeform 7"/>
            <p:cNvSpPr/>
            <p:nvPr/>
          </p:nvSpPr>
          <p:spPr>
            <a:xfrm>
              <a:off x="0" y="0"/>
              <a:ext cx="368852" cy="269962"/>
            </a:xfrm>
            <a:custGeom>
              <a:avLst/>
              <a:gdLst/>
              <a:ahLst/>
              <a:cxnLst/>
              <a:rect l="l" t="t" r="r" b="b"/>
              <a:pathLst>
                <a:path w="368852" h="269962">
                  <a:moveTo>
                    <a:pt x="0" y="0"/>
                  </a:moveTo>
                  <a:lnTo>
                    <a:pt x="368852" y="0"/>
                  </a:lnTo>
                  <a:lnTo>
                    <a:pt x="368852" y="269962"/>
                  </a:lnTo>
                  <a:lnTo>
                    <a:pt x="0" y="269962"/>
                  </a:lnTo>
                  <a:close/>
                </a:path>
              </a:pathLst>
            </a:custGeom>
            <a:solidFill>
              <a:srgbClr val="CCCCCC"/>
            </a:solidFill>
          </p:spPr>
        </p:sp>
        <p:sp>
          <p:nvSpPr>
            <p:cNvPr id="8" name="TextBox 8"/>
            <p:cNvSpPr txBox="1"/>
            <p:nvPr/>
          </p:nvSpPr>
          <p:spPr>
            <a:xfrm>
              <a:off x="0" y="-19050"/>
              <a:ext cx="368852" cy="289012"/>
            </a:xfrm>
            <a:prstGeom prst="rect">
              <a:avLst/>
            </a:prstGeom>
          </p:spPr>
          <p:txBody>
            <a:bodyPr lIns="50800" tIns="50800" rIns="50800" bIns="50800" rtlCol="0" anchor="ctr"/>
            <a:lstStyle/>
            <a:p>
              <a:pPr algn="ctr">
                <a:lnSpc>
                  <a:spcPts val="2859"/>
                </a:lnSpc>
              </a:pPr>
              <a:endParaRPr>
                <a:latin typeface="Arial" panose="020B0604020202020204" pitchFamily="34" charset="0"/>
                <a:cs typeface="Arial" panose="020B0604020202020204" pitchFamily="34" charset="0"/>
              </a:endParaRPr>
            </a:p>
          </p:txBody>
        </p:sp>
      </p:grpSp>
      <p:sp>
        <p:nvSpPr>
          <p:cNvPr id="10" name="Freeform 10"/>
          <p:cNvSpPr/>
          <p:nvPr/>
        </p:nvSpPr>
        <p:spPr>
          <a:xfrm rot="2016048">
            <a:off x="12243487" y="-1005305"/>
            <a:ext cx="10749463" cy="2687366"/>
          </a:xfrm>
          <a:custGeom>
            <a:avLst/>
            <a:gdLst/>
            <a:ahLst/>
            <a:cxnLst/>
            <a:rect l="l" t="t" r="r" b="b"/>
            <a:pathLst>
              <a:path w="10749463" h="2687366">
                <a:moveTo>
                  <a:pt x="0" y="0"/>
                </a:moveTo>
                <a:lnTo>
                  <a:pt x="10749463" y="0"/>
                </a:lnTo>
                <a:lnTo>
                  <a:pt x="10749463" y="2687365"/>
                </a:lnTo>
                <a:lnTo>
                  <a:pt x="0" y="268736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1" name="TextBox 11"/>
          <p:cNvSpPr txBox="1"/>
          <p:nvPr/>
        </p:nvSpPr>
        <p:spPr>
          <a:xfrm>
            <a:off x="5231353" y="3225185"/>
            <a:ext cx="937219" cy="657225"/>
          </a:xfrm>
          <a:prstGeom prst="rect">
            <a:avLst/>
          </a:prstGeom>
        </p:spPr>
        <p:txBody>
          <a:bodyPr lIns="0" tIns="0" rIns="0" bIns="0" rtlCol="0" anchor="t">
            <a:spAutoFit/>
          </a:bodyPr>
          <a:lstStyle/>
          <a:p>
            <a:pPr algn="ctr">
              <a:lnSpc>
                <a:spcPts val="5126"/>
              </a:lnSpc>
            </a:pPr>
            <a:r>
              <a:rPr lang="en-US" sz="4271">
                <a:solidFill>
                  <a:srgbClr val="363636"/>
                </a:solidFill>
                <a:latin typeface="Arial" panose="020B0604020202020204" pitchFamily="34" charset="0"/>
                <a:cs typeface="Arial" panose="020B0604020202020204" pitchFamily="34" charset="0"/>
              </a:rPr>
              <a:t>III</a:t>
            </a:r>
          </a:p>
        </p:txBody>
      </p:sp>
      <p:sp>
        <p:nvSpPr>
          <p:cNvPr id="12" name="TextBox 12"/>
          <p:cNvSpPr txBox="1"/>
          <p:nvPr/>
        </p:nvSpPr>
        <p:spPr>
          <a:xfrm>
            <a:off x="6607430" y="4079185"/>
            <a:ext cx="937219" cy="657225"/>
          </a:xfrm>
          <a:prstGeom prst="rect">
            <a:avLst/>
          </a:prstGeom>
        </p:spPr>
        <p:txBody>
          <a:bodyPr lIns="0" tIns="0" rIns="0" bIns="0" rtlCol="0" anchor="t">
            <a:spAutoFit/>
          </a:bodyPr>
          <a:lstStyle/>
          <a:p>
            <a:pPr algn="ctr">
              <a:lnSpc>
                <a:spcPts val="5126"/>
              </a:lnSpc>
            </a:pPr>
            <a:r>
              <a:rPr lang="en-US" sz="4271">
                <a:solidFill>
                  <a:srgbClr val="363636"/>
                </a:solidFill>
                <a:latin typeface="Arial" panose="020B0604020202020204" pitchFamily="34" charset="0"/>
                <a:cs typeface="Arial" panose="020B0604020202020204" pitchFamily="34" charset="0"/>
              </a:rPr>
              <a:t>1</a:t>
            </a:r>
          </a:p>
        </p:txBody>
      </p:sp>
      <p:sp>
        <p:nvSpPr>
          <p:cNvPr id="13" name="TextBox 13"/>
          <p:cNvSpPr txBox="1"/>
          <p:nvPr/>
        </p:nvSpPr>
        <p:spPr>
          <a:xfrm>
            <a:off x="6607430" y="4960342"/>
            <a:ext cx="937219" cy="657225"/>
          </a:xfrm>
          <a:prstGeom prst="rect">
            <a:avLst/>
          </a:prstGeom>
        </p:spPr>
        <p:txBody>
          <a:bodyPr lIns="0" tIns="0" rIns="0" bIns="0" rtlCol="0" anchor="t">
            <a:spAutoFit/>
          </a:bodyPr>
          <a:lstStyle/>
          <a:p>
            <a:pPr algn="ctr">
              <a:lnSpc>
                <a:spcPts val="5126"/>
              </a:lnSpc>
            </a:pPr>
            <a:r>
              <a:rPr lang="en-US" sz="4271">
                <a:solidFill>
                  <a:srgbClr val="363636"/>
                </a:solidFill>
                <a:latin typeface="Arial" panose="020B0604020202020204" pitchFamily="34" charset="0"/>
                <a:cs typeface="Arial" panose="020B0604020202020204" pitchFamily="34" charset="0"/>
              </a:rPr>
              <a:t>2</a:t>
            </a:r>
          </a:p>
        </p:txBody>
      </p:sp>
      <p:sp>
        <p:nvSpPr>
          <p:cNvPr id="14" name="TextBox 14"/>
          <p:cNvSpPr txBox="1"/>
          <p:nvPr/>
        </p:nvSpPr>
        <p:spPr>
          <a:xfrm>
            <a:off x="6607430" y="5757462"/>
            <a:ext cx="937219" cy="657225"/>
          </a:xfrm>
          <a:prstGeom prst="rect">
            <a:avLst/>
          </a:prstGeom>
        </p:spPr>
        <p:txBody>
          <a:bodyPr lIns="0" tIns="0" rIns="0" bIns="0" rtlCol="0" anchor="t">
            <a:spAutoFit/>
          </a:bodyPr>
          <a:lstStyle/>
          <a:p>
            <a:pPr algn="ctr">
              <a:lnSpc>
                <a:spcPts val="5126"/>
              </a:lnSpc>
            </a:pPr>
            <a:r>
              <a:rPr lang="en-US" sz="4271">
                <a:solidFill>
                  <a:srgbClr val="363636"/>
                </a:solidFill>
                <a:latin typeface="Arial" panose="020B0604020202020204" pitchFamily="34" charset="0"/>
                <a:cs typeface="Arial" panose="020B0604020202020204" pitchFamily="34" charset="0"/>
              </a:rPr>
              <a:t>3</a:t>
            </a:r>
          </a:p>
        </p:txBody>
      </p:sp>
      <p:sp>
        <p:nvSpPr>
          <p:cNvPr id="15" name="TextBox 15"/>
          <p:cNvSpPr txBox="1"/>
          <p:nvPr/>
        </p:nvSpPr>
        <p:spPr>
          <a:xfrm>
            <a:off x="6607430" y="3333137"/>
            <a:ext cx="5790503" cy="418548"/>
          </a:xfrm>
          <a:prstGeom prst="rect">
            <a:avLst/>
          </a:prstGeom>
        </p:spPr>
        <p:txBody>
          <a:bodyPr lIns="0" tIns="0" rIns="0" bIns="0" rtlCol="0" anchor="t">
            <a:spAutoFit/>
          </a:bodyPr>
          <a:lstStyle/>
          <a:p>
            <a:pPr algn="l">
              <a:lnSpc>
                <a:spcPts val="3483"/>
              </a:lnSpc>
            </a:pPr>
            <a:r>
              <a:rPr lang="en-US" sz="2524" spc="247">
                <a:solidFill>
                  <a:srgbClr val="231F20"/>
                </a:solidFill>
                <a:latin typeface="Arial" panose="020B0604020202020204" pitchFamily="34" charset="0"/>
                <a:cs typeface="Arial" panose="020B0604020202020204" pitchFamily="34" charset="0"/>
              </a:rPr>
              <a:t>QUY TRÌNH NGHIỆP VỤ</a:t>
            </a:r>
          </a:p>
        </p:txBody>
      </p:sp>
      <p:sp>
        <p:nvSpPr>
          <p:cNvPr id="16" name="TextBox 16"/>
          <p:cNvSpPr txBox="1"/>
          <p:nvPr/>
        </p:nvSpPr>
        <p:spPr>
          <a:xfrm>
            <a:off x="7983508" y="4184236"/>
            <a:ext cx="6076629" cy="418548"/>
          </a:xfrm>
          <a:prstGeom prst="rect">
            <a:avLst/>
          </a:prstGeom>
        </p:spPr>
        <p:txBody>
          <a:bodyPr lIns="0" tIns="0" rIns="0" bIns="0" rtlCol="0" anchor="t">
            <a:spAutoFit/>
          </a:bodyPr>
          <a:lstStyle/>
          <a:p>
            <a:pPr algn="l">
              <a:lnSpc>
                <a:spcPts val="3483"/>
              </a:lnSpc>
            </a:pPr>
            <a:r>
              <a:rPr lang="en-US" sz="2524" spc="247">
                <a:solidFill>
                  <a:srgbClr val="231F20"/>
                </a:solidFill>
                <a:latin typeface="Arial" panose="020B0604020202020204" pitchFamily="34" charset="0"/>
                <a:cs typeface="Arial" panose="020B0604020202020204" pitchFamily="34" charset="0"/>
              </a:rPr>
              <a:t>QUY TRÌNH QUẢN LÍ BÀN</a:t>
            </a:r>
          </a:p>
        </p:txBody>
      </p:sp>
      <p:sp>
        <p:nvSpPr>
          <p:cNvPr id="17" name="TextBox 17"/>
          <p:cNvSpPr txBox="1"/>
          <p:nvPr/>
        </p:nvSpPr>
        <p:spPr>
          <a:xfrm>
            <a:off x="7983508" y="5104327"/>
            <a:ext cx="5790503" cy="418548"/>
          </a:xfrm>
          <a:prstGeom prst="rect">
            <a:avLst/>
          </a:prstGeom>
        </p:spPr>
        <p:txBody>
          <a:bodyPr lIns="0" tIns="0" rIns="0" bIns="0" rtlCol="0" anchor="t">
            <a:spAutoFit/>
          </a:bodyPr>
          <a:lstStyle/>
          <a:p>
            <a:pPr marL="0" lvl="0" indent="0" algn="l">
              <a:lnSpc>
                <a:spcPts val="3483"/>
              </a:lnSpc>
              <a:spcBef>
                <a:spcPct val="0"/>
              </a:spcBef>
            </a:pPr>
            <a:r>
              <a:rPr lang="en-US" sz="2524" spc="247">
                <a:solidFill>
                  <a:srgbClr val="231F20"/>
                </a:solidFill>
                <a:latin typeface="Arial" panose="020B0604020202020204" pitchFamily="34" charset="0"/>
                <a:cs typeface="Arial" panose="020B0604020202020204" pitchFamily="34" charset="0"/>
              </a:rPr>
              <a:t>QUY TRÌNH NHẬP HÀNG</a:t>
            </a:r>
          </a:p>
        </p:txBody>
      </p:sp>
      <p:sp>
        <p:nvSpPr>
          <p:cNvPr id="18" name="TextBox 18"/>
          <p:cNvSpPr txBox="1"/>
          <p:nvPr/>
        </p:nvSpPr>
        <p:spPr>
          <a:xfrm>
            <a:off x="7983508" y="5898544"/>
            <a:ext cx="6076629" cy="418548"/>
          </a:xfrm>
          <a:prstGeom prst="rect">
            <a:avLst/>
          </a:prstGeom>
        </p:spPr>
        <p:txBody>
          <a:bodyPr lIns="0" tIns="0" rIns="0" bIns="0" rtlCol="0" anchor="t">
            <a:spAutoFit/>
          </a:bodyPr>
          <a:lstStyle/>
          <a:p>
            <a:pPr marL="0" lvl="0" indent="0" algn="l">
              <a:lnSpc>
                <a:spcPts val="3483"/>
              </a:lnSpc>
              <a:spcBef>
                <a:spcPct val="0"/>
              </a:spcBef>
            </a:pPr>
            <a:r>
              <a:rPr lang="en-US" sz="2524" spc="247">
                <a:solidFill>
                  <a:srgbClr val="231F20"/>
                </a:solidFill>
                <a:latin typeface="Arial" panose="020B0604020202020204" pitchFamily="34" charset="0"/>
                <a:cs typeface="Arial" panose="020B0604020202020204" pitchFamily="34" charset="0"/>
              </a:rPr>
              <a:t>QUY TRÌNH BÁN HÀNG</a:t>
            </a:r>
          </a:p>
        </p:txBody>
      </p:sp>
      <p:sp>
        <p:nvSpPr>
          <p:cNvPr id="19" name="TextBox 17">
            <a:extLst>
              <a:ext uri="{FF2B5EF4-FFF2-40B4-BE49-F238E27FC236}">
                <a16:creationId xmlns:a16="http://schemas.microsoft.com/office/drawing/2014/main" id="{4240E242-1E06-B065-1997-5A15A7A37247}"/>
              </a:ext>
            </a:extLst>
          </p:cNvPr>
          <p:cNvSpPr txBox="1"/>
          <p:nvPr/>
        </p:nvSpPr>
        <p:spPr>
          <a:xfrm>
            <a:off x="-117722" y="1758585"/>
            <a:ext cx="17909020" cy="795549"/>
          </a:xfrm>
          <a:prstGeom prst="rect">
            <a:avLst/>
          </a:prstGeom>
        </p:spPr>
        <p:txBody>
          <a:bodyPr lIns="0" tIns="0" rIns="0" bIns="0" rtlCol="0" anchor="t">
            <a:spAutoFit/>
          </a:bodyPr>
          <a:lstStyle/>
          <a:p>
            <a:pPr marL="1032524" lvl="1" indent="-516262" algn="ctr">
              <a:lnSpc>
                <a:spcPts val="6599"/>
              </a:lnSpc>
              <a:buAutoNum type="arabicPeriod"/>
            </a:pPr>
            <a:r>
              <a:rPr lang="en-US" sz="4782" spc="468" dirty="0">
                <a:solidFill>
                  <a:srgbClr val="DF5E00"/>
                </a:solidFill>
                <a:latin typeface="Arial" panose="020B0604020202020204" pitchFamily="34" charset="0"/>
                <a:cs typeface="Arial" panose="020B0604020202020204" pitchFamily="34" charset="0"/>
              </a:rPr>
              <a:t>TỔNG QUAN VỀ ỨNG DỤNG VÀ ĐẶC TẢ YÊU CẦU</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sp>
        <p:nvSpPr>
          <p:cNvPr id="2" name="Freeform 2"/>
          <p:cNvSpPr/>
          <p:nvPr/>
        </p:nvSpPr>
        <p:spPr>
          <a:xfrm>
            <a:off x="10015663" y="647575"/>
            <a:ext cx="8073304" cy="9500900"/>
          </a:xfrm>
          <a:custGeom>
            <a:avLst/>
            <a:gdLst/>
            <a:ahLst/>
            <a:cxnLst/>
            <a:rect l="l" t="t" r="r" b="b"/>
            <a:pathLst>
              <a:path w="8073304" h="9500900">
                <a:moveTo>
                  <a:pt x="0" y="0"/>
                </a:moveTo>
                <a:lnTo>
                  <a:pt x="8073304" y="0"/>
                </a:lnTo>
                <a:lnTo>
                  <a:pt x="8073304" y="9500900"/>
                </a:lnTo>
                <a:lnTo>
                  <a:pt x="0" y="9500900"/>
                </a:lnTo>
                <a:lnTo>
                  <a:pt x="0" y="0"/>
                </a:lnTo>
                <a:close/>
              </a:path>
            </a:pathLst>
          </a:custGeom>
          <a:blipFill>
            <a:blip r:embed="rId2"/>
            <a:stretch>
              <a:fillRect/>
            </a:stretch>
          </a:blipFill>
        </p:spPr>
      </p:sp>
      <p:sp>
        <p:nvSpPr>
          <p:cNvPr id="3" name="TextBox 3"/>
          <p:cNvSpPr txBox="1"/>
          <p:nvPr/>
        </p:nvSpPr>
        <p:spPr>
          <a:xfrm>
            <a:off x="2507976" y="2302949"/>
            <a:ext cx="7052550" cy="1756828"/>
          </a:xfrm>
          <a:prstGeom prst="rect">
            <a:avLst/>
          </a:prstGeom>
        </p:spPr>
        <p:txBody>
          <a:bodyPr lIns="0" tIns="0" rIns="0" bIns="0" rtlCol="0" anchor="t">
            <a:spAutoFit/>
          </a:bodyPr>
          <a:lstStyle/>
          <a:p>
            <a:pPr algn="just">
              <a:lnSpc>
                <a:spcPts val="3483"/>
              </a:lnSpc>
              <a:spcBef>
                <a:spcPct val="0"/>
              </a:spcBef>
            </a:pPr>
            <a:r>
              <a:rPr lang="en-US" sz="2524" spc="247" dirty="0">
                <a:solidFill>
                  <a:srgbClr val="000000"/>
                </a:solidFill>
                <a:latin typeface="Arial" panose="020B0604020202020204" pitchFamily="34" charset="0"/>
                <a:cs typeface="Arial" panose="020B0604020202020204" pitchFamily="34" charset="0"/>
              </a:rPr>
              <a:t>TRƯỜNG HỢP BÀN BỊ HƯ HOẶC ĐANG CÓ VẤN ĐỀ GÌ THÌ BÀN ĐÓ SẼ TẠM KHÓA, KHI ĐÓ KHÔNG AI CÓ THỂ LẠI NGỒI </a:t>
            </a:r>
          </a:p>
        </p:txBody>
      </p:sp>
      <p:sp>
        <p:nvSpPr>
          <p:cNvPr id="4" name="TextBox 4"/>
          <p:cNvSpPr txBox="1"/>
          <p:nvPr/>
        </p:nvSpPr>
        <p:spPr>
          <a:xfrm>
            <a:off x="2507976" y="4477026"/>
            <a:ext cx="7052550" cy="1307987"/>
          </a:xfrm>
          <a:prstGeom prst="rect">
            <a:avLst/>
          </a:prstGeom>
        </p:spPr>
        <p:txBody>
          <a:bodyPr lIns="0" tIns="0" rIns="0" bIns="0" rtlCol="0" anchor="t">
            <a:spAutoFit/>
          </a:bodyPr>
          <a:lstStyle/>
          <a:p>
            <a:pPr algn="just">
              <a:lnSpc>
                <a:spcPts val="3483"/>
              </a:lnSpc>
              <a:spcBef>
                <a:spcPct val="0"/>
              </a:spcBef>
            </a:pPr>
            <a:r>
              <a:rPr lang="en-US" sz="2524" spc="247" dirty="0">
                <a:solidFill>
                  <a:srgbClr val="000000"/>
                </a:solidFill>
                <a:latin typeface="Arial" panose="020B0604020202020204" pitchFamily="34" charset="0"/>
                <a:cs typeface="Arial" panose="020B0604020202020204" pitchFamily="34" charset="0"/>
              </a:rPr>
              <a:t>KHI HẾT BÀN Ở TẦNG NÀY, THÌ KHÁCH HÀNG SẼ LÊN KHU VỰC KHÁC ĐỂ NGỒI CHO ĐẾN KHI ĐẦY THÌ THÔI</a:t>
            </a:r>
          </a:p>
        </p:txBody>
      </p:sp>
      <p:sp>
        <p:nvSpPr>
          <p:cNvPr id="5" name="TextBox 5"/>
          <p:cNvSpPr txBox="1"/>
          <p:nvPr/>
        </p:nvSpPr>
        <p:spPr>
          <a:xfrm>
            <a:off x="575740" y="389261"/>
            <a:ext cx="1454713" cy="995809"/>
          </a:xfrm>
          <a:prstGeom prst="rect">
            <a:avLst/>
          </a:prstGeom>
        </p:spPr>
        <p:txBody>
          <a:bodyPr lIns="0" tIns="0" rIns="0" bIns="0" rtlCol="0" anchor="t">
            <a:spAutoFit/>
          </a:bodyPr>
          <a:lstStyle/>
          <a:p>
            <a:pPr algn="ctr">
              <a:lnSpc>
                <a:spcPts val="7956"/>
              </a:lnSpc>
            </a:pPr>
            <a:r>
              <a:rPr lang="en-US" sz="6630">
                <a:solidFill>
                  <a:srgbClr val="363636"/>
                </a:solidFill>
                <a:latin typeface="Arial" panose="020B0604020202020204" pitchFamily="34" charset="0"/>
                <a:cs typeface="Arial" panose="020B0604020202020204" pitchFamily="34" charset="0"/>
              </a:rPr>
              <a:t>1</a:t>
            </a:r>
          </a:p>
        </p:txBody>
      </p:sp>
      <p:sp>
        <p:nvSpPr>
          <p:cNvPr id="6" name="TextBox 6"/>
          <p:cNvSpPr txBox="1"/>
          <p:nvPr/>
        </p:nvSpPr>
        <p:spPr>
          <a:xfrm>
            <a:off x="2711632" y="580900"/>
            <a:ext cx="8987785" cy="657192"/>
          </a:xfrm>
          <a:prstGeom prst="rect">
            <a:avLst/>
          </a:prstGeom>
        </p:spPr>
        <p:txBody>
          <a:bodyPr lIns="0" tIns="0" rIns="0" bIns="0" rtlCol="0" anchor="t">
            <a:spAutoFit/>
          </a:bodyPr>
          <a:lstStyle/>
          <a:p>
            <a:pPr marL="0" lvl="0" indent="0" algn="l">
              <a:lnSpc>
                <a:spcPts val="5406"/>
              </a:lnSpc>
              <a:spcBef>
                <a:spcPct val="0"/>
              </a:spcBef>
            </a:pPr>
            <a:r>
              <a:rPr lang="en-US" sz="3917" spc="383">
                <a:solidFill>
                  <a:srgbClr val="231F20"/>
                </a:solidFill>
                <a:latin typeface="Arial" panose="020B0604020202020204" pitchFamily="34" charset="0"/>
                <a:cs typeface="Arial" panose="020B0604020202020204" pitchFamily="34" charset="0"/>
              </a:rPr>
              <a:t>QUY TRÌNH QUẢN LÍ BÀN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sp>
        <p:nvSpPr>
          <p:cNvPr id="2" name="Freeform 2"/>
          <p:cNvSpPr/>
          <p:nvPr/>
        </p:nvSpPr>
        <p:spPr>
          <a:xfrm>
            <a:off x="11353800" y="336596"/>
            <a:ext cx="6783189" cy="9613807"/>
          </a:xfrm>
          <a:custGeom>
            <a:avLst/>
            <a:gdLst/>
            <a:ahLst/>
            <a:cxnLst/>
            <a:rect l="l" t="t" r="r" b="b"/>
            <a:pathLst>
              <a:path w="6783189" h="9613807">
                <a:moveTo>
                  <a:pt x="0" y="0"/>
                </a:moveTo>
                <a:lnTo>
                  <a:pt x="6783189" y="0"/>
                </a:lnTo>
                <a:lnTo>
                  <a:pt x="6783189" y="9613806"/>
                </a:lnTo>
                <a:lnTo>
                  <a:pt x="0" y="9613806"/>
                </a:lnTo>
                <a:lnTo>
                  <a:pt x="0" y="0"/>
                </a:lnTo>
                <a:close/>
              </a:path>
            </a:pathLst>
          </a:custGeom>
          <a:blipFill>
            <a:blip r:embed="rId2"/>
            <a:stretch>
              <a:fillRect/>
            </a:stretch>
          </a:blipFill>
        </p:spPr>
      </p:sp>
      <p:sp>
        <p:nvSpPr>
          <p:cNvPr id="3" name="TextBox 3"/>
          <p:cNvSpPr txBox="1"/>
          <p:nvPr/>
        </p:nvSpPr>
        <p:spPr>
          <a:xfrm>
            <a:off x="575740" y="389261"/>
            <a:ext cx="1454713" cy="995809"/>
          </a:xfrm>
          <a:prstGeom prst="rect">
            <a:avLst/>
          </a:prstGeom>
        </p:spPr>
        <p:txBody>
          <a:bodyPr lIns="0" tIns="0" rIns="0" bIns="0" rtlCol="0" anchor="t">
            <a:spAutoFit/>
          </a:bodyPr>
          <a:lstStyle/>
          <a:p>
            <a:pPr algn="ctr">
              <a:lnSpc>
                <a:spcPts val="7956"/>
              </a:lnSpc>
            </a:pPr>
            <a:r>
              <a:rPr lang="en-US" sz="6630">
                <a:solidFill>
                  <a:srgbClr val="363636"/>
                </a:solidFill>
                <a:latin typeface="Arial" panose="020B0604020202020204" pitchFamily="34" charset="0"/>
                <a:cs typeface="Arial" panose="020B0604020202020204" pitchFamily="34" charset="0"/>
              </a:rPr>
              <a:t>1</a:t>
            </a:r>
          </a:p>
        </p:txBody>
      </p:sp>
      <p:sp>
        <p:nvSpPr>
          <p:cNvPr id="4" name="TextBox 4"/>
          <p:cNvSpPr txBox="1"/>
          <p:nvPr/>
        </p:nvSpPr>
        <p:spPr>
          <a:xfrm>
            <a:off x="2711632" y="580900"/>
            <a:ext cx="8987785" cy="657192"/>
          </a:xfrm>
          <a:prstGeom prst="rect">
            <a:avLst/>
          </a:prstGeom>
        </p:spPr>
        <p:txBody>
          <a:bodyPr lIns="0" tIns="0" rIns="0" bIns="0" rtlCol="0" anchor="t">
            <a:spAutoFit/>
          </a:bodyPr>
          <a:lstStyle/>
          <a:p>
            <a:pPr marL="0" lvl="0" indent="0" algn="l">
              <a:lnSpc>
                <a:spcPts val="5406"/>
              </a:lnSpc>
              <a:spcBef>
                <a:spcPct val="0"/>
              </a:spcBef>
            </a:pPr>
            <a:r>
              <a:rPr lang="en-US" sz="3917" spc="383">
                <a:solidFill>
                  <a:srgbClr val="231F20"/>
                </a:solidFill>
                <a:latin typeface="Arial" panose="020B0604020202020204" pitchFamily="34" charset="0"/>
                <a:cs typeface="Arial" panose="020B0604020202020204" pitchFamily="34" charset="0"/>
              </a:rPr>
              <a:t>QUY TRÌNH QUẢN LÍ BÀN</a:t>
            </a:r>
          </a:p>
        </p:txBody>
      </p:sp>
      <p:sp>
        <p:nvSpPr>
          <p:cNvPr id="5" name="TextBox 5"/>
          <p:cNvSpPr txBox="1"/>
          <p:nvPr/>
        </p:nvSpPr>
        <p:spPr>
          <a:xfrm>
            <a:off x="1028700" y="2460662"/>
            <a:ext cx="9464337" cy="3552191"/>
          </a:xfrm>
          <a:prstGeom prst="rect">
            <a:avLst/>
          </a:prstGeom>
        </p:spPr>
        <p:txBody>
          <a:bodyPr lIns="0" tIns="0" rIns="0" bIns="0" rtlCol="0" anchor="t">
            <a:spAutoFit/>
          </a:bodyPr>
          <a:lstStyle/>
          <a:p>
            <a:pPr algn="just">
              <a:lnSpc>
                <a:spcPts val="3483"/>
              </a:lnSpc>
              <a:spcBef>
                <a:spcPct val="0"/>
              </a:spcBef>
            </a:pPr>
            <a:r>
              <a:rPr lang="en-US" sz="2524" spc="247" dirty="0">
                <a:solidFill>
                  <a:srgbClr val="000000"/>
                </a:solidFill>
                <a:latin typeface="Arial" panose="020B0604020202020204" pitchFamily="34" charset="0"/>
                <a:cs typeface="Arial" panose="020B0604020202020204" pitchFamily="34" charset="0"/>
              </a:rPr>
              <a:t>KHI MÚN THAY ĐỔI-THÊM-XÓA BÀN THÌ CẦN NHẬP TÊN BÀN VÀO Ô TÌM KIẾM. NẾU KHÔNG CÓ THÌ KHÔNG THỂ LÀM GÌ. KHI CÓ THÌ CÓ THỂ TÙY CHỈNH CÁC BÀN.</a:t>
            </a:r>
          </a:p>
          <a:p>
            <a:pPr algn="just">
              <a:lnSpc>
                <a:spcPts val="3483"/>
              </a:lnSpc>
              <a:spcBef>
                <a:spcPct val="0"/>
              </a:spcBef>
            </a:pPr>
            <a:r>
              <a:rPr lang="en-US" sz="2524" spc="247" dirty="0">
                <a:solidFill>
                  <a:srgbClr val="000000"/>
                </a:solidFill>
                <a:latin typeface="Arial" panose="020B0604020202020204" pitchFamily="34" charset="0"/>
                <a:cs typeface="Arial" panose="020B0604020202020204" pitchFamily="34" charset="0"/>
              </a:rPr>
              <a:t>KHI THÊM, CẦN THÊM ĐẦY ĐỦ CÁC THÔNG TIN CỦA BÀN BAO GỒM: TÊN VÀ KHU VỰC. SAU ĐÓ BẤM THÊM, LÚC NÀY THÔNG TIN BÀN SẼ HIỆN TRONG DANH SÁCH CÁC BÀN.</a:t>
            </a:r>
          </a:p>
        </p:txBody>
      </p:sp>
      <p:sp>
        <p:nvSpPr>
          <p:cNvPr id="6" name="TextBox 6"/>
          <p:cNvSpPr txBox="1"/>
          <p:nvPr/>
        </p:nvSpPr>
        <p:spPr>
          <a:xfrm>
            <a:off x="1028700" y="1794065"/>
            <a:ext cx="9358614" cy="418548"/>
          </a:xfrm>
          <a:prstGeom prst="rect">
            <a:avLst/>
          </a:prstGeom>
        </p:spPr>
        <p:txBody>
          <a:bodyPr lIns="0" tIns="0" rIns="0" bIns="0" rtlCol="0" anchor="t">
            <a:spAutoFit/>
          </a:bodyPr>
          <a:lstStyle/>
          <a:p>
            <a:pPr algn="just">
              <a:lnSpc>
                <a:spcPts val="3483"/>
              </a:lnSpc>
              <a:spcBef>
                <a:spcPct val="0"/>
              </a:spcBef>
            </a:pPr>
            <a:r>
              <a:rPr lang="en-US" sz="2524" spc="247" dirty="0">
                <a:solidFill>
                  <a:srgbClr val="000000"/>
                </a:solidFill>
                <a:latin typeface="Arial" panose="020B0604020202020204" pitchFamily="34" charset="0"/>
                <a:cs typeface="Arial" panose="020B0604020202020204" pitchFamily="34" charset="0"/>
              </a:rPr>
              <a:t>QUY TRÌNH NGHIỆP VỤ THÊM BÀN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0" end="0"/>
                                            </p:txEl>
                                          </p:spTgt>
                                        </p:tgtEl>
                                        <p:attrNameLst>
                                          <p:attrName>style.visibility</p:attrName>
                                        </p:attrNameLst>
                                      </p:cBhvr>
                                      <p:to>
                                        <p:strVal val="visible"/>
                                      </p:to>
                                    </p:set>
                                    <p:animEffect transition="in" filter="fade">
                                      <p:cBhvr>
                                        <p:cTn id="17" dur="500"/>
                                        <p:tgtEl>
                                          <p:spTgt spid="5">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1" end="1"/>
                                            </p:txEl>
                                          </p:spTgt>
                                        </p:tgtEl>
                                        <p:attrNameLst>
                                          <p:attrName>style.visibility</p:attrName>
                                        </p:attrNameLst>
                                      </p:cBhvr>
                                      <p:to>
                                        <p:strVal val="visible"/>
                                      </p:to>
                                    </p:set>
                                    <p:animEffect transition="in" filter="fade">
                                      <p:cBhvr>
                                        <p:cTn id="22" dur="5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sp>
        <p:nvSpPr>
          <p:cNvPr id="2" name="Freeform 2"/>
          <p:cNvSpPr/>
          <p:nvPr/>
        </p:nvSpPr>
        <p:spPr>
          <a:xfrm>
            <a:off x="11055390" y="0"/>
            <a:ext cx="6967763" cy="9798743"/>
          </a:xfrm>
          <a:custGeom>
            <a:avLst/>
            <a:gdLst/>
            <a:ahLst/>
            <a:cxnLst/>
            <a:rect l="l" t="t" r="r" b="b"/>
            <a:pathLst>
              <a:path w="6967763" h="9798743">
                <a:moveTo>
                  <a:pt x="0" y="0"/>
                </a:moveTo>
                <a:lnTo>
                  <a:pt x="6967763" y="0"/>
                </a:lnTo>
                <a:lnTo>
                  <a:pt x="6967763" y="9798743"/>
                </a:lnTo>
                <a:lnTo>
                  <a:pt x="0" y="9798743"/>
                </a:lnTo>
                <a:lnTo>
                  <a:pt x="0" y="0"/>
                </a:lnTo>
                <a:close/>
              </a:path>
            </a:pathLst>
          </a:custGeom>
          <a:blipFill>
            <a:blip r:embed="rId2"/>
            <a:stretch>
              <a:fillRect/>
            </a:stretch>
          </a:blipFill>
        </p:spPr>
      </p:sp>
      <p:sp>
        <p:nvSpPr>
          <p:cNvPr id="3" name="TextBox 3"/>
          <p:cNvSpPr txBox="1"/>
          <p:nvPr/>
        </p:nvSpPr>
        <p:spPr>
          <a:xfrm>
            <a:off x="575740" y="389261"/>
            <a:ext cx="1454713" cy="995809"/>
          </a:xfrm>
          <a:prstGeom prst="rect">
            <a:avLst/>
          </a:prstGeom>
        </p:spPr>
        <p:txBody>
          <a:bodyPr lIns="0" tIns="0" rIns="0" bIns="0" rtlCol="0" anchor="t">
            <a:spAutoFit/>
          </a:bodyPr>
          <a:lstStyle/>
          <a:p>
            <a:pPr algn="ctr">
              <a:lnSpc>
                <a:spcPts val="7956"/>
              </a:lnSpc>
            </a:pPr>
            <a:r>
              <a:rPr lang="en-US" sz="6630">
                <a:solidFill>
                  <a:srgbClr val="363636"/>
                </a:solidFill>
                <a:latin typeface="Arial" panose="020B0604020202020204" pitchFamily="34" charset="0"/>
                <a:cs typeface="Arial" panose="020B0604020202020204" pitchFamily="34" charset="0"/>
              </a:rPr>
              <a:t>1</a:t>
            </a:r>
          </a:p>
        </p:txBody>
      </p:sp>
      <p:sp>
        <p:nvSpPr>
          <p:cNvPr id="4" name="TextBox 4"/>
          <p:cNvSpPr txBox="1"/>
          <p:nvPr/>
        </p:nvSpPr>
        <p:spPr>
          <a:xfrm>
            <a:off x="2711632" y="580900"/>
            <a:ext cx="8987785" cy="657192"/>
          </a:xfrm>
          <a:prstGeom prst="rect">
            <a:avLst/>
          </a:prstGeom>
        </p:spPr>
        <p:txBody>
          <a:bodyPr lIns="0" tIns="0" rIns="0" bIns="0" rtlCol="0" anchor="t">
            <a:spAutoFit/>
          </a:bodyPr>
          <a:lstStyle/>
          <a:p>
            <a:pPr marL="0" lvl="0" indent="0" algn="l">
              <a:lnSpc>
                <a:spcPts val="5406"/>
              </a:lnSpc>
              <a:spcBef>
                <a:spcPct val="0"/>
              </a:spcBef>
            </a:pPr>
            <a:r>
              <a:rPr lang="en-US" sz="3917" spc="383">
                <a:solidFill>
                  <a:srgbClr val="231F20"/>
                </a:solidFill>
                <a:latin typeface="Arial" panose="020B0604020202020204" pitchFamily="34" charset="0"/>
                <a:cs typeface="Arial" panose="020B0604020202020204" pitchFamily="34" charset="0"/>
              </a:rPr>
              <a:t>QUY TRÌNH QUẢN LÍ BÀN</a:t>
            </a:r>
          </a:p>
        </p:txBody>
      </p:sp>
      <p:sp>
        <p:nvSpPr>
          <p:cNvPr id="5" name="TextBox 5"/>
          <p:cNvSpPr txBox="1"/>
          <p:nvPr/>
        </p:nvSpPr>
        <p:spPr>
          <a:xfrm>
            <a:off x="1028700" y="1794065"/>
            <a:ext cx="9358614" cy="418548"/>
          </a:xfrm>
          <a:prstGeom prst="rect">
            <a:avLst/>
          </a:prstGeom>
        </p:spPr>
        <p:txBody>
          <a:bodyPr lIns="0" tIns="0" rIns="0" bIns="0" rtlCol="0" anchor="t">
            <a:spAutoFit/>
          </a:bodyPr>
          <a:lstStyle/>
          <a:p>
            <a:pPr algn="just">
              <a:lnSpc>
                <a:spcPts val="3483"/>
              </a:lnSpc>
              <a:spcBef>
                <a:spcPct val="0"/>
              </a:spcBef>
            </a:pPr>
            <a:r>
              <a:rPr lang="en-US" sz="2524" spc="247">
                <a:solidFill>
                  <a:srgbClr val="000000"/>
                </a:solidFill>
                <a:latin typeface="Arial" panose="020B0604020202020204" pitchFamily="34" charset="0"/>
                <a:cs typeface="Arial" panose="020B0604020202020204" pitchFamily="34" charset="0"/>
              </a:rPr>
              <a:t>QUY TRÌNH NGHIỆP VỤ SỮA BÀN</a:t>
            </a:r>
          </a:p>
        </p:txBody>
      </p:sp>
      <p:sp>
        <p:nvSpPr>
          <p:cNvPr id="6" name="TextBox 6"/>
          <p:cNvSpPr txBox="1"/>
          <p:nvPr/>
        </p:nvSpPr>
        <p:spPr>
          <a:xfrm>
            <a:off x="1028700" y="2765063"/>
            <a:ext cx="9358614" cy="856698"/>
          </a:xfrm>
          <a:prstGeom prst="rect">
            <a:avLst/>
          </a:prstGeom>
        </p:spPr>
        <p:txBody>
          <a:bodyPr lIns="0" tIns="0" rIns="0" bIns="0" rtlCol="0" anchor="t">
            <a:spAutoFit/>
          </a:bodyPr>
          <a:lstStyle/>
          <a:p>
            <a:pPr algn="just">
              <a:lnSpc>
                <a:spcPts val="3483"/>
              </a:lnSpc>
              <a:spcBef>
                <a:spcPct val="0"/>
              </a:spcBef>
            </a:pPr>
            <a:r>
              <a:rPr lang="en-US" sz="2524" spc="247" dirty="0">
                <a:solidFill>
                  <a:srgbClr val="000000"/>
                </a:solidFill>
                <a:latin typeface="Arial" panose="020B0604020202020204" pitchFamily="34" charset="0"/>
                <a:cs typeface="Arial" panose="020B0604020202020204" pitchFamily="34" charset="0"/>
              </a:rPr>
              <a:t>KHI SỬA , PHẢI TÌM ĐÚNG TÊN BÀN, SAU ĐÓ MỚI ĐƯỢC CHỈNH SỬA THÔNG TIN BÀN.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sp>
        <p:nvSpPr>
          <p:cNvPr id="2" name="Freeform 2"/>
          <p:cNvSpPr/>
          <p:nvPr/>
        </p:nvSpPr>
        <p:spPr>
          <a:xfrm>
            <a:off x="10848208" y="135702"/>
            <a:ext cx="7168928" cy="9964492"/>
          </a:xfrm>
          <a:custGeom>
            <a:avLst/>
            <a:gdLst/>
            <a:ahLst/>
            <a:cxnLst/>
            <a:rect l="l" t="t" r="r" b="b"/>
            <a:pathLst>
              <a:path w="7168928" h="9964492">
                <a:moveTo>
                  <a:pt x="0" y="0"/>
                </a:moveTo>
                <a:lnTo>
                  <a:pt x="7168928" y="0"/>
                </a:lnTo>
                <a:lnTo>
                  <a:pt x="7168928" y="9964491"/>
                </a:lnTo>
                <a:lnTo>
                  <a:pt x="0" y="9964491"/>
                </a:lnTo>
                <a:lnTo>
                  <a:pt x="0" y="0"/>
                </a:lnTo>
                <a:close/>
              </a:path>
            </a:pathLst>
          </a:custGeom>
          <a:blipFill>
            <a:blip r:embed="rId2"/>
            <a:stretch>
              <a:fillRect/>
            </a:stretch>
          </a:blipFill>
        </p:spPr>
      </p:sp>
      <p:sp>
        <p:nvSpPr>
          <p:cNvPr id="3" name="TextBox 3"/>
          <p:cNvSpPr txBox="1"/>
          <p:nvPr/>
        </p:nvSpPr>
        <p:spPr>
          <a:xfrm>
            <a:off x="575740" y="389261"/>
            <a:ext cx="1454713" cy="995809"/>
          </a:xfrm>
          <a:prstGeom prst="rect">
            <a:avLst/>
          </a:prstGeom>
        </p:spPr>
        <p:txBody>
          <a:bodyPr lIns="0" tIns="0" rIns="0" bIns="0" rtlCol="0" anchor="t">
            <a:spAutoFit/>
          </a:bodyPr>
          <a:lstStyle/>
          <a:p>
            <a:pPr algn="ctr">
              <a:lnSpc>
                <a:spcPts val="7956"/>
              </a:lnSpc>
            </a:pPr>
            <a:r>
              <a:rPr lang="en-US" sz="6630">
                <a:solidFill>
                  <a:srgbClr val="363636"/>
                </a:solidFill>
                <a:latin typeface="Arial" panose="020B0604020202020204" pitchFamily="34" charset="0"/>
                <a:cs typeface="Arial" panose="020B0604020202020204" pitchFamily="34" charset="0"/>
              </a:rPr>
              <a:t>1</a:t>
            </a:r>
          </a:p>
        </p:txBody>
      </p:sp>
      <p:sp>
        <p:nvSpPr>
          <p:cNvPr id="4" name="TextBox 4"/>
          <p:cNvSpPr txBox="1"/>
          <p:nvPr/>
        </p:nvSpPr>
        <p:spPr>
          <a:xfrm>
            <a:off x="2711632" y="580900"/>
            <a:ext cx="8987785" cy="657192"/>
          </a:xfrm>
          <a:prstGeom prst="rect">
            <a:avLst/>
          </a:prstGeom>
        </p:spPr>
        <p:txBody>
          <a:bodyPr lIns="0" tIns="0" rIns="0" bIns="0" rtlCol="0" anchor="t">
            <a:spAutoFit/>
          </a:bodyPr>
          <a:lstStyle/>
          <a:p>
            <a:pPr marL="0" lvl="0" indent="0" algn="l">
              <a:lnSpc>
                <a:spcPts val="5406"/>
              </a:lnSpc>
              <a:spcBef>
                <a:spcPct val="0"/>
              </a:spcBef>
            </a:pPr>
            <a:r>
              <a:rPr lang="en-US" sz="3917" spc="383">
                <a:solidFill>
                  <a:srgbClr val="231F20"/>
                </a:solidFill>
                <a:latin typeface="Arial" panose="020B0604020202020204" pitchFamily="34" charset="0"/>
                <a:cs typeface="Arial" panose="020B0604020202020204" pitchFamily="34" charset="0"/>
              </a:rPr>
              <a:t>QUY TRÌNH QUẢN LÍ BÀN</a:t>
            </a:r>
          </a:p>
        </p:txBody>
      </p:sp>
      <p:sp>
        <p:nvSpPr>
          <p:cNvPr id="5" name="TextBox 5"/>
          <p:cNvSpPr txBox="1"/>
          <p:nvPr/>
        </p:nvSpPr>
        <p:spPr>
          <a:xfrm>
            <a:off x="1028700" y="1794065"/>
            <a:ext cx="9358614" cy="418548"/>
          </a:xfrm>
          <a:prstGeom prst="rect">
            <a:avLst/>
          </a:prstGeom>
        </p:spPr>
        <p:txBody>
          <a:bodyPr lIns="0" tIns="0" rIns="0" bIns="0" rtlCol="0" anchor="t">
            <a:spAutoFit/>
          </a:bodyPr>
          <a:lstStyle/>
          <a:p>
            <a:pPr algn="just">
              <a:lnSpc>
                <a:spcPts val="3483"/>
              </a:lnSpc>
              <a:spcBef>
                <a:spcPct val="0"/>
              </a:spcBef>
            </a:pPr>
            <a:r>
              <a:rPr lang="en-US" sz="2524" spc="247" dirty="0">
                <a:solidFill>
                  <a:srgbClr val="000000"/>
                </a:solidFill>
                <a:latin typeface="Arial" panose="020B0604020202020204" pitchFamily="34" charset="0"/>
                <a:cs typeface="Arial" panose="020B0604020202020204" pitchFamily="34" charset="0"/>
              </a:rPr>
              <a:t>QUY TRÌNH NGHIỆP VỤ XÓA BÀN</a:t>
            </a:r>
          </a:p>
        </p:txBody>
      </p:sp>
      <p:sp>
        <p:nvSpPr>
          <p:cNvPr id="6" name="TextBox 6"/>
          <p:cNvSpPr txBox="1"/>
          <p:nvPr/>
        </p:nvSpPr>
        <p:spPr>
          <a:xfrm>
            <a:off x="1028700" y="2765063"/>
            <a:ext cx="9358614" cy="1307987"/>
          </a:xfrm>
          <a:prstGeom prst="rect">
            <a:avLst/>
          </a:prstGeom>
        </p:spPr>
        <p:txBody>
          <a:bodyPr lIns="0" tIns="0" rIns="0" bIns="0" rtlCol="0" anchor="t">
            <a:spAutoFit/>
          </a:bodyPr>
          <a:lstStyle/>
          <a:p>
            <a:pPr algn="just">
              <a:lnSpc>
                <a:spcPts val="3483"/>
              </a:lnSpc>
              <a:spcBef>
                <a:spcPct val="0"/>
              </a:spcBef>
            </a:pPr>
            <a:r>
              <a:rPr lang="en-US" sz="2524" spc="247" dirty="0">
                <a:solidFill>
                  <a:srgbClr val="000000"/>
                </a:solidFill>
                <a:latin typeface="Arial" panose="020B0604020202020204" pitchFamily="34" charset="0"/>
                <a:cs typeface="Arial" panose="020B0604020202020204" pitchFamily="34" charset="0"/>
              </a:rPr>
              <a:t>KHI XÓA, PHẢI TÌM ĐÚNG TÊN BÀN SAU ĐÓ BẤM XÓA, LÚC NÀY THÔNG TIN BÀN SẼ BIẾN MẤT KHỎI DANH SÁCH BÀN.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sp>
        <p:nvSpPr>
          <p:cNvPr id="2" name="Freeform 2"/>
          <p:cNvSpPr/>
          <p:nvPr/>
        </p:nvSpPr>
        <p:spPr>
          <a:xfrm rot="7659121">
            <a:off x="-4012602" y="5585714"/>
            <a:ext cx="7629294" cy="7828566"/>
          </a:xfrm>
          <a:custGeom>
            <a:avLst/>
            <a:gdLst/>
            <a:ahLst/>
            <a:cxnLst/>
            <a:rect l="l" t="t" r="r" b="b"/>
            <a:pathLst>
              <a:path w="7629294" h="7828566">
                <a:moveTo>
                  <a:pt x="0" y="0"/>
                </a:moveTo>
                <a:lnTo>
                  <a:pt x="7629294" y="0"/>
                </a:lnTo>
                <a:lnTo>
                  <a:pt x="7629294" y="7828566"/>
                </a:lnTo>
                <a:lnTo>
                  <a:pt x="0" y="78285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6607430" y="4781212"/>
            <a:ext cx="6209947" cy="1025011"/>
            <a:chOff x="0" y="0"/>
            <a:chExt cx="1635542" cy="269962"/>
          </a:xfrm>
        </p:grpSpPr>
        <p:sp>
          <p:nvSpPr>
            <p:cNvPr id="4" name="Freeform 4"/>
            <p:cNvSpPr/>
            <p:nvPr/>
          </p:nvSpPr>
          <p:spPr>
            <a:xfrm>
              <a:off x="0" y="0"/>
              <a:ext cx="1635542" cy="269962"/>
            </a:xfrm>
            <a:custGeom>
              <a:avLst/>
              <a:gdLst/>
              <a:ahLst/>
              <a:cxnLst/>
              <a:rect l="l" t="t" r="r" b="b"/>
              <a:pathLst>
                <a:path w="1635542" h="269962">
                  <a:moveTo>
                    <a:pt x="0" y="0"/>
                  </a:moveTo>
                  <a:lnTo>
                    <a:pt x="1635542" y="0"/>
                  </a:lnTo>
                  <a:lnTo>
                    <a:pt x="1635542" y="269962"/>
                  </a:lnTo>
                  <a:lnTo>
                    <a:pt x="0" y="269962"/>
                  </a:lnTo>
                  <a:close/>
                </a:path>
              </a:pathLst>
            </a:custGeom>
            <a:solidFill>
              <a:srgbClr val="CCCCCC"/>
            </a:solidFill>
          </p:spPr>
        </p:sp>
        <p:sp>
          <p:nvSpPr>
            <p:cNvPr id="5" name="TextBox 5"/>
            <p:cNvSpPr txBox="1"/>
            <p:nvPr/>
          </p:nvSpPr>
          <p:spPr>
            <a:xfrm>
              <a:off x="0" y="-19050"/>
              <a:ext cx="1635542" cy="289012"/>
            </a:xfrm>
            <a:prstGeom prst="rect">
              <a:avLst/>
            </a:prstGeom>
          </p:spPr>
          <p:txBody>
            <a:bodyPr lIns="50800" tIns="50800" rIns="50800" bIns="50800" rtlCol="0" anchor="ctr"/>
            <a:lstStyle/>
            <a:p>
              <a:pPr algn="ctr">
                <a:lnSpc>
                  <a:spcPts val="2859"/>
                </a:lnSpc>
              </a:pPr>
              <a:endParaRPr>
                <a:latin typeface="Arial" panose="020B0604020202020204" pitchFamily="34" charset="0"/>
                <a:cs typeface="Arial" panose="020B0604020202020204" pitchFamily="34" charset="0"/>
              </a:endParaRPr>
            </a:p>
          </p:txBody>
        </p:sp>
      </p:grpSp>
      <p:grpSp>
        <p:nvGrpSpPr>
          <p:cNvPr id="6" name="Group 6"/>
          <p:cNvGrpSpPr/>
          <p:nvPr/>
        </p:nvGrpSpPr>
        <p:grpSpPr>
          <a:xfrm>
            <a:off x="4999719" y="3006818"/>
            <a:ext cx="1400485" cy="1025011"/>
            <a:chOff x="0" y="0"/>
            <a:chExt cx="368852" cy="269962"/>
          </a:xfrm>
        </p:grpSpPr>
        <p:sp>
          <p:nvSpPr>
            <p:cNvPr id="7" name="Freeform 7"/>
            <p:cNvSpPr/>
            <p:nvPr/>
          </p:nvSpPr>
          <p:spPr>
            <a:xfrm>
              <a:off x="0" y="0"/>
              <a:ext cx="368852" cy="269962"/>
            </a:xfrm>
            <a:custGeom>
              <a:avLst/>
              <a:gdLst/>
              <a:ahLst/>
              <a:cxnLst/>
              <a:rect l="l" t="t" r="r" b="b"/>
              <a:pathLst>
                <a:path w="368852" h="269962">
                  <a:moveTo>
                    <a:pt x="0" y="0"/>
                  </a:moveTo>
                  <a:lnTo>
                    <a:pt x="368852" y="0"/>
                  </a:lnTo>
                  <a:lnTo>
                    <a:pt x="368852" y="269962"/>
                  </a:lnTo>
                  <a:lnTo>
                    <a:pt x="0" y="269962"/>
                  </a:lnTo>
                  <a:close/>
                </a:path>
              </a:pathLst>
            </a:custGeom>
            <a:solidFill>
              <a:srgbClr val="CCCCCC"/>
            </a:solidFill>
          </p:spPr>
        </p:sp>
        <p:sp>
          <p:nvSpPr>
            <p:cNvPr id="8" name="TextBox 8"/>
            <p:cNvSpPr txBox="1"/>
            <p:nvPr/>
          </p:nvSpPr>
          <p:spPr>
            <a:xfrm>
              <a:off x="0" y="-19050"/>
              <a:ext cx="368852" cy="289012"/>
            </a:xfrm>
            <a:prstGeom prst="rect">
              <a:avLst/>
            </a:prstGeom>
          </p:spPr>
          <p:txBody>
            <a:bodyPr lIns="50800" tIns="50800" rIns="50800" bIns="50800" rtlCol="0" anchor="ctr"/>
            <a:lstStyle/>
            <a:p>
              <a:pPr algn="ctr">
                <a:lnSpc>
                  <a:spcPts val="2859"/>
                </a:lnSpc>
              </a:pPr>
              <a:endParaRPr>
                <a:latin typeface="Arial" panose="020B0604020202020204" pitchFamily="34" charset="0"/>
                <a:cs typeface="Arial" panose="020B0604020202020204" pitchFamily="34" charset="0"/>
              </a:endParaRPr>
            </a:p>
          </p:txBody>
        </p:sp>
      </p:grpSp>
      <p:sp>
        <p:nvSpPr>
          <p:cNvPr id="10" name="Freeform 10"/>
          <p:cNvSpPr/>
          <p:nvPr/>
        </p:nvSpPr>
        <p:spPr>
          <a:xfrm rot="2016048">
            <a:off x="12243487" y="-1005305"/>
            <a:ext cx="10749463" cy="2687366"/>
          </a:xfrm>
          <a:custGeom>
            <a:avLst/>
            <a:gdLst/>
            <a:ahLst/>
            <a:cxnLst/>
            <a:rect l="l" t="t" r="r" b="b"/>
            <a:pathLst>
              <a:path w="10749463" h="2687366">
                <a:moveTo>
                  <a:pt x="0" y="0"/>
                </a:moveTo>
                <a:lnTo>
                  <a:pt x="10749463" y="0"/>
                </a:lnTo>
                <a:lnTo>
                  <a:pt x="10749463" y="2687365"/>
                </a:lnTo>
                <a:lnTo>
                  <a:pt x="0" y="268736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1" name="TextBox 11"/>
          <p:cNvSpPr txBox="1"/>
          <p:nvPr/>
        </p:nvSpPr>
        <p:spPr>
          <a:xfrm>
            <a:off x="5231353" y="3225185"/>
            <a:ext cx="937219" cy="657225"/>
          </a:xfrm>
          <a:prstGeom prst="rect">
            <a:avLst/>
          </a:prstGeom>
        </p:spPr>
        <p:txBody>
          <a:bodyPr lIns="0" tIns="0" rIns="0" bIns="0" rtlCol="0" anchor="t">
            <a:spAutoFit/>
          </a:bodyPr>
          <a:lstStyle/>
          <a:p>
            <a:pPr algn="ctr">
              <a:lnSpc>
                <a:spcPts val="5126"/>
              </a:lnSpc>
            </a:pPr>
            <a:r>
              <a:rPr lang="en-US" sz="4271">
                <a:solidFill>
                  <a:srgbClr val="363636"/>
                </a:solidFill>
                <a:latin typeface="Arial" panose="020B0604020202020204" pitchFamily="34" charset="0"/>
                <a:cs typeface="Arial" panose="020B0604020202020204" pitchFamily="34" charset="0"/>
              </a:rPr>
              <a:t>III</a:t>
            </a:r>
          </a:p>
        </p:txBody>
      </p:sp>
      <p:sp>
        <p:nvSpPr>
          <p:cNvPr id="12" name="TextBox 12"/>
          <p:cNvSpPr txBox="1"/>
          <p:nvPr/>
        </p:nvSpPr>
        <p:spPr>
          <a:xfrm>
            <a:off x="6607430" y="4079185"/>
            <a:ext cx="937219" cy="657225"/>
          </a:xfrm>
          <a:prstGeom prst="rect">
            <a:avLst/>
          </a:prstGeom>
        </p:spPr>
        <p:txBody>
          <a:bodyPr lIns="0" tIns="0" rIns="0" bIns="0" rtlCol="0" anchor="t">
            <a:spAutoFit/>
          </a:bodyPr>
          <a:lstStyle/>
          <a:p>
            <a:pPr algn="ctr">
              <a:lnSpc>
                <a:spcPts val="5126"/>
              </a:lnSpc>
            </a:pPr>
            <a:r>
              <a:rPr lang="en-US" sz="4271">
                <a:solidFill>
                  <a:srgbClr val="363636"/>
                </a:solidFill>
                <a:latin typeface="Arial" panose="020B0604020202020204" pitchFamily="34" charset="0"/>
                <a:cs typeface="Arial" panose="020B0604020202020204" pitchFamily="34" charset="0"/>
              </a:rPr>
              <a:t>1</a:t>
            </a:r>
          </a:p>
        </p:txBody>
      </p:sp>
      <p:sp>
        <p:nvSpPr>
          <p:cNvPr id="13" name="TextBox 13"/>
          <p:cNvSpPr txBox="1"/>
          <p:nvPr/>
        </p:nvSpPr>
        <p:spPr>
          <a:xfrm>
            <a:off x="6607430" y="4960342"/>
            <a:ext cx="937219" cy="657225"/>
          </a:xfrm>
          <a:prstGeom prst="rect">
            <a:avLst/>
          </a:prstGeom>
        </p:spPr>
        <p:txBody>
          <a:bodyPr lIns="0" tIns="0" rIns="0" bIns="0" rtlCol="0" anchor="t">
            <a:spAutoFit/>
          </a:bodyPr>
          <a:lstStyle/>
          <a:p>
            <a:pPr algn="ctr">
              <a:lnSpc>
                <a:spcPts val="5126"/>
              </a:lnSpc>
            </a:pPr>
            <a:r>
              <a:rPr lang="en-US" sz="4271">
                <a:solidFill>
                  <a:srgbClr val="363636"/>
                </a:solidFill>
                <a:latin typeface="Arial" panose="020B0604020202020204" pitchFamily="34" charset="0"/>
                <a:cs typeface="Arial" panose="020B0604020202020204" pitchFamily="34" charset="0"/>
              </a:rPr>
              <a:t>2</a:t>
            </a:r>
          </a:p>
        </p:txBody>
      </p:sp>
      <p:sp>
        <p:nvSpPr>
          <p:cNvPr id="14" name="TextBox 14"/>
          <p:cNvSpPr txBox="1"/>
          <p:nvPr/>
        </p:nvSpPr>
        <p:spPr>
          <a:xfrm>
            <a:off x="6607430" y="5757462"/>
            <a:ext cx="937219" cy="657225"/>
          </a:xfrm>
          <a:prstGeom prst="rect">
            <a:avLst/>
          </a:prstGeom>
        </p:spPr>
        <p:txBody>
          <a:bodyPr lIns="0" tIns="0" rIns="0" bIns="0" rtlCol="0" anchor="t">
            <a:spAutoFit/>
          </a:bodyPr>
          <a:lstStyle/>
          <a:p>
            <a:pPr algn="ctr">
              <a:lnSpc>
                <a:spcPts val="5126"/>
              </a:lnSpc>
            </a:pPr>
            <a:r>
              <a:rPr lang="en-US" sz="4271">
                <a:solidFill>
                  <a:srgbClr val="363636"/>
                </a:solidFill>
                <a:latin typeface="Arial" panose="020B0604020202020204" pitchFamily="34" charset="0"/>
                <a:cs typeface="Arial" panose="020B0604020202020204" pitchFamily="34" charset="0"/>
              </a:rPr>
              <a:t>3</a:t>
            </a:r>
          </a:p>
        </p:txBody>
      </p:sp>
      <p:sp>
        <p:nvSpPr>
          <p:cNvPr id="15" name="TextBox 15"/>
          <p:cNvSpPr txBox="1"/>
          <p:nvPr/>
        </p:nvSpPr>
        <p:spPr>
          <a:xfrm>
            <a:off x="6607430" y="3333137"/>
            <a:ext cx="5790503" cy="418548"/>
          </a:xfrm>
          <a:prstGeom prst="rect">
            <a:avLst/>
          </a:prstGeom>
        </p:spPr>
        <p:txBody>
          <a:bodyPr lIns="0" tIns="0" rIns="0" bIns="0" rtlCol="0" anchor="t">
            <a:spAutoFit/>
          </a:bodyPr>
          <a:lstStyle/>
          <a:p>
            <a:pPr algn="l">
              <a:lnSpc>
                <a:spcPts val="3483"/>
              </a:lnSpc>
            </a:pPr>
            <a:r>
              <a:rPr lang="en-US" sz="2524" spc="247">
                <a:solidFill>
                  <a:srgbClr val="231F20"/>
                </a:solidFill>
                <a:latin typeface="Arial" panose="020B0604020202020204" pitchFamily="34" charset="0"/>
                <a:cs typeface="Arial" panose="020B0604020202020204" pitchFamily="34" charset="0"/>
              </a:rPr>
              <a:t>QUY TRÌNH NGHIỆP VỤ</a:t>
            </a:r>
          </a:p>
        </p:txBody>
      </p:sp>
      <p:sp>
        <p:nvSpPr>
          <p:cNvPr id="16" name="TextBox 16"/>
          <p:cNvSpPr txBox="1"/>
          <p:nvPr/>
        </p:nvSpPr>
        <p:spPr>
          <a:xfrm>
            <a:off x="7983508" y="4184236"/>
            <a:ext cx="6076629" cy="418548"/>
          </a:xfrm>
          <a:prstGeom prst="rect">
            <a:avLst/>
          </a:prstGeom>
        </p:spPr>
        <p:txBody>
          <a:bodyPr lIns="0" tIns="0" rIns="0" bIns="0" rtlCol="0" anchor="t">
            <a:spAutoFit/>
          </a:bodyPr>
          <a:lstStyle/>
          <a:p>
            <a:pPr algn="l">
              <a:lnSpc>
                <a:spcPts val="3483"/>
              </a:lnSpc>
            </a:pPr>
            <a:r>
              <a:rPr lang="en-US" sz="2524" spc="247">
                <a:solidFill>
                  <a:srgbClr val="231F20"/>
                </a:solidFill>
                <a:latin typeface="Arial" panose="020B0604020202020204" pitchFamily="34" charset="0"/>
                <a:cs typeface="Arial" panose="020B0604020202020204" pitchFamily="34" charset="0"/>
              </a:rPr>
              <a:t>QUY TRÌNH QUẢN LÍ BÀN</a:t>
            </a:r>
          </a:p>
        </p:txBody>
      </p:sp>
      <p:sp>
        <p:nvSpPr>
          <p:cNvPr id="17" name="TextBox 17"/>
          <p:cNvSpPr txBox="1"/>
          <p:nvPr/>
        </p:nvSpPr>
        <p:spPr>
          <a:xfrm>
            <a:off x="7983508" y="5104327"/>
            <a:ext cx="5790503" cy="418548"/>
          </a:xfrm>
          <a:prstGeom prst="rect">
            <a:avLst/>
          </a:prstGeom>
        </p:spPr>
        <p:txBody>
          <a:bodyPr lIns="0" tIns="0" rIns="0" bIns="0" rtlCol="0" anchor="t">
            <a:spAutoFit/>
          </a:bodyPr>
          <a:lstStyle/>
          <a:p>
            <a:pPr marL="0" lvl="0" indent="0" algn="l">
              <a:lnSpc>
                <a:spcPts val="3483"/>
              </a:lnSpc>
              <a:spcBef>
                <a:spcPct val="0"/>
              </a:spcBef>
            </a:pPr>
            <a:r>
              <a:rPr lang="en-US" sz="2524" spc="247">
                <a:solidFill>
                  <a:srgbClr val="231F20"/>
                </a:solidFill>
                <a:latin typeface="Arial" panose="020B0604020202020204" pitchFamily="34" charset="0"/>
                <a:cs typeface="Arial" panose="020B0604020202020204" pitchFamily="34" charset="0"/>
              </a:rPr>
              <a:t>QUY TRÌNH NHẬP HÀNG</a:t>
            </a:r>
          </a:p>
        </p:txBody>
      </p:sp>
      <p:sp>
        <p:nvSpPr>
          <p:cNvPr id="18" name="TextBox 18"/>
          <p:cNvSpPr txBox="1"/>
          <p:nvPr/>
        </p:nvSpPr>
        <p:spPr>
          <a:xfrm>
            <a:off x="7983508" y="5898544"/>
            <a:ext cx="6076629" cy="418548"/>
          </a:xfrm>
          <a:prstGeom prst="rect">
            <a:avLst/>
          </a:prstGeom>
        </p:spPr>
        <p:txBody>
          <a:bodyPr lIns="0" tIns="0" rIns="0" bIns="0" rtlCol="0" anchor="t">
            <a:spAutoFit/>
          </a:bodyPr>
          <a:lstStyle/>
          <a:p>
            <a:pPr marL="0" lvl="0" indent="0" algn="l">
              <a:lnSpc>
                <a:spcPts val="3483"/>
              </a:lnSpc>
              <a:spcBef>
                <a:spcPct val="0"/>
              </a:spcBef>
            </a:pPr>
            <a:r>
              <a:rPr lang="en-US" sz="2524" spc="247">
                <a:solidFill>
                  <a:srgbClr val="231F20"/>
                </a:solidFill>
                <a:latin typeface="Arial" panose="020B0604020202020204" pitchFamily="34" charset="0"/>
                <a:cs typeface="Arial" panose="020B0604020202020204" pitchFamily="34" charset="0"/>
              </a:rPr>
              <a:t>QUY TRÌNH BÁN HÀNG</a:t>
            </a:r>
          </a:p>
        </p:txBody>
      </p:sp>
      <p:sp>
        <p:nvSpPr>
          <p:cNvPr id="19" name="TextBox 17">
            <a:extLst>
              <a:ext uri="{FF2B5EF4-FFF2-40B4-BE49-F238E27FC236}">
                <a16:creationId xmlns:a16="http://schemas.microsoft.com/office/drawing/2014/main" id="{8F6C54B7-A610-C88F-86A2-74C6AD2F6304}"/>
              </a:ext>
            </a:extLst>
          </p:cNvPr>
          <p:cNvSpPr txBox="1"/>
          <p:nvPr/>
        </p:nvSpPr>
        <p:spPr>
          <a:xfrm>
            <a:off x="-117722" y="1758585"/>
            <a:ext cx="17909020" cy="795549"/>
          </a:xfrm>
          <a:prstGeom prst="rect">
            <a:avLst/>
          </a:prstGeom>
        </p:spPr>
        <p:txBody>
          <a:bodyPr lIns="0" tIns="0" rIns="0" bIns="0" rtlCol="0" anchor="t">
            <a:spAutoFit/>
          </a:bodyPr>
          <a:lstStyle/>
          <a:p>
            <a:pPr marL="1032524" lvl="1" indent="-516262" algn="ctr">
              <a:lnSpc>
                <a:spcPts val="6599"/>
              </a:lnSpc>
              <a:buAutoNum type="arabicPeriod"/>
            </a:pPr>
            <a:r>
              <a:rPr lang="en-US" sz="4782" spc="468" dirty="0">
                <a:solidFill>
                  <a:srgbClr val="DF5E00"/>
                </a:solidFill>
                <a:latin typeface="Arial" panose="020B0604020202020204" pitchFamily="34" charset="0"/>
                <a:cs typeface="Arial" panose="020B0604020202020204" pitchFamily="34" charset="0"/>
              </a:rPr>
              <a:t>TỔNG QUAN VỀ ỨNG DỤNG VÀ ĐẶC TẢ YÊU CẦU</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grpSp>
        <p:nvGrpSpPr>
          <p:cNvPr id="2" name="Group 2"/>
          <p:cNvGrpSpPr/>
          <p:nvPr/>
        </p:nvGrpSpPr>
        <p:grpSpPr>
          <a:xfrm>
            <a:off x="4911593" y="8384718"/>
            <a:ext cx="1400485" cy="1238065"/>
            <a:chOff x="0" y="0"/>
            <a:chExt cx="368852" cy="326075"/>
          </a:xfrm>
        </p:grpSpPr>
        <p:sp>
          <p:nvSpPr>
            <p:cNvPr id="3" name="Freeform 3"/>
            <p:cNvSpPr/>
            <p:nvPr/>
          </p:nvSpPr>
          <p:spPr>
            <a:xfrm>
              <a:off x="0" y="0"/>
              <a:ext cx="368852" cy="326075"/>
            </a:xfrm>
            <a:custGeom>
              <a:avLst/>
              <a:gdLst/>
              <a:ahLst/>
              <a:cxnLst/>
              <a:rect l="l" t="t" r="r" b="b"/>
              <a:pathLst>
                <a:path w="368852" h="326075">
                  <a:moveTo>
                    <a:pt x="0" y="0"/>
                  </a:moveTo>
                  <a:lnTo>
                    <a:pt x="368852" y="0"/>
                  </a:lnTo>
                  <a:lnTo>
                    <a:pt x="368852" y="326075"/>
                  </a:lnTo>
                  <a:lnTo>
                    <a:pt x="0" y="326075"/>
                  </a:lnTo>
                  <a:close/>
                </a:path>
              </a:pathLst>
            </a:custGeom>
            <a:solidFill>
              <a:srgbClr val="F18616"/>
            </a:solidFill>
          </p:spPr>
        </p:sp>
        <p:sp>
          <p:nvSpPr>
            <p:cNvPr id="4" name="TextBox 4"/>
            <p:cNvSpPr txBox="1"/>
            <p:nvPr/>
          </p:nvSpPr>
          <p:spPr>
            <a:xfrm>
              <a:off x="0" y="-19050"/>
              <a:ext cx="368852" cy="345125"/>
            </a:xfrm>
            <a:prstGeom prst="rect">
              <a:avLst/>
            </a:prstGeom>
          </p:spPr>
          <p:txBody>
            <a:bodyPr lIns="50800" tIns="50800" rIns="50800" bIns="50800" rtlCol="0" anchor="ctr"/>
            <a:lstStyle/>
            <a:p>
              <a:pPr algn="ctr">
                <a:lnSpc>
                  <a:spcPts val="2859"/>
                </a:lnSpc>
              </a:pPr>
              <a:endParaRPr>
                <a:latin typeface="Arial" panose="020B0604020202020204" pitchFamily="34" charset="0"/>
                <a:cs typeface="Arial" panose="020B0604020202020204" pitchFamily="34" charset="0"/>
              </a:endParaRPr>
            </a:p>
          </p:txBody>
        </p:sp>
      </p:grpSp>
      <p:sp>
        <p:nvSpPr>
          <p:cNvPr id="5" name="Freeform 5"/>
          <p:cNvSpPr/>
          <p:nvPr/>
        </p:nvSpPr>
        <p:spPr>
          <a:xfrm rot="7659121">
            <a:off x="-4012602" y="5585714"/>
            <a:ext cx="7629294" cy="7828566"/>
          </a:xfrm>
          <a:custGeom>
            <a:avLst/>
            <a:gdLst/>
            <a:ahLst/>
            <a:cxnLst/>
            <a:rect l="l" t="t" r="r" b="b"/>
            <a:pathLst>
              <a:path w="7629294" h="7828566">
                <a:moveTo>
                  <a:pt x="0" y="0"/>
                </a:moveTo>
                <a:lnTo>
                  <a:pt x="7629294" y="0"/>
                </a:lnTo>
                <a:lnTo>
                  <a:pt x="7629294" y="7828566"/>
                </a:lnTo>
                <a:lnTo>
                  <a:pt x="0" y="78285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rot="2016048">
            <a:off x="12243487" y="-1005305"/>
            <a:ext cx="10749463" cy="2687366"/>
          </a:xfrm>
          <a:custGeom>
            <a:avLst/>
            <a:gdLst/>
            <a:ahLst/>
            <a:cxnLst/>
            <a:rect l="l" t="t" r="r" b="b"/>
            <a:pathLst>
              <a:path w="10749463" h="2687366">
                <a:moveTo>
                  <a:pt x="0" y="0"/>
                </a:moveTo>
                <a:lnTo>
                  <a:pt x="10749463" y="0"/>
                </a:lnTo>
                <a:lnTo>
                  <a:pt x="10749463" y="2687365"/>
                </a:lnTo>
                <a:lnTo>
                  <a:pt x="0" y="268736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a:off x="11655415" y="3872766"/>
            <a:ext cx="5603885" cy="5492087"/>
          </a:xfrm>
          <a:custGeom>
            <a:avLst/>
            <a:gdLst/>
            <a:ahLst/>
            <a:cxnLst/>
            <a:rect l="l" t="t" r="r" b="b"/>
            <a:pathLst>
              <a:path w="5603885" h="5492087">
                <a:moveTo>
                  <a:pt x="0" y="0"/>
                </a:moveTo>
                <a:lnTo>
                  <a:pt x="5603885" y="0"/>
                </a:lnTo>
                <a:lnTo>
                  <a:pt x="5603885" y="5492087"/>
                </a:lnTo>
                <a:lnTo>
                  <a:pt x="0" y="5492087"/>
                </a:lnTo>
                <a:lnTo>
                  <a:pt x="0" y="0"/>
                </a:lnTo>
                <a:close/>
              </a:path>
            </a:pathLst>
          </a:custGeom>
          <a:blipFill>
            <a:blip r:embed="rId6"/>
            <a:stretch>
              <a:fillRect/>
            </a:stretch>
          </a:blipFill>
        </p:spPr>
      </p:sp>
      <p:sp>
        <p:nvSpPr>
          <p:cNvPr id="8" name="Freeform 8"/>
          <p:cNvSpPr/>
          <p:nvPr/>
        </p:nvSpPr>
        <p:spPr>
          <a:xfrm>
            <a:off x="1028700" y="663322"/>
            <a:ext cx="2207029" cy="4114800"/>
          </a:xfrm>
          <a:custGeom>
            <a:avLst/>
            <a:gdLst/>
            <a:ahLst/>
            <a:cxnLst/>
            <a:rect l="l" t="t" r="r" b="b"/>
            <a:pathLst>
              <a:path w="2207029" h="4114800">
                <a:moveTo>
                  <a:pt x="0" y="0"/>
                </a:moveTo>
                <a:lnTo>
                  <a:pt x="2207029" y="0"/>
                </a:lnTo>
                <a:lnTo>
                  <a:pt x="2207029"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9" name="TextBox 9"/>
          <p:cNvSpPr txBox="1"/>
          <p:nvPr/>
        </p:nvSpPr>
        <p:spPr>
          <a:xfrm>
            <a:off x="4980992" y="1036994"/>
            <a:ext cx="7416941" cy="1618648"/>
          </a:xfrm>
          <a:prstGeom prst="rect">
            <a:avLst/>
          </a:prstGeom>
        </p:spPr>
        <p:txBody>
          <a:bodyPr lIns="0" tIns="0" rIns="0" bIns="0" rtlCol="0" anchor="t">
            <a:spAutoFit/>
          </a:bodyPr>
          <a:lstStyle/>
          <a:p>
            <a:pPr algn="ctr">
              <a:lnSpc>
                <a:spcPts val="13774"/>
              </a:lnSpc>
            </a:pPr>
            <a:r>
              <a:rPr lang="en-US" sz="9981" spc="978" dirty="0">
                <a:solidFill>
                  <a:srgbClr val="FFA037"/>
                </a:solidFill>
                <a:latin typeface="Arial" panose="020B0604020202020204" pitchFamily="34" charset="0"/>
                <a:cs typeface="Arial" panose="020B0604020202020204" pitchFamily="34" charset="0"/>
              </a:rPr>
              <a:t>MỤC LỤC</a:t>
            </a:r>
          </a:p>
        </p:txBody>
      </p:sp>
      <p:grpSp>
        <p:nvGrpSpPr>
          <p:cNvPr id="10" name="Group 10"/>
          <p:cNvGrpSpPr/>
          <p:nvPr/>
        </p:nvGrpSpPr>
        <p:grpSpPr>
          <a:xfrm>
            <a:off x="4911593" y="3008250"/>
            <a:ext cx="1400485" cy="1238065"/>
            <a:chOff x="0" y="0"/>
            <a:chExt cx="368852" cy="326075"/>
          </a:xfrm>
        </p:grpSpPr>
        <p:sp>
          <p:nvSpPr>
            <p:cNvPr id="11" name="Freeform 11"/>
            <p:cNvSpPr/>
            <p:nvPr/>
          </p:nvSpPr>
          <p:spPr>
            <a:xfrm>
              <a:off x="0" y="0"/>
              <a:ext cx="368852" cy="326075"/>
            </a:xfrm>
            <a:custGeom>
              <a:avLst/>
              <a:gdLst/>
              <a:ahLst/>
              <a:cxnLst/>
              <a:rect l="l" t="t" r="r" b="b"/>
              <a:pathLst>
                <a:path w="368852" h="326075">
                  <a:moveTo>
                    <a:pt x="0" y="0"/>
                  </a:moveTo>
                  <a:lnTo>
                    <a:pt x="368852" y="0"/>
                  </a:lnTo>
                  <a:lnTo>
                    <a:pt x="368852" y="326075"/>
                  </a:lnTo>
                  <a:lnTo>
                    <a:pt x="0" y="326075"/>
                  </a:lnTo>
                  <a:close/>
                </a:path>
              </a:pathLst>
            </a:custGeom>
            <a:solidFill>
              <a:srgbClr val="F18616"/>
            </a:solidFill>
          </p:spPr>
        </p:sp>
        <p:sp>
          <p:nvSpPr>
            <p:cNvPr id="12" name="TextBox 12"/>
            <p:cNvSpPr txBox="1"/>
            <p:nvPr/>
          </p:nvSpPr>
          <p:spPr>
            <a:xfrm>
              <a:off x="0" y="-19050"/>
              <a:ext cx="368852" cy="345125"/>
            </a:xfrm>
            <a:prstGeom prst="rect">
              <a:avLst/>
            </a:prstGeom>
          </p:spPr>
          <p:txBody>
            <a:bodyPr lIns="50800" tIns="50800" rIns="50800" bIns="50800" rtlCol="0" anchor="ctr"/>
            <a:lstStyle/>
            <a:p>
              <a:pPr algn="ctr">
                <a:lnSpc>
                  <a:spcPts val="2859"/>
                </a:lnSpc>
              </a:pPr>
              <a:endParaRPr>
                <a:latin typeface="Arial" panose="020B0604020202020204" pitchFamily="34" charset="0"/>
                <a:cs typeface="Arial" panose="020B0604020202020204" pitchFamily="34" charset="0"/>
              </a:endParaRPr>
            </a:p>
          </p:txBody>
        </p:sp>
      </p:grpSp>
      <p:grpSp>
        <p:nvGrpSpPr>
          <p:cNvPr id="13" name="Group 13"/>
          <p:cNvGrpSpPr/>
          <p:nvPr/>
        </p:nvGrpSpPr>
        <p:grpSpPr>
          <a:xfrm>
            <a:off x="4911593" y="4088710"/>
            <a:ext cx="1400485" cy="1238065"/>
            <a:chOff x="0" y="0"/>
            <a:chExt cx="368852" cy="326075"/>
          </a:xfrm>
        </p:grpSpPr>
        <p:sp>
          <p:nvSpPr>
            <p:cNvPr id="14" name="Freeform 14"/>
            <p:cNvSpPr/>
            <p:nvPr/>
          </p:nvSpPr>
          <p:spPr>
            <a:xfrm>
              <a:off x="0" y="0"/>
              <a:ext cx="368852" cy="326075"/>
            </a:xfrm>
            <a:custGeom>
              <a:avLst/>
              <a:gdLst/>
              <a:ahLst/>
              <a:cxnLst/>
              <a:rect l="l" t="t" r="r" b="b"/>
              <a:pathLst>
                <a:path w="368852" h="326075">
                  <a:moveTo>
                    <a:pt x="0" y="0"/>
                  </a:moveTo>
                  <a:lnTo>
                    <a:pt x="368852" y="0"/>
                  </a:lnTo>
                  <a:lnTo>
                    <a:pt x="368852" y="326075"/>
                  </a:lnTo>
                  <a:lnTo>
                    <a:pt x="0" y="326075"/>
                  </a:lnTo>
                  <a:close/>
                </a:path>
              </a:pathLst>
            </a:custGeom>
            <a:solidFill>
              <a:srgbClr val="F18616"/>
            </a:solidFill>
          </p:spPr>
        </p:sp>
        <p:sp>
          <p:nvSpPr>
            <p:cNvPr id="15" name="TextBox 15"/>
            <p:cNvSpPr txBox="1"/>
            <p:nvPr/>
          </p:nvSpPr>
          <p:spPr>
            <a:xfrm>
              <a:off x="0" y="-19050"/>
              <a:ext cx="368852" cy="345125"/>
            </a:xfrm>
            <a:prstGeom prst="rect">
              <a:avLst/>
            </a:prstGeom>
          </p:spPr>
          <p:txBody>
            <a:bodyPr lIns="50800" tIns="50800" rIns="50800" bIns="50800" rtlCol="0" anchor="ctr"/>
            <a:lstStyle/>
            <a:p>
              <a:pPr algn="ctr">
                <a:lnSpc>
                  <a:spcPts val="2859"/>
                </a:lnSpc>
              </a:pPr>
              <a:endParaRPr>
                <a:latin typeface="Arial" panose="020B0604020202020204" pitchFamily="34" charset="0"/>
                <a:cs typeface="Arial" panose="020B0604020202020204" pitchFamily="34" charset="0"/>
              </a:endParaRPr>
            </a:p>
          </p:txBody>
        </p:sp>
      </p:grpSp>
      <p:grpSp>
        <p:nvGrpSpPr>
          <p:cNvPr id="16" name="Group 16"/>
          <p:cNvGrpSpPr/>
          <p:nvPr/>
        </p:nvGrpSpPr>
        <p:grpSpPr>
          <a:xfrm>
            <a:off x="4911593" y="5326775"/>
            <a:ext cx="1400485" cy="1238065"/>
            <a:chOff x="0" y="0"/>
            <a:chExt cx="368852" cy="326075"/>
          </a:xfrm>
        </p:grpSpPr>
        <p:sp>
          <p:nvSpPr>
            <p:cNvPr id="17" name="Freeform 17"/>
            <p:cNvSpPr/>
            <p:nvPr/>
          </p:nvSpPr>
          <p:spPr>
            <a:xfrm>
              <a:off x="0" y="0"/>
              <a:ext cx="368852" cy="326075"/>
            </a:xfrm>
            <a:custGeom>
              <a:avLst/>
              <a:gdLst/>
              <a:ahLst/>
              <a:cxnLst/>
              <a:rect l="l" t="t" r="r" b="b"/>
              <a:pathLst>
                <a:path w="368852" h="326075">
                  <a:moveTo>
                    <a:pt x="0" y="0"/>
                  </a:moveTo>
                  <a:lnTo>
                    <a:pt x="368852" y="0"/>
                  </a:lnTo>
                  <a:lnTo>
                    <a:pt x="368852" y="326075"/>
                  </a:lnTo>
                  <a:lnTo>
                    <a:pt x="0" y="326075"/>
                  </a:lnTo>
                  <a:close/>
                </a:path>
              </a:pathLst>
            </a:custGeom>
            <a:solidFill>
              <a:srgbClr val="F18616"/>
            </a:solidFill>
          </p:spPr>
        </p:sp>
        <p:sp>
          <p:nvSpPr>
            <p:cNvPr id="18" name="TextBox 18"/>
            <p:cNvSpPr txBox="1"/>
            <p:nvPr/>
          </p:nvSpPr>
          <p:spPr>
            <a:xfrm>
              <a:off x="0" y="-19050"/>
              <a:ext cx="368852" cy="345125"/>
            </a:xfrm>
            <a:prstGeom prst="rect">
              <a:avLst/>
            </a:prstGeom>
          </p:spPr>
          <p:txBody>
            <a:bodyPr lIns="50800" tIns="50800" rIns="50800" bIns="50800" rtlCol="0" anchor="ctr"/>
            <a:lstStyle/>
            <a:p>
              <a:pPr algn="ctr">
                <a:lnSpc>
                  <a:spcPts val="2859"/>
                </a:lnSpc>
              </a:pPr>
              <a:endParaRPr>
                <a:latin typeface="Arial" panose="020B0604020202020204" pitchFamily="34" charset="0"/>
                <a:cs typeface="Arial" panose="020B0604020202020204" pitchFamily="34" charset="0"/>
              </a:endParaRPr>
            </a:p>
          </p:txBody>
        </p:sp>
      </p:grpSp>
      <p:grpSp>
        <p:nvGrpSpPr>
          <p:cNvPr id="19" name="Group 19"/>
          <p:cNvGrpSpPr/>
          <p:nvPr/>
        </p:nvGrpSpPr>
        <p:grpSpPr>
          <a:xfrm>
            <a:off x="4911593" y="6072059"/>
            <a:ext cx="1400485" cy="1238065"/>
            <a:chOff x="0" y="0"/>
            <a:chExt cx="368852" cy="326075"/>
          </a:xfrm>
        </p:grpSpPr>
        <p:sp>
          <p:nvSpPr>
            <p:cNvPr id="20" name="Freeform 20"/>
            <p:cNvSpPr/>
            <p:nvPr/>
          </p:nvSpPr>
          <p:spPr>
            <a:xfrm>
              <a:off x="0" y="0"/>
              <a:ext cx="368852" cy="326075"/>
            </a:xfrm>
            <a:custGeom>
              <a:avLst/>
              <a:gdLst/>
              <a:ahLst/>
              <a:cxnLst/>
              <a:rect l="l" t="t" r="r" b="b"/>
              <a:pathLst>
                <a:path w="368852" h="326075">
                  <a:moveTo>
                    <a:pt x="0" y="0"/>
                  </a:moveTo>
                  <a:lnTo>
                    <a:pt x="368852" y="0"/>
                  </a:lnTo>
                  <a:lnTo>
                    <a:pt x="368852" y="326075"/>
                  </a:lnTo>
                  <a:lnTo>
                    <a:pt x="0" y="326075"/>
                  </a:lnTo>
                  <a:close/>
                </a:path>
              </a:pathLst>
            </a:custGeom>
            <a:solidFill>
              <a:srgbClr val="F18616"/>
            </a:solidFill>
          </p:spPr>
        </p:sp>
        <p:sp>
          <p:nvSpPr>
            <p:cNvPr id="21" name="TextBox 21"/>
            <p:cNvSpPr txBox="1"/>
            <p:nvPr/>
          </p:nvSpPr>
          <p:spPr>
            <a:xfrm>
              <a:off x="0" y="-19050"/>
              <a:ext cx="368852" cy="345125"/>
            </a:xfrm>
            <a:prstGeom prst="rect">
              <a:avLst/>
            </a:prstGeom>
          </p:spPr>
          <p:txBody>
            <a:bodyPr lIns="50800" tIns="50800" rIns="50800" bIns="50800" rtlCol="0" anchor="ctr"/>
            <a:lstStyle/>
            <a:p>
              <a:pPr algn="ctr">
                <a:lnSpc>
                  <a:spcPts val="2859"/>
                </a:lnSpc>
              </a:pPr>
              <a:endParaRPr>
                <a:latin typeface="Arial" panose="020B0604020202020204" pitchFamily="34" charset="0"/>
                <a:cs typeface="Arial" panose="020B0604020202020204" pitchFamily="34" charset="0"/>
              </a:endParaRPr>
            </a:p>
          </p:txBody>
        </p:sp>
      </p:grpSp>
      <p:grpSp>
        <p:nvGrpSpPr>
          <p:cNvPr id="22" name="Group 22"/>
          <p:cNvGrpSpPr/>
          <p:nvPr/>
        </p:nvGrpSpPr>
        <p:grpSpPr>
          <a:xfrm>
            <a:off x="4911593" y="7310125"/>
            <a:ext cx="1400485" cy="1238065"/>
            <a:chOff x="0" y="0"/>
            <a:chExt cx="368852" cy="326075"/>
          </a:xfrm>
        </p:grpSpPr>
        <p:sp>
          <p:nvSpPr>
            <p:cNvPr id="23" name="Freeform 23"/>
            <p:cNvSpPr/>
            <p:nvPr/>
          </p:nvSpPr>
          <p:spPr>
            <a:xfrm>
              <a:off x="0" y="0"/>
              <a:ext cx="368852" cy="326075"/>
            </a:xfrm>
            <a:custGeom>
              <a:avLst/>
              <a:gdLst/>
              <a:ahLst/>
              <a:cxnLst/>
              <a:rect l="l" t="t" r="r" b="b"/>
              <a:pathLst>
                <a:path w="368852" h="326075">
                  <a:moveTo>
                    <a:pt x="0" y="0"/>
                  </a:moveTo>
                  <a:lnTo>
                    <a:pt x="368852" y="0"/>
                  </a:lnTo>
                  <a:lnTo>
                    <a:pt x="368852" y="326075"/>
                  </a:lnTo>
                  <a:lnTo>
                    <a:pt x="0" y="326075"/>
                  </a:lnTo>
                  <a:close/>
                </a:path>
              </a:pathLst>
            </a:custGeom>
            <a:solidFill>
              <a:srgbClr val="F18616"/>
            </a:solidFill>
          </p:spPr>
        </p:sp>
        <p:sp>
          <p:nvSpPr>
            <p:cNvPr id="24" name="TextBox 24"/>
            <p:cNvSpPr txBox="1"/>
            <p:nvPr/>
          </p:nvSpPr>
          <p:spPr>
            <a:xfrm>
              <a:off x="0" y="-19050"/>
              <a:ext cx="368852" cy="345125"/>
            </a:xfrm>
            <a:prstGeom prst="rect">
              <a:avLst/>
            </a:prstGeom>
          </p:spPr>
          <p:txBody>
            <a:bodyPr lIns="50800" tIns="50800" rIns="50800" bIns="50800" rtlCol="0" anchor="ctr"/>
            <a:lstStyle/>
            <a:p>
              <a:pPr algn="ctr">
                <a:lnSpc>
                  <a:spcPts val="2859"/>
                </a:lnSpc>
              </a:pPr>
              <a:endParaRPr>
                <a:latin typeface="Arial" panose="020B0604020202020204" pitchFamily="34" charset="0"/>
                <a:cs typeface="Arial" panose="020B0604020202020204" pitchFamily="34" charset="0"/>
              </a:endParaRPr>
            </a:p>
          </p:txBody>
        </p:sp>
      </p:grpSp>
      <p:sp>
        <p:nvSpPr>
          <p:cNvPr id="25" name="TextBox 25"/>
          <p:cNvSpPr txBox="1"/>
          <p:nvPr/>
        </p:nvSpPr>
        <p:spPr>
          <a:xfrm>
            <a:off x="5097802" y="3225185"/>
            <a:ext cx="1189402" cy="831506"/>
          </a:xfrm>
          <a:prstGeom prst="rect">
            <a:avLst/>
          </a:prstGeom>
        </p:spPr>
        <p:txBody>
          <a:bodyPr lIns="0" tIns="0" rIns="0" bIns="0" rtlCol="0" anchor="t">
            <a:spAutoFit/>
          </a:bodyPr>
          <a:lstStyle/>
          <a:p>
            <a:pPr algn="ctr">
              <a:lnSpc>
                <a:spcPts val="6505"/>
              </a:lnSpc>
            </a:pPr>
            <a:r>
              <a:rPr lang="en-US" sz="5421" dirty="0">
                <a:solidFill>
                  <a:srgbClr val="363636"/>
                </a:solidFill>
                <a:latin typeface="Arial" panose="020B0604020202020204" pitchFamily="34" charset="0"/>
                <a:cs typeface="Arial" panose="020B0604020202020204" pitchFamily="34" charset="0"/>
              </a:rPr>
              <a:t>01</a:t>
            </a:r>
          </a:p>
        </p:txBody>
      </p:sp>
      <p:sp>
        <p:nvSpPr>
          <p:cNvPr id="26" name="TextBox 26"/>
          <p:cNvSpPr txBox="1"/>
          <p:nvPr/>
        </p:nvSpPr>
        <p:spPr>
          <a:xfrm>
            <a:off x="5097802" y="4236790"/>
            <a:ext cx="1189402" cy="831506"/>
          </a:xfrm>
          <a:prstGeom prst="rect">
            <a:avLst/>
          </a:prstGeom>
        </p:spPr>
        <p:txBody>
          <a:bodyPr lIns="0" tIns="0" rIns="0" bIns="0" rtlCol="0" anchor="t">
            <a:spAutoFit/>
          </a:bodyPr>
          <a:lstStyle/>
          <a:p>
            <a:pPr algn="ctr">
              <a:lnSpc>
                <a:spcPts val="6505"/>
              </a:lnSpc>
            </a:pPr>
            <a:r>
              <a:rPr lang="en-US" sz="5421" dirty="0">
                <a:solidFill>
                  <a:srgbClr val="363636"/>
                </a:solidFill>
                <a:latin typeface="Arial" panose="020B0604020202020204" pitchFamily="34" charset="0"/>
                <a:cs typeface="Arial" panose="020B0604020202020204" pitchFamily="34" charset="0"/>
              </a:rPr>
              <a:t>02</a:t>
            </a:r>
          </a:p>
        </p:txBody>
      </p:sp>
      <p:sp>
        <p:nvSpPr>
          <p:cNvPr id="27" name="TextBox 27"/>
          <p:cNvSpPr txBox="1"/>
          <p:nvPr/>
        </p:nvSpPr>
        <p:spPr>
          <a:xfrm>
            <a:off x="5097802" y="5355046"/>
            <a:ext cx="1189402" cy="831506"/>
          </a:xfrm>
          <a:prstGeom prst="rect">
            <a:avLst/>
          </a:prstGeom>
        </p:spPr>
        <p:txBody>
          <a:bodyPr lIns="0" tIns="0" rIns="0" bIns="0" rtlCol="0" anchor="t">
            <a:spAutoFit/>
          </a:bodyPr>
          <a:lstStyle/>
          <a:p>
            <a:pPr algn="ctr">
              <a:lnSpc>
                <a:spcPts val="6505"/>
              </a:lnSpc>
            </a:pPr>
            <a:r>
              <a:rPr lang="en-US" sz="5421">
                <a:solidFill>
                  <a:srgbClr val="363636"/>
                </a:solidFill>
                <a:latin typeface="Arial" panose="020B0604020202020204" pitchFamily="34" charset="0"/>
                <a:cs typeface="Arial" panose="020B0604020202020204" pitchFamily="34" charset="0"/>
              </a:rPr>
              <a:t>03</a:t>
            </a:r>
          </a:p>
        </p:txBody>
      </p:sp>
      <p:sp>
        <p:nvSpPr>
          <p:cNvPr id="28" name="TextBox 28"/>
          <p:cNvSpPr txBox="1"/>
          <p:nvPr/>
        </p:nvSpPr>
        <p:spPr>
          <a:xfrm>
            <a:off x="5097802" y="6366651"/>
            <a:ext cx="1189402" cy="831506"/>
          </a:xfrm>
          <a:prstGeom prst="rect">
            <a:avLst/>
          </a:prstGeom>
        </p:spPr>
        <p:txBody>
          <a:bodyPr lIns="0" tIns="0" rIns="0" bIns="0" rtlCol="0" anchor="t">
            <a:spAutoFit/>
          </a:bodyPr>
          <a:lstStyle/>
          <a:p>
            <a:pPr algn="ctr">
              <a:lnSpc>
                <a:spcPts val="6505"/>
              </a:lnSpc>
            </a:pPr>
            <a:r>
              <a:rPr lang="en-US" sz="5421">
                <a:solidFill>
                  <a:srgbClr val="363636"/>
                </a:solidFill>
                <a:latin typeface="Arial" panose="020B0604020202020204" pitchFamily="34" charset="0"/>
                <a:cs typeface="Arial" panose="020B0604020202020204" pitchFamily="34" charset="0"/>
              </a:rPr>
              <a:t>04</a:t>
            </a:r>
          </a:p>
        </p:txBody>
      </p:sp>
      <p:sp>
        <p:nvSpPr>
          <p:cNvPr id="29" name="TextBox 29"/>
          <p:cNvSpPr txBox="1"/>
          <p:nvPr/>
        </p:nvSpPr>
        <p:spPr>
          <a:xfrm>
            <a:off x="5122677" y="7372237"/>
            <a:ext cx="1189402" cy="831506"/>
          </a:xfrm>
          <a:prstGeom prst="rect">
            <a:avLst/>
          </a:prstGeom>
        </p:spPr>
        <p:txBody>
          <a:bodyPr lIns="0" tIns="0" rIns="0" bIns="0" rtlCol="0" anchor="t">
            <a:spAutoFit/>
          </a:bodyPr>
          <a:lstStyle/>
          <a:p>
            <a:pPr algn="ctr">
              <a:lnSpc>
                <a:spcPts val="6505"/>
              </a:lnSpc>
            </a:pPr>
            <a:r>
              <a:rPr lang="en-US" sz="5421">
                <a:solidFill>
                  <a:srgbClr val="363636"/>
                </a:solidFill>
                <a:latin typeface="Arial" panose="020B0604020202020204" pitchFamily="34" charset="0"/>
                <a:cs typeface="Arial" panose="020B0604020202020204" pitchFamily="34" charset="0"/>
              </a:rPr>
              <a:t>05</a:t>
            </a:r>
          </a:p>
        </p:txBody>
      </p:sp>
      <p:sp>
        <p:nvSpPr>
          <p:cNvPr id="30" name="TextBox 30"/>
          <p:cNvSpPr txBox="1"/>
          <p:nvPr/>
        </p:nvSpPr>
        <p:spPr>
          <a:xfrm>
            <a:off x="5122677" y="8426794"/>
            <a:ext cx="1189402" cy="831506"/>
          </a:xfrm>
          <a:prstGeom prst="rect">
            <a:avLst/>
          </a:prstGeom>
        </p:spPr>
        <p:txBody>
          <a:bodyPr lIns="0" tIns="0" rIns="0" bIns="0" rtlCol="0" anchor="t">
            <a:spAutoFit/>
          </a:bodyPr>
          <a:lstStyle/>
          <a:p>
            <a:pPr algn="ctr">
              <a:lnSpc>
                <a:spcPts val="6505"/>
              </a:lnSpc>
            </a:pPr>
            <a:r>
              <a:rPr lang="en-US" sz="5421">
                <a:solidFill>
                  <a:srgbClr val="363636"/>
                </a:solidFill>
                <a:latin typeface="Arial" panose="020B0604020202020204" pitchFamily="34" charset="0"/>
                <a:cs typeface="Arial" panose="020B0604020202020204" pitchFamily="34" charset="0"/>
              </a:rPr>
              <a:t>06</a:t>
            </a:r>
          </a:p>
        </p:txBody>
      </p:sp>
      <p:sp>
        <p:nvSpPr>
          <p:cNvPr id="31" name="TextBox 31"/>
          <p:cNvSpPr txBox="1"/>
          <p:nvPr/>
        </p:nvSpPr>
        <p:spPr>
          <a:xfrm>
            <a:off x="6607430" y="3417376"/>
            <a:ext cx="9640608" cy="418548"/>
          </a:xfrm>
          <a:prstGeom prst="rect">
            <a:avLst/>
          </a:prstGeom>
        </p:spPr>
        <p:txBody>
          <a:bodyPr lIns="0" tIns="0" rIns="0" bIns="0" rtlCol="0" anchor="t">
            <a:spAutoFit/>
          </a:bodyPr>
          <a:lstStyle/>
          <a:p>
            <a:pPr algn="l">
              <a:lnSpc>
                <a:spcPts val="3483"/>
              </a:lnSpc>
            </a:pPr>
            <a:r>
              <a:rPr lang="en-US" sz="2524" spc="247" dirty="0">
                <a:solidFill>
                  <a:srgbClr val="594A47"/>
                </a:solidFill>
                <a:latin typeface="Arial" panose="020B0604020202020204" pitchFamily="34" charset="0"/>
                <a:cs typeface="Arial" panose="020B0604020202020204" pitchFamily="34" charset="0"/>
              </a:rPr>
              <a:t>TỔNG QUAN VỀ ỨNG DỤNG VÀ ĐẶC TẢ YÊU CẦU</a:t>
            </a:r>
          </a:p>
        </p:txBody>
      </p:sp>
      <p:sp>
        <p:nvSpPr>
          <p:cNvPr id="32" name="TextBox 32"/>
          <p:cNvSpPr txBox="1"/>
          <p:nvPr/>
        </p:nvSpPr>
        <p:spPr>
          <a:xfrm>
            <a:off x="6607430" y="4428981"/>
            <a:ext cx="6076629" cy="418548"/>
          </a:xfrm>
          <a:prstGeom prst="rect">
            <a:avLst/>
          </a:prstGeom>
        </p:spPr>
        <p:txBody>
          <a:bodyPr lIns="0" tIns="0" rIns="0" bIns="0" rtlCol="0" anchor="t">
            <a:spAutoFit/>
          </a:bodyPr>
          <a:lstStyle/>
          <a:p>
            <a:pPr algn="l">
              <a:lnSpc>
                <a:spcPts val="3483"/>
              </a:lnSpc>
            </a:pPr>
            <a:r>
              <a:rPr lang="en-US" sz="2524" spc="247" dirty="0">
                <a:solidFill>
                  <a:srgbClr val="594A47"/>
                </a:solidFill>
                <a:latin typeface="Arial" panose="020B0604020202020204" pitchFamily="34" charset="0"/>
                <a:cs typeface="Arial" panose="020B0604020202020204" pitchFamily="34" charset="0"/>
              </a:rPr>
              <a:t>KIẾN TRÚC PHẦN MỀM</a:t>
            </a:r>
          </a:p>
        </p:txBody>
      </p:sp>
      <p:sp>
        <p:nvSpPr>
          <p:cNvPr id="33" name="TextBox 33"/>
          <p:cNvSpPr txBox="1"/>
          <p:nvPr/>
        </p:nvSpPr>
        <p:spPr>
          <a:xfrm>
            <a:off x="6607430" y="5547237"/>
            <a:ext cx="5790503" cy="418548"/>
          </a:xfrm>
          <a:prstGeom prst="rect">
            <a:avLst/>
          </a:prstGeom>
        </p:spPr>
        <p:txBody>
          <a:bodyPr lIns="0" tIns="0" rIns="0" bIns="0" rtlCol="0" anchor="t">
            <a:spAutoFit/>
          </a:bodyPr>
          <a:lstStyle/>
          <a:p>
            <a:pPr marL="0" lvl="0" indent="0" algn="l">
              <a:lnSpc>
                <a:spcPts val="3483"/>
              </a:lnSpc>
              <a:spcBef>
                <a:spcPct val="0"/>
              </a:spcBef>
            </a:pPr>
            <a:r>
              <a:rPr lang="en-US" sz="2524" spc="247">
                <a:solidFill>
                  <a:srgbClr val="594A47"/>
                </a:solidFill>
                <a:latin typeface="Arial" panose="020B0604020202020204" pitchFamily="34" charset="0"/>
                <a:cs typeface="Arial" panose="020B0604020202020204" pitchFamily="34" charset="0"/>
              </a:rPr>
              <a:t>THIẾT KẾ</a:t>
            </a:r>
          </a:p>
        </p:txBody>
      </p:sp>
      <p:sp>
        <p:nvSpPr>
          <p:cNvPr id="34" name="TextBox 34"/>
          <p:cNvSpPr txBox="1"/>
          <p:nvPr/>
        </p:nvSpPr>
        <p:spPr>
          <a:xfrm>
            <a:off x="6607430" y="6558842"/>
            <a:ext cx="6076629" cy="418548"/>
          </a:xfrm>
          <a:prstGeom prst="rect">
            <a:avLst/>
          </a:prstGeom>
        </p:spPr>
        <p:txBody>
          <a:bodyPr lIns="0" tIns="0" rIns="0" bIns="0" rtlCol="0" anchor="t">
            <a:spAutoFit/>
          </a:bodyPr>
          <a:lstStyle/>
          <a:p>
            <a:pPr marL="0" lvl="0" indent="0" algn="l">
              <a:lnSpc>
                <a:spcPts val="3483"/>
              </a:lnSpc>
              <a:spcBef>
                <a:spcPct val="0"/>
              </a:spcBef>
            </a:pPr>
            <a:r>
              <a:rPr lang="en-US" sz="2524" spc="247">
                <a:solidFill>
                  <a:srgbClr val="594A47"/>
                </a:solidFill>
                <a:latin typeface="Arial" panose="020B0604020202020204" pitchFamily="34" charset="0"/>
                <a:cs typeface="Arial" panose="020B0604020202020204" pitchFamily="34" charset="0"/>
              </a:rPr>
              <a:t>KIỂM THỬ</a:t>
            </a:r>
          </a:p>
        </p:txBody>
      </p:sp>
      <p:sp>
        <p:nvSpPr>
          <p:cNvPr id="35" name="TextBox 35"/>
          <p:cNvSpPr txBox="1"/>
          <p:nvPr/>
        </p:nvSpPr>
        <p:spPr>
          <a:xfrm>
            <a:off x="6607430" y="7567940"/>
            <a:ext cx="6076629" cy="418548"/>
          </a:xfrm>
          <a:prstGeom prst="rect">
            <a:avLst/>
          </a:prstGeom>
        </p:spPr>
        <p:txBody>
          <a:bodyPr lIns="0" tIns="0" rIns="0" bIns="0" rtlCol="0" anchor="t">
            <a:spAutoFit/>
          </a:bodyPr>
          <a:lstStyle/>
          <a:p>
            <a:pPr marL="0" lvl="0" indent="0" algn="l">
              <a:lnSpc>
                <a:spcPts val="3483"/>
              </a:lnSpc>
              <a:spcBef>
                <a:spcPct val="0"/>
              </a:spcBef>
            </a:pPr>
            <a:r>
              <a:rPr lang="en-US" sz="2524" spc="247">
                <a:solidFill>
                  <a:srgbClr val="594A47"/>
                </a:solidFill>
                <a:latin typeface="Arial" panose="020B0604020202020204" pitchFamily="34" charset="0"/>
                <a:cs typeface="Arial" panose="020B0604020202020204" pitchFamily="34" charset="0"/>
              </a:rPr>
              <a:t>BÁO CÁO KẾT QUẢ</a:t>
            </a:r>
          </a:p>
        </p:txBody>
      </p:sp>
      <p:sp>
        <p:nvSpPr>
          <p:cNvPr id="36" name="TextBox 36"/>
          <p:cNvSpPr txBox="1"/>
          <p:nvPr/>
        </p:nvSpPr>
        <p:spPr>
          <a:xfrm>
            <a:off x="6607430" y="8618985"/>
            <a:ext cx="5790503" cy="418548"/>
          </a:xfrm>
          <a:prstGeom prst="rect">
            <a:avLst/>
          </a:prstGeom>
        </p:spPr>
        <p:txBody>
          <a:bodyPr lIns="0" tIns="0" rIns="0" bIns="0" rtlCol="0" anchor="t">
            <a:spAutoFit/>
          </a:bodyPr>
          <a:lstStyle/>
          <a:p>
            <a:pPr marL="0" lvl="0" indent="0" algn="l">
              <a:lnSpc>
                <a:spcPts val="3483"/>
              </a:lnSpc>
              <a:spcBef>
                <a:spcPct val="0"/>
              </a:spcBef>
            </a:pPr>
            <a:r>
              <a:rPr lang="en-US" sz="2524" spc="247">
                <a:solidFill>
                  <a:srgbClr val="594A47"/>
                </a:solidFill>
                <a:latin typeface="Arial" panose="020B0604020202020204" pitchFamily="34" charset="0"/>
                <a:cs typeface="Arial" panose="020B0604020202020204" pitchFamily="34" charset="0"/>
              </a:rPr>
              <a:t>HƯỚNG PHÁT TRIỀN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par>
                                <p:cTn id="11" presetID="10"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6"/>
                                        </p:tgtEl>
                                        <p:attrNameLst>
                                          <p:attrName>style.visibility</p:attrName>
                                        </p:attrNameLst>
                                      </p:cBhvr>
                                      <p:to>
                                        <p:strVal val="visible"/>
                                      </p:to>
                                    </p:set>
                                    <p:animEffect transition="in" filter="fade">
                                      <p:cBhvr>
                                        <p:cTn id="21" dur="500"/>
                                        <p:tgtEl>
                                          <p:spTgt spid="2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2"/>
                                        </p:tgtEl>
                                        <p:attrNameLst>
                                          <p:attrName>style.visibility</p:attrName>
                                        </p:attrNameLst>
                                      </p:cBhvr>
                                      <p:to>
                                        <p:strVal val="visible"/>
                                      </p:to>
                                    </p:set>
                                    <p:animEffect transition="in" filter="fade">
                                      <p:cBhvr>
                                        <p:cTn id="24" dur="500"/>
                                        <p:tgtEl>
                                          <p:spTgt spid="32"/>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500"/>
                                        <p:tgtEl>
                                          <p:spTgt spid="16"/>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7"/>
                                        </p:tgtEl>
                                        <p:attrNameLst>
                                          <p:attrName>style.visibility</p:attrName>
                                        </p:attrNameLst>
                                      </p:cBhvr>
                                      <p:to>
                                        <p:strVal val="visible"/>
                                      </p:to>
                                    </p:set>
                                    <p:animEffect transition="in" filter="fade">
                                      <p:cBhvr>
                                        <p:cTn id="32" dur="500"/>
                                        <p:tgtEl>
                                          <p:spTgt spid="27"/>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3"/>
                                        </p:tgtEl>
                                        <p:attrNameLst>
                                          <p:attrName>style.visibility</p:attrName>
                                        </p:attrNameLst>
                                      </p:cBhvr>
                                      <p:to>
                                        <p:strVal val="visible"/>
                                      </p:to>
                                    </p:set>
                                    <p:animEffect transition="in" filter="fade">
                                      <p:cBhvr>
                                        <p:cTn id="35" dur="500"/>
                                        <p:tgtEl>
                                          <p:spTgt spid="33"/>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19"/>
                                        </p:tgtEl>
                                        <p:attrNameLst>
                                          <p:attrName>style.visibility</p:attrName>
                                        </p:attrNameLst>
                                      </p:cBhvr>
                                      <p:to>
                                        <p:strVal val="visible"/>
                                      </p:to>
                                    </p:set>
                                    <p:animEffect transition="in" filter="fade">
                                      <p:cBhvr>
                                        <p:cTn id="40" dur="500"/>
                                        <p:tgtEl>
                                          <p:spTgt spid="19"/>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8"/>
                                        </p:tgtEl>
                                        <p:attrNameLst>
                                          <p:attrName>style.visibility</p:attrName>
                                        </p:attrNameLst>
                                      </p:cBhvr>
                                      <p:to>
                                        <p:strVal val="visible"/>
                                      </p:to>
                                    </p:set>
                                    <p:animEffect transition="in" filter="fade">
                                      <p:cBhvr>
                                        <p:cTn id="43" dur="500"/>
                                        <p:tgtEl>
                                          <p:spTgt spid="28"/>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4"/>
                                        </p:tgtEl>
                                        <p:attrNameLst>
                                          <p:attrName>style.visibility</p:attrName>
                                        </p:attrNameLst>
                                      </p:cBhvr>
                                      <p:to>
                                        <p:strVal val="visible"/>
                                      </p:to>
                                    </p:set>
                                    <p:animEffect transition="in" filter="fade">
                                      <p:cBhvr>
                                        <p:cTn id="46" dur="500"/>
                                        <p:tgtEl>
                                          <p:spTgt spid="34"/>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22"/>
                                        </p:tgtEl>
                                        <p:attrNameLst>
                                          <p:attrName>style.visibility</p:attrName>
                                        </p:attrNameLst>
                                      </p:cBhvr>
                                      <p:to>
                                        <p:strVal val="visible"/>
                                      </p:to>
                                    </p:set>
                                    <p:animEffect transition="in" filter="fade">
                                      <p:cBhvr>
                                        <p:cTn id="51" dur="500"/>
                                        <p:tgtEl>
                                          <p:spTgt spid="22"/>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29"/>
                                        </p:tgtEl>
                                        <p:attrNameLst>
                                          <p:attrName>style.visibility</p:attrName>
                                        </p:attrNameLst>
                                      </p:cBhvr>
                                      <p:to>
                                        <p:strVal val="visible"/>
                                      </p:to>
                                    </p:set>
                                    <p:animEffect transition="in" filter="fade">
                                      <p:cBhvr>
                                        <p:cTn id="54" dur="500"/>
                                        <p:tgtEl>
                                          <p:spTgt spid="29"/>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35"/>
                                        </p:tgtEl>
                                        <p:attrNameLst>
                                          <p:attrName>style.visibility</p:attrName>
                                        </p:attrNameLst>
                                      </p:cBhvr>
                                      <p:to>
                                        <p:strVal val="visible"/>
                                      </p:to>
                                    </p:set>
                                    <p:animEffect transition="in" filter="fade">
                                      <p:cBhvr>
                                        <p:cTn id="57" dur="500"/>
                                        <p:tgtEl>
                                          <p:spTgt spid="35"/>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2"/>
                                        </p:tgtEl>
                                        <p:attrNameLst>
                                          <p:attrName>style.visibility</p:attrName>
                                        </p:attrNameLst>
                                      </p:cBhvr>
                                      <p:to>
                                        <p:strVal val="visible"/>
                                      </p:to>
                                    </p:set>
                                    <p:animEffect transition="in" filter="fade">
                                      <p:cBhvr>
                                        <p:cTn id="62" dur="500"/>
                                        <p:tgtEl>
                                          <p:spTgt spid="2"/>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30"/>
                                        </p:tgtEl>
                                        <p:attrNameLst>
                                          <p:attrName>style.visibility</p:attrName>
                                        </p:attrNameLst>
                                      </p:cBhvr>
                                      <p:to>
                                        <p:strVal val="visible"/>
                                      </p:to>
                                    </p:set>
                                    <p:animEffect transition="in" filter="fade">
                                      <p:cBhvr>
                                        <p:cTn id="65" dur="500"/>
                                        <p:tgtEl>
                                          <p:spTgt spid="30"/>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36"/>
                                        </p:tgtEl>
                                        <p:attrNameLst>
                                          <p:attrName>style.visibility</p:attrName>
                                        </p:attrNameLst>
                                      </p:cBhvr>
                                      <p:to>
                                        <p:strVal val="visible"/>
                                      </p:to>
                                    </p:set>
                                    <p:animEffect transition="in" filter="fade">
                                      <p:cBhvr>
                                        <p:cTn id="68"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bldP spid="27" grpId="0"/>
      <p:bldP spid="28" grpId="0"/>
      <p:bldP spid="29" grpId="0"/>
      <p:bldP spid="30" grpId="0"/>
      <p:bldP spid="31" grpId="0"/>
      <p:bldP spid="32" grpId="0"/>
      <p:bldP spid="33" grpId="0"/>
      <p:bldP spid="34" grpId="0"/>
      <p:bldP spid="35" grpId="0"/>
      <p:bldP spid="36" grpId="0"/>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sp>
        <p:nvSpPr>
          <p:cNvPr id="2" name="Freeform 2"/>
          <p:cNvSpPr/>
          <p:nvPr/>
        </p:nvSpPr>
        <p:spPr>
          <a:xfrm>
            <a:off x="10441234" y="289321"/>
            <a:ext cx="5882482" cy="9708357"/>
          </a:xfrm>
          <a:custGeom>
            <a:avLst/>
            <a:gdLst/>
            <a:ahLst/>
            <a:cxnLst/>
            <a:rect l="l" t="t" r="r" b="b"/>
            <a:pathLst>
              <a:path w="5882482" h="9708357">
                <a:moveTo>
                  <a:pt x="0" y="0"/>
                </a:moveTo>
                <a:lnTo>
                  <a:pt x="5882482" y="0"/>
                </a:lnTo>
                <a:lnTo>
                  <a:pt x="5882482" y="9708358"/>
                </a:lnTo>
                <a:lnTo>
                  <a:pt x="0" y="9708358"/>
                </a:lnTo>
                <a:lnTo>
                  <a:pt x="0" y="0"/>
                </a:lnTo>
                <a:close/>
              </a:path>
            </a:pathLst>
          </a:custGeom>
          <a:blipFill>
            <a:blip r:embed="rId2"/>
            <a:stretch>
              <a:fillRect r="-712"/>
            </a:stretch>
          </a:blipFill>
        </p:spPr>
      </p:sp>
      <p:sp>
        <p:nvSpPr>
          <p:cNvPr id="3" name="TextBox 3"/>
          <p:cNvSpPr txBox="1"/>
          <p:nvPr/>
        </p:nvSpPr>
        <p:spPr>
          <a:xfrm>
            <a:off x="575740" y="389261"/>
            <a:ext cx="1454713" cy="995809"/>
          </a:xfrm>
          <a:prstGeom prst="rect">
            <a:avLst/>
          </a:prstGeom>
        </p:spPr>
        <p:txBody>
          <a:bodyPr lIns="0" tIns="0" rIns="0" bIns="0" rtlCol="0" anchor="t">
            <a:spAutoFit/>
          </a:bodyPr>
          <a:lstStyle/>
          <a:p>
            <a:pPr algn="ctr">
              <a:lnSpc>
                <a:spcPts val="7956"/>
              </a:lnSpc>
            </a:pPr>
            <a:r>
              <a:rPr lang="en-US" sz="6630">
                <a:solidFill>
                  <a:srgbClr val="363636"/>
                </a:solidFill>
                <a:latin typeface="Arial" panose="020B0604020202020204" pitchFamily="34" charset="0"/>
                <a:cs typeface="Arial" panose="020B0604020202020204" pitchFamily="34" charset="0"/>
              </a:rPr>
              <a:t>2</a:t>
            </a:r>
          </a:p>
        </p:txBody>
      </p:sp>
      <p:sp>
        <p:nvSpPr>
          <p:cNvPr id="4" name="TextBox 4"/>
          <p:cNvSpPr txBox="1"/>
          <p:nvPr/>
        </p:nvSpPr>
        <p:spPr>
          <a:xfrm>
            <a:off x="2711632" y="580900"/>
            <a:ext cx="8987785" cy="657192"/>
          </a:xfrm>
          <a:prstGeom prst="rect">
            <a:avLst/>
          </a:prstGeom>
        </p:spPr>
        <p:txBody>
          <a:bodyPr lIns="0" tIns="0" rIns="0" bIns="0" rtlCol="0" anchor="t">
            <a:spAutoFit/>
          </a:bodyPr>
          <a:lstStyle/>
          <a:p>
            <a:pPr marL="0" lvl="0" indent="0" algn="l">
              <a:lnSpc>
                <a:spcPts val="5406"/>
              </a:lnSpc>
              <a:spcBef>
                <a:spcPct val="0"/>
              </a:spcBef>
            </a:pPr>
            <a:r>
              <a:rPr lang="en-US" sz="3917" spc="383">
                <a:solidFill>
                  <a:srgbClr val="231F20"/>
                </a:solidFill>
                <a:latin typeface="Arial" panose="020B0604020202020204" pitchFamily="34" charset="0"/>
                <a:cs typeface="Arial" panose="020B0604020202020204" pitchFamily="34" charset="0"/>
              </a:rPr>
              <a:t>QUY TRÌNH NHẬP HÀNG</a:t>
            </a:r>
          </a:p>
        </p:txBody>
      </p:sp>
      <p:sp>
        <p:nvSpPr>
          <p:cNvPr id="5" name="TextBox 5"/>
          <p:cNvSpPr txBox="1"/>
          <p:nvPr/>
        </p:nvSpPr>
        <p:spPr>
          <a:xfrm>
            <a:off x="1028700" y="1962491"/>
            <a:ext cx="8115300" cy="2654509"/>
          </a:xfrm>
          <a:prstGeom prst="rect">
            <a:avLst/>
          </a:prstGeom>
        </p:spPr>
        <p:txBody>
          <a:bodyPr lIns="0" tIns="0" rIns="0" bIns="0" rtlCol="0" anchor="t">
            <a:spAutoFit/>
          </a:bodyPr>
          <a:lstStyle/>
          <a:p>
            <a:pPr algn="just">
              <a:lnSpc>
                <a:spcPts val="3483"/>
              </a:lnSpc>
              <a:spcBef>
                <a:spcPct val="0"/>
              </a:spcBef>
            </a:pPr>
            <a:r>
              <a:rPr lang="en-US" sz="2524" spc="247" dirty="0">
                <a:solidFill>
                  <a:srgbClr val="000000"/>
                </a:solidFill>
                <a:latin typeface="Arial" panose="020B0604020202020204" pitchFamily="34" charset="0"/>
                <a:cs typeface="Arial" panose="020B0604020202020204" pitchFamily="34" charset="0"/>
              </a:rPr>
              <a:t>ĐƠN VỊ CUNG CẤP GIAO SẢN PHẨM ĐẾN CỬA HÀNG. QUẢN LÍ SẼ LẬP PHIẾU NHẬP HÀNG ĐỂ GỬI CHO BÊN GIAO HÀNG TƯƠNG ỨNG VỚI PHIẾU ĐẶT TRƯỚC ĐÓ. TRÊN PHIẾU NHẬP PHẢI CÓ ĐẦY ĐỦ THÔNG TIN CỦA NHÀ CUNG CẤP</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sp>
        <p:nvSpPr>
          <p:cNvPr id="2" name="Freeform 2"/>
          <p:cNvSpPr/>
          <p:nvPr/>
        </p:nvSpPr>
        <p:spPr>
          <a:xfrm rot="7659121">
            <a:off x="-4012601" y="5536452"/>
            <a:ext cx="7629294" cy="7828566"/>
          </a:xfrm>
          <a:custGeom>
            <a:avLst/>
            <a:gdLst/>
            <a:ahLst/>
            <a:cxnLst/>
            <a:rect l="l" t="t" r="r" b="b"/>
            <a:pathLst>
              <a:path w="7629294" h="7828566">
                <a:moveTo>
                  <a:pt x="0" y="0"/>
                </a:moveTo>
                <a:lnTo>
                  <a:pt x="7629294" y="0"/>
                </a:lnTo>
                <a:lnTo>
                  <a:pt x="7629294" y="7828566"/>
                </a:lnTo>
                <a:lnTo>
                  <a:pt x="0" y="78285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6607430" y="5614363"/>
            <a:ext cx="6209947" cy="1025011"/>
            <a:chOff x="0" y="0"/>
            <a:chExt cx="1635542" cy="269962"/>
          </a:xfrm>
        </p:grpSpPr>
        <p:sp>
          <p:nvSpPr>
            <p:cNvPr id="4" name="Freeform 4"/>
            <p:cNvSpPr/>
            <p:nvPr/>
          </p:nvSpPr>
          <p:spPr>
            <a:xfrm>
              <a:off x="0" y="0"/>
              <a:ext cx="1635542" cy="269962"/>
            </a:xfrm>
            <a:custGeom>
              <a:avLst/>
              <a:gdLst/>
              <a:ahLst/>
              <a:cxnLst/>
              <a:rect l="l" t="t" r="r" b="b"/>
              <a:pathLst>
                <a:path w="1635542" h="269962">
                  <a:moveTo>
                    <a:pt x="0" y="0"/>
                  </a:moveTo>
                  <a:lnTo>
                    <a:pt x="1635542" y="0"/>
                  </a:lnTo>
                  <a:lnTo>
                    <a:pt x="1635542" y="269962"/>
                  </a:lnTo>
                  <a:lnTo>
                    <a:pt x="0" y="269962"/>
                  </a:lnTo>
                  <a:close/>
                </a:path>
              </a:pathLst>
            </a:custGeom>
            <a:solidFill>
              <a:srgbClr val="CCCCCC"/>
            </a:solidFill>
          </p:spPr>
        </p:sp>
        <p:sp>
          <p:nvSpPr>
            <p:cNvPr id="5" name="TextBox 5"/>
            <p:cNvSpPr txBox="1"/>
            <p:nvPr/>
          </p:nvSpPr>
          <p:spPr>
            <a:xfrm>
              <a:off x="0" y="-19050"/>
              <a:ext cx="1635542" cy="289012"/>
            </a:xfrm>
            <a:prstGeom prst="rect">
              <a:avLst/>
            </a:prstGeom>
          </p:spPr>
          <p:txBody>
            <a:bodyPr lIns="50800" tIns="50800" rIns="50800" bIns="50800" rtlCol="0" anchor="ctr"/>
            <a:lstStyle/>
            <a:p>
              <a:pPr algn="ctr">
                <a:lnSpc>
                  <a:spcPts val="2859"/>
                </a:lnSpc>
              </a:pPr>
              <a:endParaRPr>
                <a:latin typeface="Arial" panose="020B0604020202020204" pitchFamily="34" charset="0"/>
                <a:cs typeface="Arial" panose="020B0604020202020204" pitchFamily="34" charset="0"/>
              </a:endParaRPr>
            </a:p>
          </p:txBody>
        </p:sp>
      </p:grpSp>
      <p:grpSp>
        <p:nvGrpSpPr>
          <p:cNvPr id="6" name="Group 6"/>
          <p:cNvGrpSpPr/>
          <p:nvPr/>
        </p:nvGrpSpPr>
        <p:grpSpPr>
          <a:xfrm>
            <a:off x="4999719" y="3006818"/>
            <a:ext cx="1400485" cy="1025011"/>
            <a:chOff x="0" y="0"/>
            <a:chExt cx="368852" cy="269962"/>
          </a:xfrm>
        </p:grpSpPr>
        <p:sp>
          <p:nvSpPr>
            <p:cNvPr id="7" name="Freeform 7"/>
            <p:cNvSpPr/>
            <p:nvPr/>
          </p:nvSpPr>
          <p:spPr>
            <a:xfrm>
              <a:off x="0" y="0"/>
              <a:ext cx="368852" cy="269962"/>
            </a:xfrm>
            <a:custGeom>
              <a:avLst/>
              <a:gdLst/>
              <a:ahLst/>
              <a:cxnLst/>
              <a:rect l="l" t="t" r="r" b="b"/>
              <a:pathLst>
                <a:path w="368852" h="269962">
                  <a:moveTo>
                    <a:pt x="0" y="0"/>
                  </a:moveTo>
                  <a:lnTo>
                    <a:pt x="368852" y="0"/>
                  </a:lnTo>
                  <a:lnTo>
                    <a:pt x="368852" y="269962"/>
                  </a:lnTo>
                  <a:lnTo>
                    <a:pt x="0" y="269962"/>
                  </a:lnTo>
                  <a:close/>
                </a:path>
              </a:pathLst>
            </a:custGeom>
            <a:solidFill>
              <a:srgbClr val="CCCCCC"/>
            </a:solidFill>
          </p:spPr>
        </p:sp>
        <p:sp>
          <p:nvSpPr>
            <p:cNvPr id="8" name="TextBox 8"/>
            <p:cNvSpPr txBox="1"/>
            <p:nvPr/>
          </p:nvSpPr>
          <p:spPr>
            <a:xfrm>
              <a:off x="0" y="-19050"/>
              <a:ext cx="368852" cy="289012"/>
            </a:xfrm>
            <a:prstGeom prst="rect">
              <a:avLst/>
            </a:prstGeom>
          </p:spPr>
          <p:txBody>
            <a:bodyPr lIns="50800" tIns="50800" rIns="50800" bIns="50800" rtlCol="0" anchor="ctr"/>
            <a:lstStyle/>
            <a:p>
              <a:pPr algn="ctr">
                <a:lnSpc>
                  <a:spcPts val="2859"/>
                </a:lnSpc>
              </a:pPr>
              <a:endParaRPr>
                <a:latin typeface="Arial" panose="020B0604020202020204" pitchFamily="34" charset="0"/>
                <a:cs typeface="Arial" panose="020B0604020202020204" pitchFamily="34" charset="0"/>
              </a:endParaRPr>
            </a:p>
          </p:txBody>
        </p:sp>
      </p:grpSp>
      <p:sp>
        <p:nvSpPr>
          <p:cNvPr id="10" name="Freeform 10"/>
          <p:cNvSpPr/>
          <p:nvPr/>
        </p:nvSpPr>
        <p:spPr>
          <a:xfrm rot="2016048">
            <a:off x="12243487" y="-1005305"/>
            <a:ext cx="10749463" cy="2687366"/>
          </a:xfrm>
          <a:custGeom>
            <a:avLst/>
            <a:gdLst/>
            <a:ahLst/>
            <a:cxnLst/>
            <a:rect l="l" t="t" r="r" b="b"/>
            <a:pathLst>
              <a:path w="10749463" h="2687366">
                <a:moveTo>
                  <a:pt x="0" y="0"/>
                </a:moveTo>
                <a:lnTo>
                  <a:pt x="10749463" y="0"/>
                </a:lnTo>
                <a:lnTo>
                  <a:pt x="10749463" y="2687365"/>
                </a:lnTo>
                <a:lnTo>
                  <a:pt x="0" y="268736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1" name="TextBox 11"/>
          <p:cNvSpPr txBox="1"/>
          <p:nvPr/>
        </p:nvSpPr>
        <p:spPr>
          <a:xfrm>
            <a:off x="5231353" y="3225185"/>
            <a:ext cx="937219" cy="657225"/>
          </a:xfrm>
          <a:prstGeom prst="rect">
            <a:avLst/>
          </a:prstGeom>
        </p:spPr>
        <p:txBody>
          <a:bodyPr lIns="0" tIns="0" rIns="0" bIns="0" rtlCol="0" anchor="t">
            <a:spAutoFit/>
          </a:bodyPr>
          <a:lstStyle/>
          <a:p>
            <a:pPr algn="ctr">
              <a:lnSpc>
                <a:spcPts val="5126"/>
              </a:lnSpc>
            </a:pPr>
            <a:r>
              <a:rPr lang="en-US" sz="4271">
                <a:solidFill>
                  <a:srgbClr val="363636"/>
                </a:solidFill>
                <a:latin typeface="Arial" panose="020B0604020202020204" pitchFamily="34" charset="0"/>
                <a:cs typeface="Arial" panose="020B0604020202020204" pitchFamily="34" charset="0"/>
              </a:rPr>
              <a:t>III</a:t>
            </a:r>
          </a:p>
        </p:txBody>
      </p:sp>
      <p:sp>
        <p:nvSpPr>
          <p:cNvPr id="12" name="TextBox 12"/>
          <p:cNvSpPr txBox="1"/>
          <p:nvPr/>
        </p:nvSpPr>
        <p:spPr>
          <a:xfrm>
            <a:off x="6607430" y="4079185"/>
            <a:ext cx="937219" cy="657225"/>
          </a:xfrm>
          <a:prstGeom prst="rect">
            <a:avLst/>
          </a:prstGeom>
        </p:spPr>
        <p:txBody>
          <a:bodyPr lIns="0" tIns="0" rIns="0" bIns="0" rtlCol="0" anchor="t">
            <a:spAutoFit/>
          </a:bodyPr>
          <a:lstStyle/>
          <a:p>
            <a:pPr algn="ctr">
              <a:lnSpc>
                <a:spcPts val="5126"/>
              </a:lnSpc>
            </a:pPr>
            <a:r>
              <a:rPr lang="en-US" sz="4271">
                <a:solidFill>
                  <a:srgbClr val="363636"/>
                </a:solidFill>
                <a:latin typeface="Arial" panose="020B0604020202020204" pitchFamily="34" charset="0"/>
                <a:cs typeface="Arial" panose="020B0604020202020204" pitchFamily="34" charset="0"/>
              </a:rPr>
              <a:t>1</a:t>
            </a:r>
          </a:p>
        </p:txBody>
      </p:sp>
      <p:sp>
        <p:nvSpPr>
          <p:cNvPr id="13" name="TextBox 13"/>
          <p:cNvSpPr txBox="1"/>
          <p:nvPr/>
        </p:nvSpPr>
        <p:spPr>
          <a:xfrm>
            <a:off x="6607430" y="4960342"/>
            <a:ext cx="937219" cy="657225"/>
          </a:xfrm>
          <a:prstGeom prst="rect">
            <a:avLst/>
          </a:prstGeom>
        </p:spPr>
        <p:txBody>
          <a:bodyPr lIns="0" tIns="0" rIns="0" bIns="0" rtlCol="0" anchor="t">
            <a:spAutoFit/>
          </a:bodyPr>
          <a:lstStyle/>
          <a:p>
            <a:pPr algn="ctr">
              <a:lnSpc>
                <a:spcPts val="5126"/>
              </a:lnSpc>
            </a:pPr>
            <a:r>
              <a:rPr lang="en-US" sz="4271">
                <a:solidFill>
                  <a:srgbClr val="363636"/>
                </a:solidFill>
                <a:latin typeface="Arial" panose="020B0604020202020204" pitchFamily="34" charset="0"/>
                <a:cs typeface="Arial" panose="020B0604020202020204" pitchFamily="34" charset="0"/>
              </a:rPr>
              <a:t>2</a:t>
            </a:r>
          </a:p>
        </p:txBody>
      </p:sp>
      <p:sp>
        <p:nvSpPr>
          <p:cNvPr id="14" name="TextBox 14"/>
          <p:cNvSpPr txBox="1"/>
          <p:nvPr/>
        </p:nvSpPr>
        <p:spPr>
          <a:xfrm>
            <a:off x="6607430" y="5757462"/>
            <a:ext cx="937219" cy="657225"/>
          </a:xfrm>
          <a:prstGeom prst="rect">
            <a:avLst/>
          </a:prstGeom>
        </p:spPr>
        <p:txBody>
          <a:bodyPr lIns="0" tIns="0" rIns="0" bIns="0" rtlCol="0" anchor="t">
            <a:spAutoFit/>
          </a:bodyPr>
          <a:lstStyle/>
          <a:p>
            <a:pPr algn="ctr">
              <a:lnSpc>
                <a:spcPts val="5126"/>
              </a:lnSpc>
            </a:pPr>
            <a:r>
              <a:rPr lang="en-US" sz="4271">
                <a:solidFill>
                  <a:srgbClr val="363636"/>
                </a:solidFill>
                <a:latin typeface="Arial" panose="020B0604020202020204" pitchFamily="34" charset="0"/>
                <a:cs typeface="Arial" panose="020B0604020202020204" pitchFamily="34" charset="0"/>
              </a:rPr>
              <a:t>3</a:t>
            </a:r>
          </a:p>
        </p:txBody>
      </p:sp>
      <p:sp>
        <p:nvSpPr>
          <p:cNvPr id="15" name="TextBox 15"/>
          <p:cNvSpPr txBox="1"/>
          <p:nvPr/>
        </p:nvSpPr>
        <p:spPr>
          <a:xfrm>
            <a:off x="6607430" y="3333137"/>
            <a:ext cx="5790503" cy="418548"/>
          </a:xfrm>
          <a:prstGeom prst="rect">
            <a:avLst/>
          </a:prstGeom>
        </p:spPr>
        <p:txBody>
          <a:bodyPr lIns="0" tIns="0" rIns="0" bIns="0" rtlCol="0" anchor="t">
            <a:spAutoFit/>
          </a:bodyPr>
          <a:lstStyle/>
          <a:p>
            <a:pPr algn="l">
              <a:lnSpc>
                <a:spcPts val="3483"/>
              </a:lnSpc>
            </a:pPr>
            <a:r>
              <a:rPr lang="en-US" sz="2524" spc="247">
                <a:solidFill>
                  <a:srgbClr val="231F20"/>
                </a:solidFill>
                <a:latin typeface="Arial" panose="020B0604020202020204" pitchFamily="34" charset="0"/>
                <a:cs typeface="Arial" panose="020B0604020202020204" pitchFamily="34" charset="0"/>
              </a:rPr>
              <a:t>QUY TRÌNH NGHIỆP VỤ</a:t>
            </a:r>
          </a:p>
        </p:txBody>
      </p:sp>
      <p:sp>
        <p:nvSpPr>
          <p:cNvPr id="16" name="TextBox 16"/>
          <p:cNvSpPr txBox="1"/>
          <p:nvPr/>
        </p:nvSpPr>
        <p:spPr>
          <a:xfrm>
            <a:off x="7983508" y="4184236"/>
            <a:ext cx="6076629" cy="418548"/>
          </a:xfrm>
          <a:prstGeom prst="rect">
            <a:avLst/>
          </a:prstGeom>
        </p:spPr>
        <p:txBody>
          <a:bodyPr lIns="0" tIns="0" rIns="0" bIns="0" rtlCol="0" anchor="t">
            <a:spAutoFit/>
          </a:bodyPr>
          <a:lstStyle/>
          <a:p>
            <a:pPr algn="l">
              <a:lnSpc>
                <a:spcPts val="3483"/>
              </a:lnSpc>
            </a:pPr>
            <a:r>
              <a:rPr lang="en-US" sz="2524" spc="247">
                <a:solidFill>
                  <a:srgbClr val="231F20"/>
                </a:solidFill>
                <a:latin typeface="Arial" panose="020B0604020202020204" pitchFamily="34" charset="0"/>
                <a:cs typeface="Arial" panose="020B0604020202020204" pitchFamily="34" charset="0"/>
              </a:rPr>
              <a:t>QUY TRÌNH QUẢN LÍ BÀN</a:t>
            </a:r>
          </a:p>
        </p:txBody>
      </p:sp>
      <p:sp>
        <p:nvSpPr>
          <p:cNvPr id="17" name="TextBox 17"/>
          <p:cNvSpPr txBox="1"/>
          <p:nvPr/>
        </p:nvSpPr>
        <p:spPr>
          <a:xfrm>
            <a:off x="7983508" y="5104327"/>
            <a:ext cx="5790503" cy="418548"/>
          </a:xfrm>
          <a:prstGeom prst="rect">
            <a:avLst/>
          </a:prstGeom>
        </p:spPr>
        <p:txBody>
          <a:bodyPr lIns="0" tIns="0" rIns="0" bIns="0" rtlCol="0" anchor="t">
            <a:spAutoFit/>
          </a:bodyPr>
          <a:lstStyle/>
          <a:p>
            <a:pPr marL="0" lvl="0" indent="0" algn="l">
              <a:lnSpc>
                <a:spcPts val="3483"/>
              </a:lnSpc>
              <a:spcBef>
                <a:spcPct val="0"/>
              </a:spcBef>
            </a:pPr>
            <a:r>
              <a:rPr lang="en-US" sz="2524" spc="247">
                <a:solidFill>
                  <a:srgbClr val="231F20"/>
                </a:solidFill>
                <a:latin typeface="Arial" panose="020B0604020202020204" pitchFamily="34" charset="0"/>
                <a:cs typeface="Arial" panose="020B0604020202020204" pitchFamily="34" charset="0"/>
              </a:rPr>
              <a:t>QUY TRÌNH NHẬP HÀNG</a:t>
            </a:r>
          </a:p>
        </p:txBody>
      </p:sp>
      <p:sp>
        <p:nvSpPr>
          <p:cNvPr id="18" name="TextBox 18"/>
          <p:cNvSpPr txBox="1"/>
          <p:nvPr/>
        </p:nvSpPr>
        <p:spPr>
          <a:xfrm>
            <a:off x="7983508" y="5898544"/>
            <a:ext cx="6076629" cy="418548"/>
          </a:xfrm>
          <a:prstGeom prst="rect">
            <a:avLst/>
          </a:prstGeom>
        </p:spPr>
        <p:txBody>
          <a:bodyPr lIns="0" tIns="0" rIns="0" bIns="0" rtlCol="0" anchor="t">
            <a:spAutoFit/>
          </a:bodyPr>
          <a:lstStyle/>
          <a:p>
            <a:pPr marL="0" lvl="0" indent="0" algn="l">
              <a:lnSpc>
                <a:spcPts val="3483"/>
              </a:lnSpc>
              <a:spcBef>
                <a:spcPct val="0"/>
              </a:spcBef>
            </a:pPr>
            <a:r>
              <a:rPr lang="en-US" sz="2524" spc="247">
                <a:solidFill>
                  <a:srgbClr val="231F20"/>
                </a:solidFill>
                <a:latin typeface="Arial" panose="020B0604020202020204" pitchFamily="34" charset="0"/>
                <a:cs typeface="Arial" panose="020B0604020202020204" pitchFamily="34" charset="0"/>
              </a:rPr>
              <a:t>QUY TRÌNH BÁN HÀNG</a:t>
            </a:r>
          </a:p>
        </p:txBody>
      </p:sp>
      <p:sp>
        <p:nvSpPr>
          <p:cNvPr id="19" name="TextBox 17">
            <a:extLst>
              <a:ext uri="{FF2B5EF4-FFF2-40B4-BE49-F238E27FC236}">
                <a16:creationId xmlns:a16="http://schemas.microsoft.com/office/drawing/2014/main" id="{37AB5A01-E7C5-F474-8DE1-793CE2AC4FCC}"/>
              </a:ext>
            </a:extLst>
          </p:cNvPr>
          <p:cNvSpPr txBox="1"/>
          <p:nvPr/>
        </p:nvSpPr>
        <p:spPr>
          <a:xfrm>
            <a:off x="-117722" y="1758585"/>
            <a:ext cx="17909020" cy="795549"/>
          </a:xfrm>
          <a:prstGeom prst="rect">
            <a:avLst/>
          </a:prstGeom>
        </p:spPr>
        <p:txBody>
          <a:bodyPr lIns="0" tIns="0" rIns="0" bIns="0" rtlCol="0" anchor="t">
            <a:spAutoFit/>
          </a:bodyPr>
          <a:lstStyle/>
          <a:p>
            <a:pPr marL="1032524" lvl="1" indent="-516262" algn="ctr">
              <a:lnSpc>
                <a:spcPts val="6599"/>
              </a:lnSpc>
              <a:buAutoNum type="arabicPeriod"/>
            </a:pPr>
            <a:r>
              <a:rPr lang="en-US" sz="4782" spc="468" dirty="0">
                <a:solidFill>
                  <a:srgbClr val="DF5E00"/>
                </a:solidFill>
                <a:latin typeface="Arial" panose="020B0604020202020204" pitchFamily="34" charset="0"/>
                <a:cs typeface="Arial" panose="020B0604020202020204" pitchFamily="34" charset="0"/>
              </a:rPr>
              <a:t>TỔNG QUAN VỀ ỨNG DỤNG VÀ ĐẶC TẢ YÊU CẦU</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sp>
        <p:nvSpPr>
          <p:cNvPr id="2" name="Freeform 2"/>
          <p:cNvSpPr/>
          <p:nvPr/>
        </p:nvSpPr>
        <p:spPr>
          <a:xfrm>
            <a:off x="11097045" y="379736"/>
            <a:ext cx="7085232" cy="9936346"/>
          </a:xfrm>
          <a:custGeom>
            <a:avLst/>
            <a:gdLst/>
            <a:ahLst/>
            <a:cxnLst/>
            <a:rect l="l" t="t" r="r" b="b"/>
            <a:pathLst>
              <a:path w="7085232" h="9936346">
                <a:moveTo>
                  <a:pt x="0" y="0"/>
                </a:moveTo>
                <a:lnTo>
                  <a:pt x="7085232" y="0"/>
                </a:lnTo>
                <a:lnTo>
                  <a:pt x="7085232" y="9936346"/>
                </a:lnTo>
                <a:lnTo>
                  <a:pt x="0" y="9936346"/>
                </a:lnTo>
                <a:lnTo>
                  <a:pt x="0" y="0"/>
                </a:lnTo>
                <a:close/>
              </a:path>
            </a:pathLst>
          </a:custGeom>
          <a:blipFill>
            <a:blip r:embed="rId2"/>
            <a:stretch>
              <a:fillRect/>
            </a:stretch>
          </a:blipFill>
        </p:spPr>
      </p:sp>
      <p:sp>
        <p:nvSpPr>
          <p:cNvPr id="3" name="TextBox 3"/>
          <p:cNvSpPr txBox="1"/>
          <p:nvPr/>
        </p:nvSpPr>
        <p:spPr>
          <a:xfrm>
            <a:off x="575740" y="389261"/>
            <a:ext cx="1454713" cy="995809"/>
          </a:xfrm>
          <a:prstGeom prst="rect">
            <a:avLst/>
          </a:prstGeom>
        </p:spPr>
        <p:txBody>
          <a:bodyPr lIns="0" tIns="0" rIns="0" bIns="0" rtlCol="0" anchor="t">
            <a:spAutoFit/>
          </a:bodyPr>
          <a:lstStyle/>
          <a:p>
            <a:pPr algn="ctr">
              <a:lnSpc>
                <a:spcPts val="7956"/>
              </a:lnSpc>
            </a:pPr>
            <a:r>
              <a:rPr lang="en-US" sz="6630">
                <a:solidFill>
                  <a:srgbClr val="363636"/>
                </a:solidFill>
                <a:latin typeface="Arial" panose="020B0604020202020204" pitchFamily="34" charset="0"/>
                <a:cs typeface="Arial" panose="020B0604020202020204" pitchFamily="34" charset="0"/>
              </a:rPr>
              <a:t>3</a:t>
            </a:r>
          </a:p>
        </p:txBody>
      </p:sp>
      <p:sp>
        <p:nvSpPr>
          <p:cNvPr id="4" name="TextBox 4"/>
          <p:cNvSpPr txBox="1"/>
          <p:nvPr/>
        </p:nvSpPr>
        <p:spPr>
          <a:xfrm>
            <a:off x="2711632" y="580900"/>
            <a:ext cx="8987785" cy="657192"/>
          </a:xfrm>
          <a:prstGeom prst="rect">
            <a:avLst/>
          </a:prstGeom>
        </p:spPr>
        <p:txBody>
          <a:bodyPr lIns="0" tIns="0" rIns="0" bIns="0" rtlCol="0" anchor="t">
            <a:spAutoFit/>
          </a:bodyPr>
          <a:lstStyle/>
          <a:p>
            <a:pPr marL="0" lvl="0" indent="0" algn="l">
              <a:lnSpc>
                <a:spcPts val="5406"/>
              </a:lnSpc>
              <a:spcBef>
                <a:spcPct val="0"/>
              </a:spcBef>
            </a:pPr>
            <a:r>
              <a:rPr lang="en-US" sz="3917" spc="383">
                <a:solidFill>
                  <a:srgbClr val="231F20"/>
                </a:solidFill>
                <a:latin typeface="Arial" panose="020B0604020202020204" pitchFamily="34" charset="0"/>
                <a:cs typeface="Arial" panose="020B0604020202020204" pitchFamily="34" charset="0"/>
              </a:rPr>
              <a:t>QUY TRÌNH QUẢN LÍ BÁN HÀNG</a:t>
            </a:r>
          </a:p>
        </p:txBody>
      </p:sp>
      <p:sp>
        <p:nvSpPr>
          <p:cNvPr id="5" name="TextBox 5"/>
          <p:cNvSpPr txBox="1"/>
          <p:nvPr/>
        </p:nvSpPr>
        <p:spPr>
          <a:xfrm>
            <a:off x="1247885" y="2845951"/>
            <a:ext cx="7896115" cy="2205668"/>
          </a:xfrm>
          <a:prstGeom prst="rect">
            <a:avLst/>
          </a:prstGeom>
        </p:spPr>
        <p:txBody>
          <a:bodyPr lIns="0" tIns="0" rIns="0" bIns="0" rtlCol="0" anchor="t">
            <a:spAutoFit/>
          </a:bodyPr>
          <a:lstStyle/>
          <a:p>
            <a:pPr algn="just">
              <a:lnSpc>
                <a:spcPts val="3483"/>
              </a:lnSpc>
              <a:spcBef>
                <a:spcPct val="0"/>
              </a:spcBef>
            </a:pPr>
            <a:r>
              <a:rPr lang="en-US" sz="2524" spc="247" dirty="0">
                <a:solidFill>
                  <a:srgbClr val="000000"/>
                </a:solidFill>
                <a:latin typeface="Arial" panose="020B0604020202020204" pitchFamily="34" charset="0"/>
                <a:cs typeface="Arial" panose="020B0604020202020204" pitchFamily="34" charset="0"/>
              </a:rPr>
              <a:t>KHÁCH HÀNG LẤY SẢN PHẨM ĐẾN QUẦY THANH TOÁN. NHÂN VIÊN SẼ LẬP HÓA ĐƠN VÀ GỬI CHO KHÁCH HÀNG.NẾU THỎA ĐIỀU KIỆN COMBO SẼ ĐƯỢC GIẢM GIÁ HÓA ĐƠN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fade">
                                      <p:cBhvr>
                                        <p:cTn id="12"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sp>
        <p:nvSpPr>
          <p:cNvPr id="2" name="Freeform 2"/>
          <p:cNvSpPr/>
          <p:nvPr/>
        </p:nvSpPr>
        <p:spPr>
          <a:xfrm rot="7659121">
            <a:off x="-4012602" y="5585714"/>
            <a:ext cx="7629294" cy="7828566"/>
          </a:xfrm>
          <a:custGeom>
            <a:avLst/>
            <a:gdLst/>
            <a:ahLst/>
            <a:cxnLst/>
            <a:rect l="l" t="t" r="r" b="b"/>
            <a:pathLst>
              <a:path w="7629294" h="7828566">
                <a:moveTo>
                  <a:pt x="0" y="0"/>
                </a:moveTo>
                <a:lnTo>
                  <a:pt x="7629294" y="0"/>
                </a:lnTo>
                <a:lnTo>
                  <a:pt x="7629294" y="7828566"/>
                </a:lnTo>
                <a:lnTo>
                  <a:pt x="0" y="78285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4999719" y="3006818"/>
            <a:ext cx="1400485" cy="1025011"/>
            <a:chOff x="0" y="0"/>
            <a:chExt cx="368852" cy="269962"/>
          </a:xfrm>
        </p:grpSpPr>
        <p:sp>
          <p:nvSpPr>
            <p:cNvPr id="4" name="Freeform 4"/>
            <p:cNvSpPr/>
            <p:nvPr/>
          </p:nvSpPr>
          <p:spPr>
            <a:xfrm>
              <a:off x="0" y="0"/>
              <a:ext cx="368852" cy="269962"/>
            </a:xfrm>
            <a:custGeom>
              <a:avLst/>
              <a:gdLst/>
              <a:ahLst/>
              <a:cxnLst/>
              <a:rect l="l" t="t" r="r" b="b"/>
              <a:pathLst>
                <a:path w="368852" h="269962">
                  <a:moveTo>
                    <a:pt x="0" y="0"/>
                  </a:moveTo>
                  <a:lnTo>
                    <a:pt x="368852" y="0"/>
                  </a:lnTo>
                  <a:lnTo>
                    <a:pt x="368852" y="269962"/>
                  </a:lnTo>
                  <a:lnTo>
                    <a:pt x="0" y="269962"/>
                  </a:lnTo>
                  <a:close/>
                </a:path>
              </a:pathLst>
            </a:custGeom>
            <a:solidFill>
              <a:srgbClr val="CCCCCC"/>
            </a:solidFill>
          </p:spPr>
        </p:sp>
        <p:sp>
          <p:nvSpPr>
            <p:cNvPr id="5" name="TextBox 5"/>
            <p:cNvSpPr txBox="1"/>
            <p:nvPr/>
          </p:nvSpPr>
          <p:spPr>
            <a:xfrm>
              <a:off x="0" y="-19050"/>
              <a:ext cx="368852" cy="289012"/>
            </a:xfrm>
            <a:prstGeom prst="rect">
              <a:avLst/>
            </a:prstGeom>
          </p:spPr>
          <p:txBody>
            <a:bodyPr lIns="50800" tIns="50800" rIns="50800" bIns="50800" rtlCol="0" anchor="ctr"/>
            <a:lstStyle/>
            <a:p>
              <a:pPr algn="ctr">
                <a:lnSpc>
                  <a:spcPts val="2859"/>
                </a:lnSpc>
              </a:pPr>
              <a:endParaRPr>
                <a:latin typeface="Arial" panose="020B0604020202020204" pitchFamily="34" charset="0"/>
                <a:cs typeface="Arial" panose="020B0604020202020204" pitchFamily="34" charset="0"/>
              </a:endParaRPr>
            </a:p>
          </p:txBody>
        </p:sp>
      </p:grpSp>
      <p:sp>
        <p:nvSpPr>
          <p:cNvPr id="7" name="Freeform 7"/>
          <p:cNvSpPr/>
          <p:nvPr/>
        </p:nvSpPr>
        <p:spPr>
          <a:xfrm rot="2016048">
            <a:off x="12243487" y="-1005305"/>
            <a:ext cx="10749463" cy="2687366"/>
          </a:xfrm>
          <a:custGeom>
            <a:avLst/>
            <a:gdLst/>
            <a:ahLst/>
            <a:cxnLst/>
            <a:rect l="l" t="t" r="r" b="b"/>
            <a:pathLst>
              <a:path w="10749463" h="2687366">
                <a:moveTo>
                  <a:pt x="0" y="0"/>
                </a:moveTo>
                <a:lnTo>
                  <a:pt x="10749463" y="0"/>
                </a:lnTo>
                <a:lnTo>
                  <a:pt x="10749463" y="2687365"/>
                </a:lnTo>
                <a:lnTo>
                  <a:pt x="0" y="268736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TextBox 8"/>
          <p:cNvSpPr txBox="1"/>
          <p:nvPr/>
        </p:nvSpPr>
        <p:spPr>
          <a:xfrm>
            <a:off x="5231353" y="3225185"/>
            <a:ext cx="937219" cy="657225"/>
          </a:xfrm>
          <a:prstGeom prst="rect">
            <a:avLst/>
          </a:prstGeom>
        </p:spPr>
        <p:txBody>
          <a:bodyPr lIns="0" tIns="0" rIns="0" bIns="0" rtlCol="0" anchor="t">
            <a:spAutoFit/>
          </a:bodyPr>
          <a:lstStyle/>
          <a:p>
            <a:pPr algn="ctr">
              <a:lnSpc>
                <a:spcPts val="5126"/>
              </a:lnSpc>
            </a:pPr>
            <a:r>
              <a:rPr lang="en-US" sz="4271">
                <a:solidFill>
                  <a:srgbClr val="363636"/>
                </a:solidFill>
                <a:latin typeface="Arial" panose="020B0604020202020204" pitchFamily="34" charset="0"/>
                <a:cs typeface="Arial" panose="020B0604020202020204" pitchFamily="34" charset="0"/>
              </a:rPr>
              <a:t>IV</a:t>
            </a:r>
          </a:p>
        </p:txBody>
      </p:sp>
      <p:sp>
        <p:nvSpPr>
          <p:cNvPr id="12" name="TextBox 12"/>
          <p:cNvSpPr txBox="1"/>
          <p:nvPr/>
        </p:nvSpPr>
        <p:spPr>
          <a:xfrm>
            <a:off x="6607430" y="4079185"/>
            <a:ext cx="937219" cy="657225"/>
          </a:xfrm>
          <a:prstGeom prst="rect">
            <a:avLst/>
          </a:prstGeom>
        </p:spPr>
        <p:txBody>
          <a:bodyPr lIns="0" tIns="0" rIns="0" bIns="0" rtlCol="0" anchor="t">
            <a:spAutoFit/>
          </a:bodyPr>
          <a:lstStyle/>
          <a:p>
            <a:pPr algn="ctr">
              <a:lnSpc>
                <a:spcPts val="5126"/>
              </a:lnSpc>
            </a:pPr>
            <a:r>
              <a:rPr lang="en-US" sz="4271">
                <a:solidFill>
                  <a:srgbClr val="363636"/>
                </a:solidFill>
                <a:latin typeface="Arial" panose="020B0604020202020204" pitchFamily="34" charset="0"/>
                <a:cs typeface="Arial" panose="020B0604020202020204" pitchFamily="34" charset="0"/>
              </a:rPr>
              <a:t>1</a:t>
            </a:r>
          </a:p>
        </p:txBody>
      </p:sp>
      <p:sp>
        <p:nvSpPr>
          <p:cNvPr id="13" name="TextBox 13"/>
          <p:cNvSpPr txBox="1"/>
          <p:nvPr/>
        </p:nvSpPr>
        <p:spPr>
          <a:xfrm>
            <a:off x="6607430" y="4960342"/>
            <a:ext cx="937219" cy="657225"/>
          </a:xfrm>
          <a:prstGeom prst="rect">
            <a:avLst/>
          </a:prstGeom>
        </p:spPr>
        <p:txBody>
          <a:bodyPr lIns="0" tIns="0" rIns="0" bIns="0" rtlCol="0" anchor="t">
            <a:spAutoFit/>
          </a:bodyPr>
          <a:lstStyle/>
          <a:p>
            <a:pPr algn="ctr">
              <a:lnSpc>
                <a:spcPts val="5126"/>
              </a:lnSpc>
            </a:pPr>
            <a:r>
              <a:rPr lang="en-US" sz="4271">
                <a:solidFill>
                  <a:srgbClr val="363636"/>
                </a:solidFill>
                <a:latin typeface="Arial" panose="020B0604020202020204" pitchFamily="34" charset="0"/>
                <a:cs typeface="Arial" panose="020B0604020202020204" pitchFamily="34" charset="0"/>
              </a:rPr>
              <a:t>2</a:t>
            </a:r>
          </a:p>
        </p:txBody>
      </p:sp>
      <p:sp>
        <p:nvSpPr>
          <p:cNvPr id="14" name="TextBox 14"/>
          <p:cNvSpPr txBox="1"/>
          <p:nvPr/>
        </p:nvSpPr>
        <p:spPr>
          <a:xfrm>
            <a:off x="6607430" y="5757462"/>
            <a:ext cx="937219" cy="657225"/>
          </a:xfrm>
          <a:prstGeom prst="rect">
            <a:avLst/>
          </a:prstGeom>
        </p:spPr>
        <p:txBody>
          <a:bodyPr lIns="0" tIns="0" rIns="0" bIns="0" rtlCol="0" anchor="t">
            <a:spAutoFit/>
          </a:bodyPr>
          <a:lstStyle/>
          <a:p>
            <a:pPr algn="ctr">
              <a:lnSpc>
                <a:spcPts val="5126"/>
              </a:lnSpc>
            </a:pPr>
            <a:r>
              <a:rPr lang="en-US" sz="4271">
                <a:solidFill>
                  <a:srgbClr val="363636"/>
                </a:solidFill>
                <a:latin typeface="Arial" panose="020B0604020202020204" pitchFamily="34" charset="0"/>
                <a:cs typeface="Arial" panose="020B0604020202020204" pitchFamily="34" charset="0"/>
              </a:rPr>
              <a:t>3</a:t>
            </a:r>
          </a:p>
        </p:txBody>
      </p:sp>
      <p:sp>
        <p:nvSpPr>
          <p:cNvPr id="15" name="TextBox 15"/>
          <p:cNvSpPr txBox="1"/>
          <p:nvPr/>
        </p:nvSpPr>
        <p:spPr>
          <a:xfrm>
            <a:off x="6607430" y="3333137"/>
            <a:ext cx="5790503" cy="418548"/>
          </a:xfrm>
          <a:prstGeom prst="rect">
            <a:avLst/>
          </a:prstGeom>
        </p:spPr>
        <p:txBody>
          <a:bodyPr lIns="0" tIns="0" rIns="0" bIns="0" rtlCol="0" anchor="t">
            <a:spAutoFit/>
          </a:bodyPr>
          <a:lstStyle/>
          <a:p>
            <a:pPr algn="l">
              <a:lnSpc>
                <a:spcPts val="3483"/>
              </a:lnSpc>
            </a:pPr>
            <a:r>
              <a:rPr lang="en-US" sz="2524" spc="247">
                <a:solidFill>
                  <a:srgbClr val="231F20"/>
                </a:solidFill>
                <a:latin typeface="Arial" panose="020B0604020202020204" pitchFamily="34" charset="0"/>
                <a:cs typeface="Arial" panose="020B0604020202020204" pitchFamily="34" charset="0"/>
              </a:rPr>
              <a:t>ĐẶC TẢ YÊU CẦU PHẦN MỀM</a:t>
            </a:r>
          </a:p>
        </p:txBody>
      </p:sp>
      <p:sp>
        <p:nvSpPr>
          <p:cNvPr id="16" name="TextBox 16"/>
          <p:cNvSpPr txBox="1"/>
          <p:nvPr/>
        </p:nvSpPr>
        <p:spPr>
          <a:xfrm>
            <a:off x="7983508" y="4184236"/>
            <a:ext cx="6076629" cy="418548"/>
          </a:xfrm>
          <a:prstGeom prst="rect">
            <a:avLst/>
          </a:prstGeom>
        </p:spPr>
        <p:txBody>
          <a:bodyPr lIns="0" tIns="0" rIns="0" bIns="0" rtlCol="0" anchor="t">
            <a:spAutoFit/>
          </a:bodyPr>
          <a:lstStyle/>
          <a:p>
            <a:pPr algn="l">
              <a:lnSpc>
                <a:spcPts val="3483"/>
              </a:lnSpc>
            </a:pPr>
            <a:r>
              <a:rPr lang="en-US" sz="2524" spc="247">
                <a:solidFill>
                  <a:srgbClr val="231F20"/>
                </a:solidFill>
                <a:latin typeface="Arial" panose="020B0604020202020204" pitchFamily="34" charset="0"/>
                <a:cs typeface="Arial" panose="020B0604020202020204" pitchFamily="34" charset="0"/>
              </a:rPr>
              <a:t>CÁC GIAO DIỆN BÊN NGOÀI</a:t>
            </a:r>
          </a:p>
        </p:txBody>
      </p:sp>
      <p:sp>
        <p:nvSpPr>
          <p:cNvPr id="17" name="TextBox 17"/>
          <p:cNvSpPr txBox="1"/>
          <p:nvPr/>
        </p:nvSpPr>
        <p:spPr>
          <a:xfrm>
            <a:off x="7983508" y="5104327"/>
            <a:ext cx="5790503" cy="418548"/>
          </a:xfrm>
          <a:prstGeom prst="rect">
            <a:avLst/>
          </a:prstGeom>
        </p:spPr>
        <p:txBody>
          <a:bodyPr lIns="0" tIns="0" rIns="0" bIns="0" rtlCol="0" anchor="t">
            <a:spAutoFit/>
          </a:bodyPr>
          <a:lstStyle/>
          <a:p>
            <a:pPr marL="0" lvl="0" indent="0" algn="l">
              <a:lnSpc>
                <a:spcPts val="3483"/>
              </a:lnSpc>
              <a:spcBef>
                <a:spcPct val="0"/>
              </a:spcBef>
            </a:pPr>
            <a:r>
              <a:rPr lang="en-US" sz="2524" spc="247">
                <a:solidFill>
                  <a:srgbClr val="231F20"/>
                </a:solidFill>
                <a:latin typeface="Arial" panose="020B0604020202020204" pitchFamily="34" charset="0"/>
                <a:cs typeface="Arial" panose="020B0604020202020204" pitchFamily="34" charset="0"/>
              </a:rPr>
              <a:t>YÊU CẦU ĐẶC TẢ CHỨC NĂNG</a:t>
            </a:r>
          </a:p>
        </p:txBody>
      </p:sp>
      <p:sp>
        <p:nvSpPr>
          <p:cNvPr id="18" name="TextBox 18"/>
          <p:cNvSpPr txBox="1"/>
          <p:nvPr/>
        </p:nvSpPr>
        <p:spPr>
          <a:xfrm>
            <a:off x="7983508" y="5898544"/>
            <a:ext cx="8032502" cy="418548"/>
          </a:xfrm>
          <a:prstGeom prst="rect">
            <a:avLst/>
          </a:prstGeom>
        </p:spPr>
        <p:txBody>
          <a:bodyPr lIns="0" tIns="0" rIns="0" bIns="0" rtlCol="0" anchor="t">
            <a:spAutoFit/>
          </a:bodyPr>
          <a:lstStyle/>
          <a:p>
            <a:pPr marL="0" lvl="0" indent="0" algn="l">
              <a:lnSpc>
                <a:spcPts val="3483"/>
              </a:lnSpc>
              <a:spcBef>
                <a:spcPct val="0"/>
              </a:spcBef>
            </a:pPr>
            <a:r>
              <a:rPr lang="en-US" sz="2524" spc="247">
                <a:solidFill>
                  <a:srgbClr val="231F20"/>
                </a:solidFill>
                <a:latin typeface="Arial" panose="020B0604020202020204" pitchFamily="34" charset="0"/>
                <a:cs typeface="Arial" panose="020B0604020202020204" pitchFamily="34" charset="0"/>
              </a:rPr>
              <a:t>USE CASE DIAGRAM VÀ ĐẶC TẢ USE CASE</a:t>
            </a:r>
          </a:p>
        </p:txBody>
      </p:sp>
      <p:sp>
        <p:nvSpPr>
          <p:cNvPr id="19" name="TextBox 17">
            <a:extLst>
              <a:ext uri="{FF2B5EF4-FFF2-40B4-BE49-F238E27FC236}">
                <a16:creationId xmlns:a16="http://schemas.microsoft.com/office/drawing/2014/main" id="{1BFB4C62-C2DA-DBFE-4F81-5FA032D506BB}"/>
              </a:ext>
            </a:extLst>
          </p:cNvPr>
          <p:cNvSpPr txBox="1"/>
          <p:nvPr/>
        </p:nvSpPr>
        <p:spPr>
          <a:xfrm>
            <a:off x="-117722" y="1758585"/>
            <a:ext cx="17909020" cy="795549"/>
          </a:xfrm>
          <a:prstGeom prst="rect">
            <a:avLst/>
          </a:prstGeom>
        </p:spPr>
        <p:txBody>
          <a:bodyPr lIns="0" tIns="0" rIns="0" bIns="0" rtlCol="0" anchor="t">
            <a:spAutoFit/>
          </a:bodyPr>
          <a:lstStyle/>
          <a:p>
            <a:pPr marL="1032524" lvl="1" indent="-516262" algn="ctr">
              <a:lnSpc>
                <a:spcPts val="6599"/>
              </a:lnSpc>
              <a:buAutoNum type="arabicPeriod"/>
            </a:pPr>
            <a:r>
              <a:rPr lang="en-US" sz="4782" spc="468" dirty="0">
                <a:solidFill>
                  <a:srgbClr val="DF5E00"/>
                </a:solidFill>
                <a:latin typeface="Arial" panose="020B0604020202020204" pitchFamily="34" charset="0"/>
                <a:cs typeface="Arial" panose="020B0604020202020204" pitchFamily="34" charset="0"/>
              </a:rPr>
              <a:t>TỔNG QUAN VỀ ỨNG DỤNG VÀ ĐẶC TẢ YÊU CẦU</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sp>
        <p:nvSpPr>
          <p:cNvPr id="2" name="Freeform 2"/>
          <p:cNvSpPr/>
          <p:nvPr/>
        </p:nvSpPr>
        <p:spPr>
          <a:xfrm rot="7659121">
            <a:off x="-4012602" y="5585714"/>
            <a:ext cx="7629294" cy="7828566"/>
          </a:xfrm>
          <a:custGeom>
            <a:avLst/>
            <a:gdLst/>
            <a:ahLst/>
            <a:cxnLst/>
            <a:rect l="l" t="t" r="r" b="b"/>
            <a:pathLst>
              <a:path w="7629294" h="7828566">
                <a:moveTo>
                  <a:pt x="0" y="0"/>
                </a:moveTo>
                <a:lnTo>
                  <a:pt x="7629294" y="0"/>
                </a:lnTo>
                <a:lnTo>
                  <a:pt x="7629294" y="7828566"/>
                </a:lnTo>
                <a:lnTo>
                  <a:pt x="0" y="78285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4999719" y="3006818"/>
            <a:ext cx="1400485" cy="1025011"/>
            <a:chOff x="0" y="0"/>
            <a:chExt cx="368852" cy="269962"/>
          </a:xfrm>
        </p:grpSpPr>
        <p:sp>
          <p:nvSpPr>
            <p:cNvPr id="4" name="Freeform 4"/>
            <p:cNvSpPr/>
            <p:nvPr/>
          </p:nvSpPr>
          <p:spPr>
            <a:xfrm>
              <a:off x="0" y="0"/>
              <a:ext cx="368852" cy="269962"/>
            </a:xfrm>
            <a:custGeom>
              <a:avLst/>
              <a:gdLst/>
              <a:ahLst/>
              <a:cxnLst/>
              <a:rect l="l" t="t" r="r" b="b"/>
              <a:pathLst>
                <a:path w="368852" h="269962">
                  <a:moveTo>
                    <a:pt x="0" y="0"/>
                  </a:moveTo>
                  <a:lnTo>
                    <a:pt x="368852" y="0"/>
                  </a:lnTo>
                  <a:lnTo>
                    <a:pt x="368852" y="269962"/>
                  </a:lnTo>
                  <a:lnTo>
                    <a:pt x="0" y="269962"/>
                  </a:lnTo>
                  <a:close/>
                </a:path>
              </a:pathLst>
            </a:custGeom>
            <a:solidFill>
              <a:srgbClr val="CCCCCC"/>
            </a:solidFill>
          </p:spPr>
        </p:sp>
        <p:sp>
          <p:nvSpPr>
            <p:cNvPr id="5" name="TextBox 5"/>
            <p:cNvSpPr txBox="1"/>
            <p:nvPr/>
          </p:nvSpPr>
          <p:spPr>
            <a:xfrm>
              <a:off x="0" y="-19050"/>
              <a:ext cx="368852" cy="289012"/>
            </a:xfrm>
            <a:prstGeom prst="rect">
              <a:avLst/>
            </a:prstGeom>
          </p:spPr>
          <p:txBody>
            <a:bodyPr lIns="50800" tIns="50800" rIns="50800" bIns="50800" rtlCol="0" anchor="ctr"/>
            <a:lstStyle/>
            <a:p>
              <a:pPr algn="ctr">
                <a:lnSpc>
                  <a:spcPts val="2859"/>
                </a:lnSpc>
              </a:pPr>
              <a:endParaRPr>
                <a:latin typeface="Arial" panose="020B0604020202020204" pitchFamily="34" charset="0"/>
                <a:cs typeface="Arial" panose="020B0604020202020204" pitchFamily="34" charset="0"/>
              </a:endParaRPr>
            </a:p>
          </p:txBody>
        </p:sp>
      </p:grpSp>
      <p:sp>
        <p:nvSpPr>
          <p:cNvPr id="7" name="Freeform 7"/>
          <p:cNvSpPr/>
          <p:nvPr/>
        </p:nvSpPr>
        <p:spPr>
          <a:xfrm rot="2016048">
            <a:off x="12243487" y="-1005305"/>
            <a:ext cx="10749463" cy="2687366"/>
          </a:xfrm>
          <a:custGeom>
            <a:avLst/>
            <a:gdLst/>
            <a:ahLst/>
            <a:cxnLst/>
            <a:rect l="l" t="t" r="r" b="b"/>
            <a:pathLst>
              <a:path w="10749463" h="2687366">
                <a:moveTo>
                  <a:pt x="0" y="0"/>
                </a:moveTo>
                <a:lnTo>
                  <a:pt x="10749463" y="0"/>
                </a:lnTo>
                <a:lnTo>
                  <a:pt x="10749463" y="2687365"/>
                </a:lnTo>
                <a:lnTo>
                  <a:pt x="0" y="268736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TextBox 8"/>
          <p:cNvSpPr txBox="1"/>
          <p:nvPr/>
        </p:nvSpPr>
        <p:spPr>
          <a:xfrm>
            <a:off x="5231353" y="3225185"/>
            <a:ext cx="937219" cy="657225"/>
          </a:xfrm>
          <a:prstGeom prst="rect">
            <a:avLst/>
          </a:prstGeom>
        </p:spPr>
        <p:txBody>
          <a:bodyPr lIns="0" tIns="0" rIns="0" bIns="0" rtlCol="0" anchor="t">
            <a:spAutoFit/>
          </a:bodyPr>
          <a:lstStyle/>
          <a:p>
            <a:pPr algn="ctr">
              <a:lnSpc>
                <a:spcPts val="5126"/>
              </a:lnSpc>
            </a:pPr>
            <a:r>
              <a:rPr lang="en-US" sz="4271">
                <a:solidFill>
                  <a:srgbClr val="363636"/>
                </a:solidFill>
                <a:latin typeface="Arial" panose="020B0604020202020204" pitchFamily="34" charset="0"/>
                <a:cs typeface="Arial" panose="020B0604020202020204" pitchFamily="34" charset="0"/>
              </a:rPr>
              <a:t>IV</a:t>
            </a:r>
          </a:p>
        </p:txBody>
      </p:sp>
      <p:grpSp>
        <p:nvGrpSpPr>
          <p:cNvPr id="9" name="Group 9"/>
          <p:cNvGrpSpPr/>
          <p:nvPr/>
        </p:nvGrpSpPr>
        <p:grpSpPr>
          <a:xfrm>
            <a:off x="6607430" y="3944857"/>
            <a:ext cx="6010591" cy="1025011"/>
            <a:chOff x="0" y="0"/>
            <a:chExt cx="1583036" cy="269962"/>
          </a:xfrm>
        </p:grpSpPr>
        <p:sp>
          <p:nvSpPr>
            <p:cNvPr id="10" name="Freeform 10"/>
            <p:cNvSpPr/>
            <p:nvPr/>
          </p:nvSpPr>
          <p:spPr>
            <a:xfrm>
              <a:off x="0" y="0"/>
              <a:ext cx="1583036" cy="269962"/>
            </a:xfrm>
            <a:custGeom>
              <a:avLst/>
              <a:gdLst/>
              <a:ahLst/>
              <a:cxnLst/>
              <a:rect l="l" t="t" r="r" b="b"/>
              <a:pathLst>
                <a:path w="1583036" h="269962">
                  <a:moveTo>
                    <a:pt x="0" y="0"/>
                  </a:moveTo>
                  <a:lnTo>
                    <a:pt x="1583036" y="0"/>
                  </a:lnTo>
                  <a:lnTo>
                    <a:pt x="1583036" y="269962"/>
                  </a:lnTo>
                  <a:lnTo>
                    <a:pt x="0" y="269962"/>
                  </a:lnTo>
                  <a:close/>
                </a:path>
              </a:pathLst>
            </a:custGeom>
            <a:solidFill>
              <a:srgbClr val="CCCCCC"/>
            </a:solidFill>
          </p:spPr>
        </p:sp>
        <p:sp>
          <p:nvSpPr>
            <p:cNvPr id="11" name="TextBox 11"/>
            <p:cNvSpPr txBox="1"/>
            <p:nvPr/>
          </p:nvSpPr>
          <p:spPr>
            <a:xfrm>
              <a:off x="0" y="-19050"/>
              <a:ext cx="1583036" cy="289012"/>
            </a:xfrm>
            <a:prstGeom prst="rect">
              <a:avLst/>
            </a:prstGeom>
          </p:spPr>
          <p:txBody>
            <a:bodyPr lIns="50800" tIns="50800" rIns="50800" bIns="50800" rtlCol="0" anchor="ctr"/>
            <a:lstStyle/>
            <a:p>
              <a:pPr algn="ctr">
                <a:lnSpc>
                  <a:spcPts val="2859"/>
                </a:lnSpc>
              </a:pPr>
              <a:endParaRPr>
                <a:latin typeface="Arial" panose="020B0604020202020204" pitchFamily="34" charset="0"/>
                <a:cs typeface="Arial" panose="020B0604020202020204" pitchFamily="34" charset="0"/>
              </a:endParaRPr>
            </a:p>
          </p:txBody>
        </p:sp>
      </p:grpSp>
      <p:sp>
        <p:nvSpPr>
          <p:cNvPr id="12" name="TextBox 12"/>
          <p:cNvSpPr txBox="1"/>
          <p:nvPr/>
        </p:nvSpPr>
        <p:spPr>
          <a:xfrm>
            <a:off x="6607430" y="4079185"/>
            <a:ext cx="937219" cy="657225"/>
          </a:xfrm>
          <a:prstGeom prst="rect">
            <a:avLst/>
          </a:prstGeom>
        </p:spPr>
        <p:txBody>
          <a:bodyPr lIns="0" tIns="0" rIns="0" bIns="0" rtlCol="0" anchor="t">
            <a:spAutoFit/>
          </a:bodyPr>
          <a:lstStyle/>
          <a:p>
            <a:pPr algn="ctr">
              <a:lnSpc>
                <a:spcPts val="5126"/>
              </a:lnSpc>
            </a:pPr>
            <a:r>
              <a:rPr lang="en-US" sz="4271">
                <a:solidFill>
                  <a:srgbClr val="363636"/>
                </a:solidFill>
                <a:latin typeface="Arial" panose="020B0604020202020204" pitchFamily="34" charset="0"/>
                <a:cs typeface="Arial" panose="020B0604020202020204" pitchFamily="34" charset="0"/>
              </a:rPr>
              <a:t>1</a:t>
            </a:r>
          </a:p>
        </p:txBody>
      </p:sp>
      <p:sp>
        <p:nvSpPr>
          <p:cNvPr id="13" name="TextBox 13"/>
          <p:cNvSpPr txBox="1"/>
          <p:nvPr/>
        </p:nvSpPr>
        <p:spPr>
          <a:xfrm>
            <a:off x="6607430" y="4960342"/>
            <a:ext cx="937219" cy="657225"/>
          </a:xfrm>
          <a:prstGeom prst="rect">
            <a:avLst/>
          </a:prstGeom>
        </p:spPr>
        <p:txBody>
          <a:bodyPr lIns="0" tIns="0" rIns="0" bIns="0" rtlCol="0" anchor="t">
            <a:spAutoFit/>
          </a:bodyPr>
          <a:lstStyle/>
          <a:p>
            <a:pPr algn="ctr">
              <a:lnSpc>
                <a:spcPts val="5126"/>
              </a:lnSpc>
            </a:pPr>
            <a:r>
              <a:rPr lang="en-US" sz="4271">
                <a:solidFill>
                  <a:srgbClr val="363636"/>
                </a:solidFill>
                <a:latin typeface="Arial" panose="020B0604020202020204" pitchFamily="34" charset="0"/>
                <a:cs typeface="Arial" panose="020B0604020202020204" pitchFamily="34" charset="0"/>
              </a:rPr>
              <a:t>2</a:t>
            </a:r>
          </a:p>
        </p:txBody>
      </p:sp>
      <p:sp>
        <p:nvSpPr>
          <p:cNvPr id="14" name="TextBox 14"/>
          <p:cNvSpPr txBox="1"/>
          <p:nvPr/>
        </p:nvSpPr>
        <p:spPr>
          <a:xfrm>
            <a:off x="6607430" y="5757462"/>
            <a:ext cx="937219" cy="657225"/>
          </a:xfrm>
          <a:prstGeom prst="rect">
            <a:avLst/>
          </a:prstGeom>
        </p:spPr>
        <p:txBody>
          <a:bodyPr lIns="0" tIns="0" rIns="0" bIns="0" rtlCol="0" anchor="t">
            <a:spAutoFit/>
          </a:bodyPr>
          <a:lstStyle/>
          <a:p>
            <a:pPr algn="ctr">
              <a:lnSpc>
                <a:spcPts val="5126"/>
              </a:lnSpc>
            </a:pPr>
            <a:r>
              <a:rPr lang="en-US" sz="4271">
                <a:solidFill>
                  <a:srgbClr val="363636"/>
                </a:solidFill>
                <a:latin typeface="Arial" panose="020B0604020202020204" pitchFamily="34" charset="0"/>
                <a:cs typeface="Arial" panose="020B0604020202020204" pitchFamily="34" charset="0"/>
              </a:rPr>
              <a:t>3</a:t>
            </a:r>
          </a:p>
        </p:txBody>
      </p:sp>
      <p:sp>
        <p:nvSpPr>
          <p:cNvPr id="15" name="TextBox 15"/>
          <p:cNvSpPr txBox="1"/>
          <p:nvPr/>
        </p:nvSpPr>
        <p:spPr>
          <a:xfrm>
            <a:off x="6607430" y="3333137"/>
            <a:ext cx="5790503" cy="418548"/>
          </a:xfrm>
          <a:prstGeom prst="rect">
            <a:avLst/>
          </a:prstGeom>
        </p:spPr>
        <p:txBody>
          <a:bodyPr lIns="0" tIns="0" rIns="0" bIns="0" rtlCol="0" anchor="t">
            <a:spAutoFit/>
          </a:bodyPr>
          <a:lstStyle/>
          <a:p>
            <a:pPr algn="l">
              <a:lnSpc>
                <a:spcPts val="3483"/>
              </a:lnSpc>
            </a:pPr>
            <a:r>
              <a:rPr lang="en-US" sz="2524" spc="247">
                <a:solidFill>
                  <a:srgbClr val="231F20"/>
                </a:solidFill>
                <a:latin typeface="Arial" panose="020B0604020202020204" pitchFamily="34" charset="0"/>
                <a:cs typeface="Arial" panose="020B0604020202020204" pitchFamily="34" charset="0"/>
              </a:rPr>
              <a:t>ĐẶC TẢ YÊU CẦU PHẦN MỀM</a:t>
            </a:r>
          </a:p>
        </p:txBody>
      </p:sp>
      <p:sp>
        <p:nvSpPr>
          <p:cNvPr id="16" name="TextBox 16"/>
          <p:cNvSpPr txBox="1"/>
          <p:nvPr/>
        </p:nvSpPr>
        <p:spPr>
          <a:xfrm>
            <a:off x="7983508" y="4184236"/>
            <a:ext cx="6076629" cy="418548"/>
          </a:xfrm>
          <a:prstGeom prst="rect">
            <a:avLst/>
          </a:prstGeom>
        </p:spPr>
        <p:txBody>
          <a:bodyPr lIns="0" tIns="0" rIns="0" bIns="0" rtlCol="0" anchor="t">
            <a:spAutoFit/>
          </a:bodyPr>
          <a:lstStyle/>
          <a:p>
            <a:pPr algn="l">
              <a:lnSpc>
                <a:spcPts val="3483"/>
              </a:lnSpc>
            </a:pPr>
            <a:r>
              <a:rPr lang="en-US" sz="2524" spc="247">
                <a:solidFill>
                  <a:srgbClr val="231F20"/>
                </a:solidFill>
                <a:latin typeface="Arial" panose="020B0604020202020204" pitchFamily="34" charset="0"/>
                <a:cs typeface="Arial" panose="020B0604020202020204" pitchFamily="34" charset="0"/>
              </a:rPr>
              <a:t>CÁC GIAO DIỆN BÊN NGOÀI</a:t>
            </a:r>
          </a:p>
        </p:txBody>
      </p:sp>
      <p:sp>
        <p:nvSpPr>
          <p:cNvPr id="17" name="TextBox 17"/>
          <p:cNvSpPr txBox="1"/>
          <p:nvPr/>
        </p:nvSpPr>
        <p:spPr>
          <a:xfrm>
            <a:off x="7983508" y="5104327"/>
            <a:ext cx="5790503" cy="418548"/>
          </a:xfrm>
          <a:prstGeom prst="rect">
            <a:avLst/>
          </a:prstGeom>
        </p:spPr>
        <p:txBody>
          <a:bodyPr lIns="0" tIns="0" rIns="0" bIns="0" rtlCol="0" anchor="t">
            <a:spAutoFit/>
          </a:bodyPr>
          <a:lstStyle/>
          <a:p>
            <a:pPr marL="0" lvl="0" indent="0" algn="l">
              <a:lnSpc>
                <a:spcPts val="3483"/>
              </a:lnSpc>
              <a:spcBef>
                <a:spcPct val="0"/>
              </a:spcBef>
            </a:pPr>
            <a:r>
              <a:rPr lang="en-US" sz="2524" spc="247">
                <a:solidFill>
                  <a:srgbClr val="231F20"/>
                </a:solidFill>
                <a:latin typeface="Arial" panose="020B0604020202020204" pitchFamily="34" charset="0"/>
                <a:cs typeface="Arial" panose="020B0604020202020204" pitchFamily="34" charset="0"/>
              </a:rPr>
              <a:t>YÊU CẦU ĐẶC TẢ CHỨC NĂNG</a:t>
            </a:r>
          </a:p>
        </p:txBody>
      </p:sp>
      <p:sp>
        <p:nvSpPr>
          <p:cNvPr id="18" name="TextBox 18"/>
          <p:cNvSpPr txBox="1"/>
          <p:nvPr/>
        </p:nvSpPr>
        <p:spPr>
          <a:xfrm>
            <a:off x="7983508" y="5898544"/>
            <a:ext cx="8032502" cy="418548"/>
          </a:xfrm>
          <a:prstGeom prst="rect">
            <a:avLst/>
          </a:prstGeom>
        </p:spPr>
        <p:txBody>
          <a:bodyPr lIns="0" tIns="0" rIns="0" bIns="0" rtlCol="0" anchor="t">
            <a:spAutoFit/>
          </a:bodyPr>
          <a:lstStyle/>
          <a:p>
            <a:pPr marL="0" lvl="0" indent="0" algn="l">
              <a:lnSpc>
                <a:spcPts val="3483"/>
              </a:lnSpc>
              <a:spcBef>
                <a:spcPct val="0"/>
              </a:spcBef>
            </a:pPr>
            <a:r>
              <a:rPr lang="en-US" sz="2524" spc="247">
                <a:solidFill>
                  <a:srgbClr val="231F20"/>
                </a:solidFill>
                <a:latin typeface="Arial" panose="020B0604020202020204" pitchFamily="34" charset="0"/>
                <a:cs typeface="Arial" panose="020B0604020202020204" pitchFamily="34" charset="0"/>
              </a:rPr>
              <a:t>USE CASE DIAGRAM VÀ ĐẶC TẢ USE CASE</a:t>
            </a:r>
          </a:p>
        </p:txBody>
      </p:sp>
      <p:sp>
        <p:nvSpPr>
          <p:cNvPr id="19" name="TextBox 17">
            <a:extLst>
              <a:ext uri="{FF2B5EF4-FFF2-40B4-BE49-F238E27FC236}">
                <a16:creationId xmlns:a16="http://schemas.microsoft.com/office/drawing/2014/main" id="{B7623E9D-D6B1-F45A-B9B5-F67FF98C1590}"/>
              </a:ext>
            </a:extLst>
          </p:cNvPr>
          <p:cNvSpPr txBox="1"/>
          <p:nvPr/>
        </p:nvSpPr>
        <p:spPr>
          <a:xfrm>
            <a:off x="-117722" y="1758585"/>
            <a:ext cx="17909020" cy="795549"/>
          </a:xfrm>
          <a:prstGeom prst="rect">
            <a:avLst/>
          </a:prstGeom>
        </p:spPr>
        <p:txBody>
          <a:bodyPr lIns="0" tIns="0" rIns="0" bIns="0" rtlCol="0" anchor="t">
            <a:spAutoFit/>
          </a:bodyPr>
          <a:lstStyle/>
          <a:p>
            <a:pPr marL="1032524" lvl="1" indent="-516262" algn="ctr">
              <a:lnSpc>
                <a:spcPts val="6599"/>
              </a:lnSpc>
              <a:buAutoNum type="arabicPeriod"/>
            </a:pPr>
            <a:r>
              <a:rPr lang="en-US" sz="4782" spc="468" dirty="0">
                <a:solidFill>
                  <a:srgbClr val="DF5E00"/>
                </a:solidFill>
                <a:latin typeface="Arial" panose="020B0604020202020204" pitchFamily="34" charset="0"/>
                <a:cs typeface="Arial" panose="020B0604020202020204" pitchFamily="34" charset="0"/>
              </a:rPr>
              <a:t>TỔNG QUAN VỀ ỨNG DỤNG VÀ ĐẶC TẢ YÊU CẦU</a:t>
            </a:r>
          </a:p>
        </p:txBody>
      </p:sp>
    </p:spTree>
    <p:extLst>
      <p:ext uri="{BB962C8B-B14F-4D97-AF65-F5344CB8AC3E}">
        <p14:creationId xmlns:p14="http://schemas.microsoft.com/office/powerpoint/2010/main" val="40841786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sp>
        <p:nvSpPr>
          <p:cNvPr id="2" name="Freeform 2"/>
          <p:cNvSpPr/>
          <p:nvPr/>
        </p:nvSpPr>
        <p:spPr>
          <a:xfrm>
            <a:off x="1028700" y="2321111"/>
            <a:ext cx="15616651" cy="6822809"/>
          </a:xfrm>
          <a:custGeom>
            <a:avLst/>
            <a:gdLst/>
            <a:ahLst/>
            <a:cxnLst/>
            <a:rect l="l" t="t" r="r" b="b"/>
            <a:pathLst>
              <a:path w="15616651" h="6822809">
                <a:moveTo>
                  <a:pt x="0" y="0"/>
                </a:moveTo>
                <a:lnTo>
                  <a:pt x="15616651" y="0"/>
                </a:lnTo>
                <a:lnTo>
                  <a:pt x="15616651" y="6822808"/>
                </a:lnTo>
                <a:lnTo>
                  <a:pt x="0" y="6822808"/>
                </a:lnTo>
                <a:lnTo>
                  <a:pt x="0" y="0"/>
                </a:lnTo>
                <a:close/>
              </a:path>
            </a:pathLst>
          </a:custGeom>
          <a:blipFill>
            <a:blip r:embed="rId2"/>
            <a:stretch>
              <a:fillRect/>
            </a:stretch>
          </a:blipFill>
        </p:spPr>
      </p:sp>
      <p:sp>
        <p:nvSpPr>
          <p:cNvPr id="3" name="TextBox 3"/>
          <p:cNvSpPr txBox="1"/>
          <p:nvPr/>
        </p:nvSpPr>
        <p:spPr>
          <a:xfrm>
            <a:off x="575740" y="389261"/>
            <a:ext cx="1454713" cy="995809"/>
          </a:xfrm>
          <a:prstGeom prst="rect">
            <a:avLst/>
          </a:prstGeom>
        </p:spPr>
        <p:txBody>
          <a:bodyPr lIns="0" tIns="0" rIns="0" bIns="0" rtlCol="0" anchor="t">
            <a:spAutoFit/>
          </a:bodyPr>
          <a:lstStyle/>
          <a:p>
            <a:pPr algn="ctr">
              <a:lnSpc>
                <a:spcPts val="7956"/>
              </a:lnSpc>
            </a:pPr>
            <a:r>
              <a:rPr lang="en-US" sz="6630">
                <a:solidFill>
                  <a:srgbClr val="363636"/>
                </a:solidFill>
                <a:latin typeface="Arial" panose="020B0604020202020204" pitchFamily="34" charset="0"/>
                <a:cs typeface="Arial" panose="020B0604020202020204" pitchFamily="34" charset="0"/>
              </a:rPr>
              <a:t>I</a:t>
            </a:r>
          </a:p>
        </p:txBody>
      </p:sp>
      <p:sp>
        <p:nvSpPr>
          <p:cNvPr id="4" name="TextBox 4"/>
          <p:cNvSpPr txBox="1"/>
          <p:nvPr/>
        </p:nvSpPr>
        <p:spPr>
          <a:xfrm>
            <a:off x="2711632" y="580900"/>
            <a:ext cx="8987785" cy="657192"/>
          </a:xfrm>
          <a:prstGeom prst="rect">
            <a:avLst/>
          </a:prstGeom>
        </p:spPr>
        <p:txBody>
          <a:bodyPr lIns="0" tIns="0" rIns="0" bIns="0" rtlCol="0" anchor="t">
            <a:spAutoFit/>
          </a:bodyPr>
          <a:lstStyle/>
          <a:p>
            <a:pPr marL="0" lvl="0" indent="0" algn="l">
              <a:lnSpc>
                <a:spcPts val="5406"/>
              </a:lnSpc>
              <a:spcBef>
                <a:spcPct val="0"/>
              </a:spcBef>
            </a:pPr>
            <a:r>
              <a:rPr lang="en-US" sz="3917" spc="383">
                <a:solidFill>
                  <a:srgbClr val="231F20"/>
                </a:solidFill>
                <a:latin typeface="Arial" panose="020B0604020202020204" pitchFamily="34" charset="0"/>
                <a:cs typeface="Arial" panose="020B0604020202020204" pitchFamily="34" charset="0"/>
              </a:rPr>
              <a:t>CÁC GIAO DIỆN BÊN NGOÀI</a:t>
            </a:r>
          </a:p>
        </p:txBody>
      </p:sp>
      <p:sp>
        <p:nvSpPr>
          <p:cNvPr id="5" name="TextBox 5"/>
          <p:cNvSpPr txBox="1"/>
          <p:nvPr/>
        </p:nvSpPr>
        <p:spPr>
          <a:xfrm>
            <a:off x="1028700" y="1550137"/>
            <a:ext cx="7896115" cy="418548"/>
          </a:xfrm>
          <a:prstGeom prst="rect">
            <a:avLst/>
          </a:prstGeom>
        </p:spPr>
        <p:txBody>
          <a:bodyPr lIns="0" tIns="0" rIns="0" bIns="0" rtlCol="0" anchor="t">
            <a:spAutoFit/>
          </a:bodyPr>
          <a:lstStyle/>
          <a:p>
            <a:pPr algn="just">
              <a:lnSpc>
                <a:spcPts val="3483"/>
              </a:lnSpc>
              <a:spcBef>
                <a:spcPct val="0"/>
              </a:spcBef>
            </a:pPr>
            <a:r>
              <a:rPr lang="en-US" sz="2524" spc="247" dirty="0">
                <a:solidFill>
                  <a:srgbClr val="000000"/>
                </a:solidFill>
                <a:latin typeface="Arial" panose="020B0604020202020204" pitchFamily="34" charset="0"/>
                <a:cs typeface="Arial" panose="020B0604020202020204" pitchFamily="34" charset="0"/>
              </a:rPr>
              <a:t>GIAO DIỆN QUẢN LÍ BÀN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sp>
        <p:nvSpPr>
          <p:cNvPr id="2" name="TextBox 2"/>
          <p:cNvSpPr txBox="1"/>
          <p:nvPr/>
        </p:nvSpPr>
        <p:spPr>
          <a:xfrm>
            <a:off x="575740" y="389261"/>
            <a:ext cx="1454713" cy="995809"/>
          </a:xfrm>
          <a:prstGeom prst="rect">
            <a:avLst/>
          </a:prstGeom>
        </p:spPr>
        <p:txBody>
          <a:bodyPr lIns="0" tIns="0" rIns="0" bIns="0" rtlCol="0" anchor="t">
            <a:spAutoFit/>
          </a:bodyPr>
          <a:lstStyle/>
          <a:p>
            <a:pPr algn="ctr">
              <a:lnSpc>
                <a:spcPts val="7956"/>
              </a:lnSpc>
            </a:pPr>
            <a:r>
              <a:rPr lang="en-US" sz="6630">
                <a:solidFill>
                  <a:srgbClr val="363636"/>
                </a:solidFill>
                <a:latin typeface="Arial" panose="020B0604020202020204" pitchFamily="34" charset="0"/>
                <a:cs typeface="Arial" panose="020B0604020202020204" pitchFamily="34" charset="0"/>
              </a:rPr>
              <a:t>I</a:t>
            </a:r>
          </a:p>
        </p:txBody>
      </p:sp>
      <p:sp>
        <p:nvSpPr>
          <p:cNvPr id="3" name="TextBox 3"/>
          <p:cNvSpPr txBox="1"/>
          <p:nvPr/>
        </p:nvSpPr>
        <p:spPr>
          <a:xfrm>
            <a:off x="2711632" y="580900"/>
            <a:ext cx="8987785" cy="657192"/>
          </a:xfrm>
          <a:prstGeom prst="rect">
            <a:avLst/>
          </a:prstGeom>
        </p:spPr>
        <p:txBody>
          <a:bodyPr lIns="0" tIns="0" rIns="0" bIns="0" rtlCol="0" anchor="t">
            <a:spAutoFit/>
          </a:bodyPr>
          <a:lstStyle/>
          <a:p>
            <a:pPr marL="0" lvl="0" indent="0" algn="l">
              <a:lnSpc>
                <a:spcPts val="5406"/>
              </a:lnSpc>
              <a:spcBef>
                <a:spcPct val="0"/>
              </a:spcBef>
            </a:pPr>
            <a:r>
              <a:rPr lang="en-US" sz="3917" spc="383" dirty="0">
                <a:solidFill>
                  <a:srgbClr val="231F20"/>
                </a:solidFill>
                <a:latin typeface="Arial" panose="020B0604020202020204" pitchFamily="34" charset="0"/>
                <a:cs typeface="Arial" panose="020B0604020202020204" pitchFamily="34" charset="0"/>
              </a:rPr>
              <a:t>CÁC GIAO DIỆN BÊN NGOÀI</a:t>
            </a:r>
          </a:p>
        </p:txBody>
      </p:sp>
      <p:sp>
        <p:nvSpPr>
          <p:cNvPr id="4" name="TextBox 4"/>
          <p:cNvSpPr txBox="1"/>
          <p:nvPr/>
        </p:nvSpPr>
        <p:spPr>
          <a:xfrm>
            <a:off x="1028700" y="1550137"/>
            <a:ext cx="7896115" cy="418548"/>
          </a:xfrm>
          <a:prstGeom prst="rect">
            <a:avLst/>
          </a:prstGeom>
        </p:spPr>
        <p:txBody>
          <a:bodyPr lIns="0" tIns="0" rIns="0" bIns="0" rtlCol="0" anchor="t">
            <a:spAutoFit/>
          </a:bodyPr>
          <a:lstStyle/>
          <a:p>
            <a:pPr algn="just">
              <a:lnSpc>
                <a:spcPts val="3483"/>
              </a:lnSpc>
              <a:spcBef>
                <a:spcPct val="0"/>
              </a:spcBef>
            </a:pPr>
            <a:r>
              <a:rPr lang="en-US" sz="2524" spc="247" dirty="0">
                <a:solidFill>
                  <a:srgbClr val="000000"/>
                </a:solidFill>
                <a:latin typeface="Arial" panose="020B0604020202020204" pitchFamily="34" charset="0"/>
                <a:cs typeface="Arial" panose="020B0604020202020204" pitchFamily="34" charset="0"/>
              </a:rPr>
              <a:t>GIAO DIỆN QUẢN LÍ THÊM BÀN</a:t>
            </a:r>
          </a:p>
        </p:txBody>
      </p:sp>
      <p:sp>
        <p:nvSpPr>
          <p:cNvPr id="5" name="Freeform 5"/>
          <p:cNvSpPr/>
          <p:nvPr/>
        </p:nvSpPr>
        <p:spPr>
          <a:xfrm>
            <a:off x="1028700" y="2321111"/>
            <a:ext cx="15616651" cy="6824083"/>
          </a:xfrm>
          <a:custGeom>
            <a:avLst/>
            <a:gdLst/>
            <a:ahLst/>
            <a:cxnLst/>
            <a:rect l="l" t="t" r="r" b="b"/>
            <a:pathLst>
              <a:path w="15616651" h="6824083">
                <a:moveTo>
                  <a:pt x="0" y="0"/>
                </a:moveTo>
                <a:lnTo>
                  <a:pt x="15616651" y="0"/>
                </a:lnTo>
                <a:lnTo>
                  <a:pt x="15616651" y="6824082"/>
                </a:lnTo>
                <a:lnTo>
                  <a:pt x="0" y="6824082"/>
                </a:lnTo>
                <a:lnTo>
                  <a:pt x="0" y="0"/>
                </a:lnTo>
                <a:close/>
              </a:path>
            </a:pathLst>
          </a:custGeom>
          <a:blipFill>
            <a:blip r:embed="rId2"/>
            <a:stretch>
              <a:fillRect/>
            </a:stretch>
          </a:blipFill>
        </p:spPr>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sp>
        <p:nvSpPr>
          <p:cNvPr id="2" name="TextBox 2"/>
          <p:cNvSpPr txBox="1"/>
          <p:nvPr/>
        </p:nvSpPr>
        <p:spPr>
          <a:xfrm>
            <a:off x="575740" y="389261"/>
            <a:ext cx="1454713" cy="995809"/>
          </a:xfrm>
          <a:prstGeom prst="rect">
            <a:avLst/>
          </a:prstGeom>
        </p:spPr>
        <p:txBody>
          <a:bodyPr lIns="0" tIns="0" rIns="0" bIns="0" rtlCol="0" anchor="t">
            <a:spAutoFit/>
          </a:bodyPr>
          <a:lstStyle/>
          <a:p>
            <a:pPr algn="ctr">
              <a:lnSpc>
                <a:spcPts val="7956"/>
              </a:lnSpc>
            </a:pPr>
            <a:r>
              <a:rPr lang="en-US" sz="6630">
                <a:solidFill>
                  <a:srgbClr val="363636"/>
                </a:solidFill>
                <a:latin typeface="Arial" panose="020B0604020202020204" pitchFamily="34" charset="0"/>
                <a:cs typeface="Arial" panose="020B0604020202020204" pitchFamily="34" charset="0"/>
              </a:rPr>
              <a:t>I</a:t>
            </a:r>
          </a:p>
        </p:txBody>
      </p:sp>
      <p:sp>
        <p:nvSpPr>
          <p:cNvPr id="3" name="TextBox 3"/>
          <p:cNvSpPr txBox="1"/>
          <p:nvPr/>
        </p:nvSpPr>
        <p:spPr>
          <a:xfrm>
            <a:off x="2711632" y="580900"/>
            <a:ext cx="8987785" cy="657192"/>
          </a:xfrm>
          <a:prstGeom prst="rect">
            <a:avLst/>
          </a:prstGeom>
        </p:spPr>
        <p:txBody>
          <a:bodyPr lIns="0" tIns="0" rIns="0" bIns="0" rtlCol="0" anchor="t">
            <a:spAutoFit/>
          </a:bodyPr>
          <a:lstStyle/>
          <a:p>
            <a:pPr marL="0" lvl="0" indent="0" algn="l">
              <a:lnSpc>
                <a:spcPts val="5406"/>
              </a:lnSpc>
              <a:spcBef>
                <a:spcPct val="0"/>
              </a:spcBef>
            </a:pPr>
            <a:r>
              <a:rPr lang="en-US" sz="3917" spc="383">
                <a:solidFill>
                  <a:srgbClr val="231F20"/>
                </a:solidFill>
                <a:latin typeface="Arial" panose="020B0604020202020204" pitchFamily="34" charset="0"/>
                <a:cs typeface="Arial" panose="020B0604020202020204" pitchFamily="34" charset="0"/>
              </a:rPr>
              <a:t>CÁC GIAO DIỆN BÊN NGOÀI</a:t>
            </a:r>
          </a:p>
        </p:txBody>
      </p:sp>
      <p:sp>
        <p:nvSpPr>
          <p:cNvPr id="4" name="TextBox 4"/>
          <p:cNvSpPr txBox="1"/>
          <p:nvPr/>
        </p:nvSpPr>
        <p:spPr>
          <a:xfrm>
            <a:off x="1028700" y="1550137"/>
            <a:ext cx="7896115" cy="418548"/>
          </a:xfrm>
          <a:prstGeom prst="rect">
            <a:avLst/>
          </a:prstGeom>
        </p:spPr>
        <p:txBody>
          <a:bodyPr lIns="0" tIns="0" rIns="0" bIns="0" rtlCol="0" anchor="t">
            <a:spAutoFit/>
          </a:bodyPr>
          <a:lstStyle/>
          <a:p>
            <a:pPr algn="just">
              <a:lnSpc>
                <a:spcPts val="3483"/>
              </a:lnSpc>
              <a:spcBef>
                <a:spcPct val="0"/>
              </a:spcBef>
            </a:pPr>
            <a:r>
              <a:rPr lang="en-US" sz="2524" spc="247" dirty="0">
                <a:solidFill>
                  <a:srgbClr val="000000"/>
                </a:solidFill>
                <a:latin typeface="Arial" panose="020B0604020202020204" pitchFamily="34" charset="0"/>
                <a:cs typeface="Arial" panose="020B0604020202020204" pitchFamily="34" charset="0"/>
              </a:rPr>
              <a:t>GIAO DIỆN QUẢN LÍ SỮA BÀN</a:t>
            </a:r>
          </a:p>
        </p:txBody>
      </p:sp>
      <p:sp>
        <p:nvSpPr>
          <p:cNvPr id="5" name="Freeform 5"/>
          <p:cNvSpPr/>
          <p:nvPr/>
        </p:nvSpPr>
        <p:spPr>
          <a:xfrm>
            <a:off x="1062632" y="2321111"/>
            <a:ext cx="15582718" cy="6824083"/>
          </a:xfrm>
          <a:custGeom>
            <a:avLst/>
            <a:gdLst/>
            <a:ahLst/>
            <a:cxnLst/>
            <a:rect l="l" t="t" r="r" b="b"/>
            <a:pathLst>
              <a:path w="15582718" h="6824083">
                <a:moveTo>
                  <a:pt x="0" y="0"/>
                </a:moveTo>
                <a:lnTo>
                  <a:pt x="15582719" y="0"/>
                </a:lnTo>
                <a:lnTo>
                  <a:pt x="15582719" y="6824082"/>
                </a:lnTo>
                <a:lnTo>
                  <a:pt x="0" y="6824082"/>
                </a:lnTo>
                <a:lnTo>
                  <a:pt x="0" y="0"/>
                </a:lnTo>
                <a:close/>
              </a:path>
            </a:pathLst>
          </a:custGeom>
          <a:blipFill>
            <a:blip r:embed="rId2"/>
            <a:stretch>
              <a:fillRect/>
            </a:stretch>
          </a:blipFill>
        </p:spPr>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sp>
        <p:nvSpPr>
          <p:cNvPr id="2" name="TextBox 2"/>
          <p:cNvSpPr txBox="1"/>
          <p:nvPr/>
        </p:nvSpPr>
        <p:spPr>
          <a:xfrm>
            <a:off x="575740" y="389261"/>
            <a:ext cx="1454713" cy="995809"/>
          </a:xfrm>
          <a:prstGeom prst="rect">
            <a:avLst/>
          </a:prstGeom>
        </p:spPr>
        <p:txBody>
          <a:bodyPr lIns="0" tIns="0" rIns="0" bIns="0" rtlCol="0" anchor="t">
            <a:spAutoFit/>
          </a:bodyPr>
          <a:lstStyle/>
          <a:p>
            <a:pPr algn="ctr">
              <a:lnSpc>
                <a:spcPts val="7956"/>
              </a:lnSpc>
            </a:pPr>
            <a:r>
              <a:rPr lang="en-US" sz="6630">
                <a:solidFill>
                  <a:srgbClr val="363636"/>
                </a:solidFill>
                <a:latin typeface="Arial" panose="020B0604020202020204" pitchFamily="34" charset="0"/>
                <a:cs typeface="Arial" panose="020B0604020202020204" pitchFamily="34" charset="0"/>
              </a:rPr>
              <a:t>I</a:t>
            </a:r>
          </a:p>
        </p:txBody>
      </p:sp>
      <p:sp>
        <p:nvSpPr>
          <p:cNvPr id="3" name="TextBox 3"/>
          <p:cNvSpPr txBox="1"/>
          <p:nvPr/>
        </p:nvSpPr>
        <p:spPr>
          <a:xfrm>
            <a:off x="2711632" y="580900"/>
            <a:ext cx="8987785" cy="657192"/>
          </a:xfrm>
          <a:prstGeom prst="rect">
            <a:avLst/>
          </a:prstGeom>
        </p:spPr>
        <p:txBody>
          <a:bodyPr lIns="0" tIns="0" rIns="0" bIns="0" rtlCol="0" anchor="t">
            <a:spAutoFit/>
          </a:bodyPr>
          <a:lstStyle/>
          <a:p>
            <a:pPr marL="0" lvl="0" indent="0" algn="l">
              <a:lnSpc>
                <a:spcPts val="5406"/>
              </a:lnSpc>
              <a:spcBef>
                <a:spcPct val="0"/>
              </a:spcBef>
            </a:pPr>
            <a:r>
              <a:rPr lang="en-US" sz="3917" spc="383">
                <a:solidFill>
                  <a:srgbClr val="231F20"/>
                </a:solidFill>
                <a:latin typeface="Arial" panose="020B0604020202020204" pitchFamily="34" charset="0"/>
                <a:cs typeface="Arial" panose="020B0604020202020204" pitchFamily="34" charset="0"/>
              </a:rPr>
              <a:t>CÁC GIAO DIỆN BÊN NGOÀI</a:t>
            </a:r>
          </a:p>
        </p:txBody>
      </p:sp>
      <p:sp>
        <p:nvSpPr>
          <p:cNvPr id="4" name="TextBox 4"/>
          <p:cNvSpPr txBox="1"/>
          <p:nvPr/>
        </p:nvSpPr>
        <p:spPr>
          <a:xfrm>
            <a:off x="1028700" y="1550137"/>
            <a:ext cx="7896115" cy="418548"/>
          </a:xfrm>
          <a:prstGeom prst="rect">
            <a:avLst/>
          </a:prstGeom>
        </p:spPr>
        <p:txBody>
          <a:bodyPr lIns="0" tIns="0" rIns="0" bIns="0" rtlCol="0" anchor="t">
            <a:spAutoFit/>
          </a:bodyPr>
          <a:lstStyle/>
          <a:p>
            <a:pPr algn="just">
              <a:lnSpc>
                <a:spcPts val="3483"/>
              </a:lnSpc>
              <a:spcBef>
                <a:spcPct val="0"/>
              </a:spcBef>
            </a:pPr>
            <a:r>
              <a:rPr lang="en-US" sz="2524" spc="247">
                <a:solidFill>
                  <a:srgbClr val="000000"/>
                </a:solidFill>
                <a:latin typeface="Arial" panose="020B0604020202020204" pitchFamily="34" charset="0"/>
                <a:cs typeface="Arial" panose="020B0604020202020204" pitchFamily="34" charset="0"/>
              </a:rPr>
              <a:t>GIAO DIỆN QUẢN LÍ SỮA BÀN</a:t>
            </a:r>
          </a:p>
        </p:txBody>
      </p:sp>
      <p:sp>
        <p:nvSpPr>
          <p:cNvPr id="5" name="Freeform 5"/>
          <p:cNvSpPr/>
          <p:nvPr/>
        </p:nvSpPr>
        <p:spPr>
          <a:xfrm>
            <a:off x="1116865" y="2321111"/>
            <a:ext cx="15528485" cy="6824083"/>
          </a:xfrm>
          <a:custGeom>
            <a:avLst/>
            <a:gdLst/>
            <a:ahLst/>
            <a:cxnLst/>
            <a:rect l="l" t="t" r="r" b="b"/>
            <a:pathLst>
              <a:path w="15528485" h="6824083">
                <a:moveTo>
                  <a:pt x="0" y="0"/>
                </a:moveTo>
                <a:lnTo>
                  <a:pt x="15528486" y="0"/>
                </a:lnTo>
                <a:lnTo>
                  <a:pt x="15528486" y="6824082"/>
                </a:lnTo>
                <a:lnTo>
                  <a:pt x="0" y="6824082"/>
                </a:lnTo>
                <a:lnTo>
                  <a:pt x="0" y="0"/>
                </a:lnTo>
                <a:close/>
              </a:path>
            </a:pathLst>
          </a:custGeom>
          <a:blipFill>
            <a:blip r:embed="rId2"/>
            <a:stretch>
              <a:fillRect/>
            </a:stretch>
          </a:blipFill>
        </p:spPr>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sp>
        <p:nvSpPr>
          <p:cNvPr id="2" name="TextBox 2"/>
          <p:cNvSpPr txBox="1"/>
          <p:nvPr/>
        </p:nvSpPr>
        <p:spPr>
          <a:xfrm>
            <a:off x="575740" y="389261"/>
            <a:ext cx="1454713" cy="995809"/>
          </a:xfrm>
          <a:prstGeom prst="rect">
            <a:avLst/>
          </a:prstGeom>
        </p:spPr>
        <p:txBody>
          <a:bodyPr lIns="0" tIns="0" rIns="0" bIns="0" rtlCol="0" anchor="t">
            <a:spAutoFit/>
          </a:bodyPr>
          <a:lstStyle/>
          <a:p>
            <a:pPr algn="ctr">
              <a:lnSpc>
                <a:spcPts val="7956"/>
              </a:lnSpc>
            </a:pPr>
            <a:r>
              <a:rPr lang="en-US" sz="6630">
                <a:solidFill>
                  <a:srgbClr val="363636"/>
                </a:solidFill>
                <a:latin typeface="Arial" panose="020B0604020202020204" pitchFamily="34" charset="0"/>
                <a:cs typeface="Arial" panose="020B0604020202020204" pitchFamily="34" charset="0"/>
              </a:rPr>
              <a:t>I</a:t>
            </a:r>
          </a:p>
        </p:txBody>
      </p:sp>
      <p:sp>
        <p:nvSpPr>
          <p:cNvPr id="3" name="TextBox 3"/>
          <p:cNvSpPr txBox="1"/>
          <p:nvPr/>
        </p:nvSpPr>
        <p:spPr>
          <a:xfrm>
            <a:off x="2711632" y="580900"/>
            <a:ext cx="8987785" cy="657192"/>
          </a:xfrm>
          <a:prstGeom prst="rect">
            <a:avLst/>
          </a:prstGeom>
        </p:spPr>
        <p:txBody>
          <a:bodyPr lIns="0" tIns="0" rIns="0" bIns="0" rtlCol="0" anchor="t">
            <a:spAutoFit/>
          </a:bodyPr>
          <a:lstStyle/>
          <a:p>
            <a:pPr marL="0" lvl="0" indent="0" algn="l">
              <a:lnSpc>
                <a:spcPts val="5406"/>
              </a:lnSpc>
              <a:spcBef>
                <a:spcPct val="0"/>
              </a:spcBef>
            </a:pPr>
            <a:r>
              <a:rPr lang="en-US" sz="3917" spc="383">
                <a:solidFill>
                  <a:srgbClr val="231F20"/>
                </a:solidFill>
                <a:latin typeface="Arial" panose="020B0604020202020204" pitchFamily="34" charset="0"/>
                <a:cs typeface="Arial" panose="020B0604020202020204" pitchFamily="34" charset="0"/>
              </a:rPr>
              <a:t>CÁC GIAO DIỆN BÊN NGOÀI</a:t>
            </a:r>
          </a:p>
        </p:txBody>
      </p:sp>
      <p:sp>
        <p:nvSpPr>
          <p:cNvPr id="4" name="TextBox 4"/>
          <p:cNvSpPr txBox="1"/>
          <p:nvPr/>
        </p:nvSpPr>
        <p:spPr>
          <a:xfrm>
            <a:off x="1028700" y="1550137"/>
            <a:ext cx="7896115" cy="418548"/>
          </a:xfrm>
          <a:prstGeom prst="rect">
            <a:avLst/>
          </a:prstGeom>
        </p:spPr>
        <p:txBody>
          <a:bodyPr lIns="0" tIns="0" rIns="0" bIns="0" rtlCol="0" anchor="t">
            <a:spAutoFit/>
          </a:bodyPr>
          <a:lstStyle/>
          <a:p>
            <a:pPr algn="just">
              <a:lnSpc>
                <a:spcPts val="3483"/>
              </a:lnSpc>
              <a:spcBef>
                <a:spcPct val="0"/>
              </a:spcBef>
            </a:pPr>
            <a:r>
              <a:rPr lang="en-US" sz="2524" spc="247" dirty="0">
                <a:solidFill>
                  <a:srgbClr val="000000"/>
                </a:solidFill>
                <a:latin typeface="Arial" panose="020B0604020202020204" pitchFamily="34" charset="0"/>
                <a:cs typeface="Arial" panose="020B0604020202020204" pitchFamily="34" charset="0"/>
              </a:rPr>
              <a:t>GIAO DIỆN QUẢN LÍ NHẬP HÀNG</a:t>
            </a:r>
          </a:p>
        </p:txBody>
      </p:sp>
      <p:sp>
        <p:nvSpPr>
          <p:cNvPr id="5" name="Freeform 5"/>
          <p:cNvSpPr/>
          <p:nvPr/>
        </p:nvSpPr>
        <p:spPr>
          <a:xfrm>
            <a:off x="1116865" y="2321111"/>
            <a:ext cx="15660395" cy="6824083"/>
          </a:xfrm>
          <a:custGeom>
            <a:avLst/>
            <a:gdLst/>
            <a:ahLst/>
            <a:cxnLst/>
            <a:rect l="l" t="t" r="r" b="b"/>
            <a:pathLst>
              <a:path w="15660395" h="6824083">
                <a:moveTo>
                  <a:pt x="0" y="0"/>
                </a:moveTo>
                <a:lnTo>
                  <a:pt x="15660395" y="0"/>
                </a:lnTo>
                <a:lnTo>
                  <a:pt x="15660395" y="6824082"/>
                </a:lnTo>
                <a:lnTo>
                  <a:pt x="0" y="6824082"/>
                </a:lnTo>
                <a:lnTo>
                  <a:pt x="0" y="0"/>
                </a:lnTo>
                <a:close/>
              </a:path>
            </a:pathLst>
          </a:custGeom>
          <a:blipFill>
            <a:blip r:embed="rId2"/>
            <a:stretch>
              <a:fillRect/>
            </a:stretch>
          </a:blipFill>
        </p:spPr>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sp>
        <p:nvSpPr>
          <p:cNvPr id="2" name="Freeform 2"/>
          <p:cNvSpPr/>
          <p:nvPr/>
        </p:nvSpPr>
        <p:spPr>
          <a:xfrm rot="7659121">
            <a:off x="-4012602" y="5585714"/>
            <a:ext cx="7629294" cy="7828566"/>
          </a:xfrm>
          <a:custGeom>
            <a:avLst/>
            <a:gdLst/>
            <a:ahLst/>
            <a:cxnLst/>
            <a:rect l="l" t="t" r="r" b="b"/>
            <a:pathLst>
              <a:path w="7629294" h="7828566">
                <a:moveTo>
                  <a:pt x="0" y="0"/>
                </a:moveTo>
                <a:lnTo>
                  <a:pt x="7629294" y="0"/>
                </a:lnTo>
                <a:lnTo>
                  <a:pt x="7629294" y="7828566"/>
                </a:lnTo>
                <a:lnTo>
                  <a:pt x="0" y="78285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182715" y="1763269"/>
            <a:ext cx="17909020" cy="795549"/>
          </a:xfrm>
          <a:prstGeom prst="rect">
            <a:avLst/>
          </a:prstGeom>
        </p:spPr>
        <p:txBody>
          <a:bodyPr lIns="0" tIns="0" rIns="0" bIns="0" rtlCol="0" anchor="t">
            <a:spAutoFit/>
          </a:bodyPr>
          <a:lstStyle/>
          <a:p>
            <a:pPr marL="1032524" lvl="1" indent="-516262" algn="ctr">
              <a:lnSpc>
                <a:spcPts val="6599"/>
              </a:lnSpc>
              <a:buAutoNum type="arabicPeriod"/>
            </a:pPr>
            <a:r>
              <a:rPr lang="en-US" sz="4782" spc="468" dirty="0">
                <a:solidFill>
                  <a:srgbClr val="DF5E00"/>
                </a:solidFill>
                <a:latin typeface="Arial" panose="020B0604020202020204" pitchFamily="34" charset="0"/>
                <a:cs typeface="Arial" panose="020B0604020202020204" pitchFamily="34" charset="0"/>
              </a:rPr>
              <a:t>TỔNG QUAN VỀ ỨNG DỤNG VÀ ĐẶC TẢ YÊU CẦU</a:t>
            </a:r>
          </a:p>
        </p:txBody>
      </p:sp>
      <p:sp>
        <p:nvSpPr>
          <p:cNvPr id="4" name="Freeform 4"/>
          <p:cNvSpPr/>
          <p:nvPr/>
        </p:nvSpPr>
        <p:spPr>
          <a:xfrm rot="2016048">
            <a:off x="12243487" y="-1005305"/>
            <a:ext cx="10749463" cy="2687366"/>
          </a:xfrm>
          <a:custGeom>
            <a:avLst/>
            <a:gdLst/>
            <a:ahLst/>
            <a:cxnLst/>
            <a:rect l="l" t="t" r="r" b="b"/>
            <a:pathLst>
              <a:path w="10749463" h="2687366">
                <a:moveTo>
                  <a:pt x="0" y="0"/>
                </a:moveTo>
                <a:lnTo>
                  <a:pt x="10749463" y="0"/>
                </a:lnTo>
                <a:lnTo>
                  <a:pt x="10749463" y="2687365"/>
                </a:lnTo>
                <a:lnTo>
                  <a:pt x="0" y="268736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5" name="Group 5"/>
          <p:cNvGrpSpPr/>
          <p:nvPr/>
        </p:nvGrpSpPr>
        <p:grpSpPr>
          <a:xfrm>
            <a:off x="4999719" y="3006818"/>
            <a:ext cx="1400485" cy="1025011"/>
            <a:chOff x="0" y="0"/>
            <a:chExt cx="368852" cy="269962"/>
          </a:xfrm>
        </p:grpSpPr>
        <p:sp>
          <p:nvSpPr>
            <p:cNvPr id="6" name="Freeform 6"/>
            <p:cNvSpPr/>
            <p:nvPr/>
          </p:nvSpPr>
          <p:spPr>
            <a:xfrm>
              <a:off x="0" y="0"/>
              <a:ext cx="368852" cy="269962"/>
            </a:xfrm>
            <a:custGeom>
              <a:avLst/>
              <a:gdLst/>
              <a:ahLst/>
              <a:cxnLst/>
              <a:rect l="l" t="t" r="r" b="b"/>
              <a:pathLst>
                <a:path w="368852" h="269962">
                  <a:moveTo>
                    <a:pt x="0" y="0"/>
                  </a:moveTo>
                  <a:lnTo>
                    <a:pt x="368852" y="0"/>
                  </a:lnTo>
                  <a:lnTo>
                    <a:pt x="368852" y="269962"/>
                  </a:lnTo>
                  <a:lnTo>
                    <a:pt x="0" y="269962"/>
                  </a:lnTo>
                  <a:close/>
                </a:path>
              </a:pathLst>
            </a:custGeom>
            <a:solidFill>
              <a:srgbClr val="F18616"/>
            </a:solidFill>
          </p:spPr>
        </p:sp>
        <p:sp>
          <p:nvSpPr>
            <p:cNvPr id="7" name="TextBox 7"/>
            <p:cNvSpPr txBox="1"/>
            <p:nvPr/>
          </p:nvSpPr>
          <p:spPr>
            <a:xfrm>
              <a:off x="0" y="-19050"/>
              <a:ext cx="368852" cy="289012"/>
            </a:xfrm>
            <a:prstGeom prst="rect">
              <a:avLst/>
            </a:prstGeom>
          </p:spPr>
          <p:txBody>
            <a:bodyPr lIns="50800" tIns="50800" rIns="50800" bIns="50800" rtlCol="0" anchor="ctr"/>
            <a:lstStyle/>
            <a:p>
              <a:pPr algn="ctr">
                <a:lnSpc>
                  <a:spcPts val="2859"/>
                </a:lnSpc>
              </a:pPr>
              <a:endParaRPr>
                <a:latin typeface="Arial" panose="020B0604020202020204" pitchFamily="34" charset="0"/>
                <a:cs typeface="Arial" panose="020B0604020202020204" pitchFamily="34" charset="0"/>
              </a:endParaRPr>
            </a:p>
          </p:txBody>
        </p:sp>
      </p:grpSp>
      <p:grpSp>
        <p:nvGrpSpPr>
          <p:cNvPr id="8" name="Group 8"/>
          <p:cNvGrpSpPr/>
          <p:nvPr/>
        </p:nvGrpSpPr>
        <p:grpSpPr>
          <a:xfrm>
            <a:off x="4999719" y="5710105"/>
            <a:ext cx="1400485" cy="1025011"/>
            <a:chOff x="0" y="0"/>
            <a:chExt cx="368852" cy="269962"/>
          </a:xfrm>
        </p:grpSpPr>
        <p:sp>
          <p:nvSpPr>
            <p:cNvPr id="9" name="Freeform 9"/>
            <p:cNvSpPr/>
            <p:nvPr/>
          </p:nvSpPr>
          <p:spPr>
            <a:xfrm>
              <a:off x="0" y="0"/>
              <a:ext cx="368852" cy="269962"/>
            </a:xfrm>
            <a:custGeom>
              <a:avLst/>
              <a:gdLst/>
              <a:ahLst/>
              <a:cxnLst/>
              <a:rect l="l" t="t" r="r" b="b"/>
              <a:pathLst>
                <a:path w="368852" h="269962">
                  <a:moveTo>
                    <a:pt x="0" y="0"/>
                  </a:moveTo>
                  <a:lnTo>
                    <a:pt x="368852" y="0"/>
                  </a:lnTo>
                  <a:lnTo>
                    <a:pt x="368852" y="269962"/>
                  </a:lnTo>
                  <a:lnTo>
                    <a:pt x="0" y="269962"/>
                  </a:lnTo>
                  <a:close/>
                </a:path>
              </a:pathLst>
            </a:custGeom>
            <a:solidFill>
              <a:srgbClr val="F18616"/>
            </a:solidFill>
          </p:spPr>
        </p:sp>
        <p:sp>
          <p:nvSpPr>
            <p:cNvPr id="10" name="TextBox 10"/>
            <p:cNvSpPr txBox="1"/>
            <p:nvPr/>
          </p:nvSpPr>
          <p:spPr>
            <a:xfrm>
              <a:off x="0" y="-19050"/>
              <a:ext cx="368852" cy="289012"/>
            </a:xfrm>
            <a:prstGeom prst="rect">
              <a:avLst/>
            </a:prstGeom>
          </p:spPr>
          <p:txBody>
            <a:bodyPr lIns="50800" tIns="50800" rIns="50800" bIns="50800" rtlCol="0" anchor="ctr"/>
            <a:lstStyle/>
            <a:p>
              <a:pPr algn="ctr">
                <a:lnSpc>
                  <a:spcPts val="2859"/>
                </a:lnSpc>
              </a:pPr>
              <a:endParaRPr>
                <a:latin typeface="Arial" panose="020B0604020202020204" pitchFamily="34" charset="0"/>
                <a:cs typeface="Arial" panose="020B0604020202020204" pitchFamily="34" charset="0"/>
              </a:endParaRPr>
            </a:p>
          </p:txBody>
        </p:sp>
      </p:grpSp>
      <p:grpSp>
        <p:nvGrpSpPr>
          <p:cNvPr id="11" name="Group 11"/>
          <p:cNvGrpSpPr/>
          <p:nvPr/>
        </p:nvGrpSpPr>
        <p:grpSpPr>
          <a:xfrm>
            <a:off x="4999719" y="4685095"/>
            <a:ext cx="1400485" cy="1025011"/>
            <a:chOff x="0" y="0"/>
            <a:chExt cx="368852" cy="269962"/>
          </a:xfrm>
        </p:grpSpPr>
        <p:sp>
          <p:nvSpPr>
            <p:cNvPr id="12" name="Freeform 12"/>
            <p:cNvSpPr/>
            <p:nvPr/>
          </p:nvSpPr>
          <p:spPr>
            <a:xfrm>
              <a:off x="0" y="0"/>
              <a:ext cx="368852" cy="269962"/>
            </a:xfrm>
            <a:custGeom>
              <a:avLst/>
              <a:gdLst/>
              <a:ahLst/>
              <a:cxnLst/>
              <a:rect l="l" t="t" r="r" b="b"/>
              <a:pathLst>
                <a:path w="368852" h="269962">
                  <a:moveTo>
                    <a:pt x="0" y="0"/>
                  </a:moveTo>
                  <a:lnTo>
                    <a:pt x="368852" y="0"/>
                  </a:lnTo>
                  <a:lnTo>
                    <a:pt x="368852" y="269962"/>
                  </a:lnTo>
                  <a:lnTo>
                    <a:pt x="0" y="269962"/>
                  </a:lnTo>
                  <a:close/>
                </a:path>
              </a:pathLst>
            </a:custGeom>
            <a:solidFill>
              <a:srgbClr val="F18616"/>
            </a:solidFill>
          </p:spPr>
        </p:sp>
        <p:sp>
          <p:nvSpPr>
            <p:cNvPr id="13" name="TextBox 13"/>
            <p:cNvSpPr txBox="1"/>
            <p:nvPr/>
          </p:nvSpPr>
          <p:spPr>
            <a:xfrm>
              <a:off x="0" y="-19050"/>
              <a:ext cx="368852" cy="289012"/>
            </a:xfrm>
            <a:prstGeom prst="rect">
              <a:avLst/>
            </a:prstGeom>
          </p:spPr>
          <p:txBody>
            <a:bodyPr lIns="50800" tIns="50800" rIns="50800" bIns="50800" rtlCol="0" anchor="ctr"/>
            <a:lstStyle/>
            <a:p>
              <a:pPr algn="ctr">
                <a:lnSpc>
                  <a:spcPts val="2859"/>
                </a:lnSpc>
              </a:pPr>
              <a:endParaRPr>
                <a:latin typeface="Arial" panose="020B0604020202020204" pitchFamily="34" charset="0"/>
                <a:cs typeface="Arial" panose="020B0604020202020204" pitchFamily="34" charset="0"/>
              </a:endParaRPr>
            </a:p>
          </p:txBody>
        </p:sp>
      </p:grpSp>
      <p:grpSp>
        <p:nvGrpSpPr>
          <p:cNvPr id="14" name="Group 14"/>
          <p:cNvGrpSpPr/>
          <p:nvPr/>
        </p:nvGrpSpPr>
        <p:grpSpPr>
          <a:xfrm>
            <a:off x="4999719" y="3919438"/>
            <a:ext cx="1400485" cy="1025011"/>
            <a:chOff x="0" y="0"/>
            <a:chExt cx="368852" cy="269962"/>
          </a:xfrm>
        </p:grpSpPr>
        <p:sp>
          <p:nvSpPr>
            <p:cNvPr id="15" name="Freeform 15"/>
            <p:cNvSpPr/>
            <p:nvPr/>
          </p:nvSpPr>
          <p:spPr>
            <a:xfrm>
              <a:off x="0" y="0"/>
              <a:ext cx="368852" cy="269962"/>
            </a:xfrm>
            <a:custGeom>
              <a:avLst/>
              <a:gdLst/>
              <a:ahLst/>
              <a:cxnLst/>
              <a:rect l="l" t="t" r="r" b="b"/>
              <a:pathLst>
                <a:path w="368852" h="269962">
                  <a:moveTo>
                    <a:pt x="0" y="0"/>
                  </a:moveTo>
                  <a:lnTo>
                    <a:pt x="368852" y="0"/>
                  </a:lnTo>
                  <a:lnTo>
                    <a:pt x="368852" y="269962"/>
                  </a:lnTo>
                  <a:lnTo>
                    <a:pt x="0" y="269962"/>
                  </a:lnTo>
                  <a:close/>
                </a:path>
              </a:pathLst>
            </a:custGeom>
            <a:solidFill>
              <a:srgbClr val="F18616"/>
            </a:solidFill>
          </p:spPr>
        </p:sp>
        <p:sp>
          <p:nvSpPr>
            <p:cNvPr id="16" name="TextBox 16"/>
            <p:cNvSpPr txBox="1"/>
            <p:nvPr/>
          </p:nvSpPr>
          <p:spPr>
            <a:xfrm>
              <a:off x="0" y="-19050"/>
              <a:ext cx="368852" cy="289012"/>
            </a:xfrm>
            <a:prstGeom prst="rect">
              <a:avLst/>
            </a:prstGeom>
          </p:spPr>
          <p:txBody>
            <a:bodyPr lIns="50800" tIns="50800" rIns="50800" bIns="50800" rtlCol="0" anchor="ctr"/>
            <a:lstStyle/>
            <a:p>
              <a:pPr algn="ctr">
                <a:lnSpc>
                  <a:spcPts val="2859"/>
                </a:lnSpc>
              </a:pPr>
              <a:endParaRPr>
                <a:latin typeface="Arial" panose="020B0604020202020204" pitchFamily="34" charset="0"/>
                <a:cs typeface="Arial" panose="020B0604020202020204" pitchFamily="34" charset="0"/>
              </a:endParaRPr>
            </a:p>
          </p:txBody>
        </p:sp>
      </p:grpSp>
      <p:sp>
        <p:nvSpPr>
          <p:cNvPr id="17" name="TextBox 17"/>
          <p:cNvSpPr txBox="1"/>
          <p:nvPr/>
        </p:nvSpPr>
        <p:spPr>
          <a:xfrm>
            <a:off x="5231353" y="3225185"/>
            <a:ext cx="937219" cy="657225"/>
          </a:xfrm>
          <a:prstGeom prst="rect">
            <a:avLst/>
          </a:prstGeom>
        </p:spPr>
        <p:txBody>
          <a:bodyPr lIns="0" tIns="0" rIns="0" bIns="0" rtlCol="0" anchor="t">
            <a:spAutoFit/>
          </a:bodyPr>
          <a:lstStyle/>
          <a:p>
            <a:pPr algn="ctr">
              <a:lnSpc>
                <a:spcPts val="5126"/>
              </a:lnSpc>
            </a:pPr>
            <a:r>
              <a:rPr lang="en-US" sz="4271">
                <a:solidFill>
                  <a:srgbClr val="363636"/>
                </a:solidFill>
                <a:latin typeface="Arial" panose="020B0604020202020204" pitchFamily="34" charset="0"/>
                <a:cs typeface="Arial" panose="020B0604020202020204" pitchFamily="34" charset="0"/>
              </a:rPr>
              <a:t>I</a:t>
            </a:r>
          </a:p>
        </p:txBody>
      </p:sp>
      <p:sp>
        <p:nvSpPr>
          <p:cNvPr id="18" name="TextBox 18"/>
          <p:cNvSpPr txBox="1"/>
          <p:nvPr/>
        </p:nvSpPr>
        <p:spPr>
          <a:xfrm>
            <a:off x="5231353" y="4022304"/>
            <a:ext cx="937219" cy="657225"/>
          </a:xfrm>
          <a:prstGeom prst="rect">
            <a:avLst/>
          </a:prstGeom>
        </p:spPr>
        <p:txBody>
          <a:bodyPr lIns="0" tIns="0" rIns="0" bIns="0" rtlCol="0" anchor="t">
            <a:spAutoFit/>
          </a:bodyPr>
          <a:lstStyle/>
          <a:p>
            <a:pPr algn="ctr">
              <a:lnSpc>
                <a:spcPts val="5126"/>
              </a:lnSpc>
            </a:pPr>
            <a:r>
              <a:rPr lang="en-US" sz="4271">
                <a:solidFill>
                  <a:srgbClr val="363636"/>
                </a:solidFill>
                <a:latin typeface="Arial" panose="020B0604020202020204" pitchFamily="34" charset="0"/>
                <a:cs typeface="Arial" panose="020B0604020202020204" pitchFamily="34" charset="0"/>
              </a:rPr>
              <a:t>II</a:t>
            </a:r>
          </a:p>
        </p:txBody>
      </p:sp>
      <p:sp>
        <p:nvSpPr>
          <p:cNvPr id="19" name="TextBox 19"/>
          <p:cNvSpPr txBox="1"/>
          <p:nvPr/>
        </p:nvSpPr>
        <p:spPr>
          <a:xfrm>
            <a:off x="5231353" y="4903461"/>
            <a:ext cx="937219" cy="657225"/>
          </a:xfrm>
          <a:prstGeom prst="rect">
            <a:avLst/>
          </a:prstGeom>
        </p:spPr>
        <p:txBody>
          <a:bodyPr lIns="0" tIns="0" rIns="0" bIns="0" rtlCol="0" anchor="t">
            <a:spAutoFit/>
          </a:bodyPr>
          <a:lstStyle/>
          <a:p>
            <a:pPr algn="ctr">
              <a:lnSpc>
                <a:spcPts val="5126"/>
              </a:lnSpc>
            </a:pPr>
            <a:r>
              <a:rPr lang="en-US" sz="4271">
                <a:solidFill>
                  <a:srgbClr val="363636"/>
                </a:solidFill>
                <a:latin typeface="Arial" panose="020B0604020202020204" pitchFamily="34" charset="0"/>
                <a:cs typeface="Arial" panose="020B0604020202020204" pitchFamily="34" charset="0"/>
              </a:rPr>
              <a:t>III</a:t>
            </a:r>
          </a:p>
        </p:txBody>
      </p:sp>
      <p:sp>
        <p:nvSpPr>
          <p:cNvPr id="20" name="TextBox 20"/>
          <p:cNvSpPr txBox="1"/>
          <p:nvPr/>
        </p:nvSpPr>
        <p:spPr>
          <a:xfrm>
            <a:off x="5231353" y="5700580"/>
            <a:ext cx="937219" cy="657225"/>
          </a:xfrm>
          <a:prstGeom prst="rect">
            <a:avLst/>
          </a:prstGeom>
        </p:spPr>
        <p:txBody>
          <a:bodyPr lIns="0" tIns="0" rIns="0" bIns="0" rtlCol="0" anchor="t">
            <a:spAutoFit/>
          </a:bodyPr>
          <a:lstStyle/>
          <a:p>
            <a:pPr algn="ctr">
              <a:lnSpc>
                <a:spcPts val="5126"/>
              </a:lnSpc>
            </a:pPr>
            <a:r>
              <a:rPr lang="en-US" sz="4271">
                <a:solidFill>
                  <a:srgbClr val="363636"/>
                </a:solidFill>
                <a:latin typeface="Arial" panose="020B0604020202020204" pitchFamily="34" charset="0"/>
                <a:cs typeface="Arial" panose="020B0604020202020204" pitchFamily="34" charset="0"/>
              </a:rPr>
              <a:t>IV</a:t>
            </a:r>
          </a:p>
        </p:txBody>
      </p:sp>
      <p:sp>
        <p:nvSpPr>
          <p:cNvPr id="21" name="TextBox 21"/>
          <p:cNvSpPr txBox="1"/>
          <p:nvPr/>
        </p:nvSpPr>
        <p:spPr>
          <a:xfrm>
            <a:off x="6607430" y="3333137"/>
            <a:ext cx="5790503" cy="418548"/>
          </a:xfrm>
          <a:prstGeom prst="rect">
            <a:avLst/>
          </a:prstGeom>
        </p:spPr>
        <p:txBody>
          <a:bodyPr lIns="0" tIns="0" rIns="0" bIns="0" rtlCol="0" anchor="t">
            <a:spAutoFit/>
          </a:bodyPr>
          <a:lstStyle/>
          <a:p>
            <a:pPr algn="l">
              <a:lnSpc>
                <a:spcPts val="3483"/>
              </a:lnSpc>
            </a:pPr>
            <a:r>
              <a:rPr lang="en-US" sz="2524" spc="247">
                <a:solidFill>
                  <a:srgbClr val="231F20"/>
                </a:solidFill>
                <a:latin typeface="Arial" panose="020B0604020202020204" pitchFamily="34" charset="0"/>
                <a:cs typeface="Arial" panose="020B0604020202020204" pitchFamily="34" charset="0"/>
              </a:rPr>
              <a:t>GIỚI THIỆU</a:t>
            </a:r>
          </a:p>
        </p:txBody>
      </p:sp>
      <p:sp>
        <p:nvSpPr>
          <p:cNvPr id="22" name="TextBox 22"/>
          <p:cNvSpPr txBox="1"/>
          <p:nvPr/>
        </p:nvSpPr>
        <p:spPr>
          <a:xfrm>
            <a:off x="6607430" y="4127355"/>
            <a:ext cx="6076629" cy="418548"/>
          </a:xfrm>
          <a:prstGeom prst="rect">
            <a:avLst/>
          </a:prstGeom>
        </p:spPr>
        <p:txBody>
          <a:bodyPr lIns="0" tIns="0" rIns="0" bIns="0" rtlCol="0" anchor="t">
            <a:spAutoFit/>
          </a:bodyPr>
          <a:lstStyle/>
          <a:p>
            <a:pPr algn="l">
              <a:lnSpc>
                <a:spcPts val="3483"/>
              </a:lnSpc>
            </a:pPr>
            <a:r>
              <a:rPr lang="en-US" sz="2524" spc="247">
                <a:solidFill>
                  <a:srgbClr val="231F20"/>
                </a:solidFill>
                <a:latin typeface="Arial" panose="020B0604020202020204" pitchFamily="34" charset="0"/>
                <a:cs typeface="Arial" panose="020B0604020202020204" pitchFamily="34" charset="0"/>
              </a:rPr>
              <a:t>TỔNG QUAN VỀ PHẦN MỀM</a:t>
            </a:r>
          </a:p>
        </p:txBody>
      </p:sp>
      <p:sp>
        <p:nvSpPr>
          <p:cNvPr id="23" name="TextBox 23"/>
          <p:cNvSpPr txBox="1"/>
          <p:nvPr/>
        </p:nvSpPr>
        <p:spPr>
          <a:xfrm>
            <a:off x="6607430" y="5047445"/>
            <a:ext cx="5790503" cy="418548"/>
          </a:xfrm>
          <a:prstGeom prst="rect">
            <a:avLst/>
          </a:prstGeom>
        </p:spPr>
        <p:txBody>
          <a:bodyPr lIns="0" tIns="0" rIns="0" bIns="0" rtlCol="0" anchor="t">
            <a:spAutoFit/>
          </a:bodyPr>
          <a:lstStyle/>
          <a:p>
            <a:pPr marL="0" lvl="0" indent="0" algn="l">
              <a:lnSpc>
                <a:spcPts val="3483"/>
              </a:lnSpc>
              <a:spcBef>
                <a:spcPct val="0"/>
              </a:spcBef>
            </a:pPr>
            <a:r>
              <a:rPr lang="en-US" sz="2524" spc="247">
                <a:solidFill>
                  <a:srgbClr val="231F20"/>
                </a:solidFill>
                <a:latin typeface="Arial" panose="020B0604020202020204" pitchFamily="34" charset="0"/>
                <a:cs typeface="Arial" panose="020B0604020202020204" pitchFamily="34" charset="0"/>
              </a:rPr>
              <a:t>QUY TRÌNH NGHIỆP VỤ</a:t>
            </a:r>
          </a:p>
        </p:txBody>
      </p:sp>
      <p:sp>
        <p:nvSpPr>
          <p:cNvPr id="24" name="TextBox 24"/>
          <p:cNvSpPr txBox="1"/>
          <p:nvPr/>
        </p:nvSpPr>
        <p:spPr>
          <a:xfrm>
            <a:off x="6607430" y="5841663"/>
            <a:ext cx="6076629" cy="418548"/>
          </a:xfrm>
          <a:prstGeom prst="rect">
            <a:avLst/>
          </a:prstGeom>
        </p:spPr>
        <p:txBody>
          <a:bodyPr lIns="0" tIns="0" rIns="0" bIns="0" rtlCol="0" anchor="t">
            <a:spAutoFit/>
          </a:bodyPr>
          <a:lstStyle/>
          <a:p>
            <a:pPr marL="0" lvl="0" indent="0" algn="l">
              <a:lnSpc>
                <a:spcPts val="3483"/>
              </a:lnSpc>
              <a:spcBef>
                <a:spcPct val="0"/>
              </a:spcBef>
            </a:pPr>
            <a:r>
              <a:rPr lang="en-US" sz="2524" spc="247">
                <a:solidFill>
                  <a:srgbClr val="231F20"/>
                </a:solidFill>
                <a:latin typeface="Arial" panose="020B0604020202020204" pitchFamily="34" charset="0"/>
                <a:cs typeface="Arial" panose="020B0604020202020204" pitchFamily="34" charset="0"/>
              </a:rPr>
              <a:t>ĐẶC TẢ YÊU CẦU PHẦN MỀM</a:t>
            </a:r>
          </a:p>
        </p:txBody>
      </p:sp>
      <p:sp>
        <p:nvSpPr>
          <p:cNvPr id="25" name="Freeform 25"/>
          <p:cNvSpPr/>
          <p:nvPr/>
        </p:nvSpPr>
        <p:spPr>
          <a:xfrm rot="8243541">
            <a:off x="10681387" y="7694332"/>
            <a:ext cx="10749463" cy="2687366"/>
          </a:xfrm>
          <a:custGeom>
            <a:avLst/>
            <a:gdLst/>
            <a:ahLst/>
            <a:cxnLst/>
            <a:rect l="l" t="t" r="r" b="b"/>
            <a:pathLst>
              <a:path w="10749463" h="2687366">
                <a:moveTo>
                  <a:pt x="0" y="0"/>
                </a:moveTo>
                <a:lnTo>
                  <a:pt x="10749463" y="0"/>
                </a:lnTo>
                <a:lnTo>
                  <a:pt x="10749463" y="2687365"/>
                </a:lnTo>
                <a:lnTo>
                  <a:pt x="0" y="268736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sp>
        <p:nvSpPr>
          <p:cNvPr id="2" name="TextBox 2"/>
          <p:cNvSpPr txBox="1"/>
          <p:nvPr/>
        </p:nvSpPr>
        <p:spPr>
          <a:xfrm>
            <a:off x="575740" y="389261"/>
            <a:ext cx="1454713" cy="995809"/>
          </a:xfrm>
          <a:prstGeom prst="rect">
            <a:avLst/>
          </a:prstGeom>
        </p:spPr>
        <p:txBody>
          <a:bodyPr lIns="0" tIns="0" rIns="0" bIns="0" rtlCol="0" anchor="t">
            <a:spAutoFit/>
          </a:bodyPr>
          <a:lstStyle/>
          <a:p>
            <a:pPr algn="ctr">
              <a:lnSpc>
                <a:spcPts val="7956"/>
              </a:lnSpc>
            </a:pPr>
            <a:r>
              <a:rPr lang="en-US" sz="6630">
                <a:solidFill>
                  <a:srgbClr val="363636"/>
                </a:solidFill>
                <a:latin typeface="Arial" panose="020B0604020202020204" pitchFamily="34" charset="0"/>
                <a:cs typeface="Arial" panose="020B0604020202020204" pitchFamily="34" charset="0"/>
              </a:rPr>
              <a:t>I</a:t>
            </a:r>
          </a:p>
        </p:txBody>
      </p:sp>
      <p:sp>
        <p:nvSpPr>
          <p:cNvPr id="3" name="TextBox 3"/>
          <p:cNvSpPr txBox="1"/>
          <p:nvPr/>
        </p:nvSpPr>
        <p:spPr>
          <a:xfrm>
            <a:off x="2711632" y="580900"/>
            <a:ext cx="8987785" cy="657192"/>
          </a:xfrm>
          <a:prstGeom prst="rect">
            <a:avLst/>
          </a:prstGeom>
        </p:spPr>
        <p:txBody>
          <a:bodyPr lIns="0" tIns="0" rIns="0" bIns="0" rtlCol="0" anchor="t">
            <a:spAutoFit/>
          </a:bodyPr>
          <a:lstStyle/>
          <a:p>
            <a:pPr marL="0" lvl="0" indent="0" algn="l">
              <a:lnSpc>
                <a:spcPts val="5406"/>
              </a:lnSpc>
              <a:spcBef>
                <a:spcPct val="0"/>
              </a:spcBef>
            </a:pPr>
            <a:r>
              <a:rPr lang="en-US" sz="3917" spc="383">
                <a:solidFill>
                  <a:srgbClr val="231F20"/>
                </a:solidFill>
                <a:latin typeface="Arial" panose="020B0604020202020204" pitchFamily="34" charset="0"/>
                <a:cs typeface="Arial" panose="020B0604020202020204" pitchFamily="34" charset="0"/>
              </a:rPr>
              <a:t>CÁC GIAO DIỆN BÊN NGOÀI</a:t>
            </a:r>
          </a:p>
        </p:txBody>
      </p:sp>
      <p:sp>
        <p:nvSpPr>
          <p:cNvPr id="4" name="TextBox 4"/>
          <p:cNvSpPr txBox="1"/>
          <p:nvPr/>
        </p:nvSpPr>
        <p:spPr>
          <a:xfrm>
            <a:off x="1028700" y="1550137"/>
            <a:ext cx="7896115" cy="418548"/>
          </a:xfrm>
          <a:prstGeom prst="rect">
            <a:avLst/>
          </a:prstGeom>
        </p:spPr>
        <p:txBody>
          <a:bodyPr lIns="0" tIns="0" rIns="0" bIns="0" rtlCol="0" anchor="t">
            <a:spAutoFit/>
          </a:bodyPr>
          <a:lstStyle/>
          <a:p>
            <a:pPr algn="just">
              <a:lnSpc>
                <a:spcPts val="3483"/>
              </a:lnSpc>
              <a:spcBef>
                <a:spcPct val="0"/>
              </a:spcBef>
            </a:pPr>
            <a:r>
              <a:rPr lang="en-US" sz="2524" spc="247" dirty="0">
                <a:solidFill>
                  <a:srgbClr val="000000"/>
                </a:solidFill>
                <a:latin typeface="Arial" panose="020B0604020202020204" pitchFamily="34" charset="0"/>
                <a:cs typeface="Arial" panose="020B0604020202020204" pitchFamily="34" charset="0"/>
              </a:rPr>
              <a:t>GIAO DIỆN QUẢN LÍ BÁN HÀNG</a:t>
            </a:r>
          </a:p>
        </p:txBody>
      </p:sp>
      <p:sp>
        <p:nvSpPr>
          <p:cNvPr id="5" name="Freeform 5"/>
          <p:cNvSpPr/>
          <p:nvPr/>
        </p:nvSpPr>
        <p:spPr>
          <a:xfrm>
            <a:off x="1116865" y="2321111"/>
            <a:ext cx="15660395" cy="6829178"/>
          </a:xfrm>
          <a:custGeom>
            <a:avLst/>
            <a:gdLst/>
            <a:ahLst/>
            <a:cxnLst/>
            <a:rect l="l" t="t" r="r" b="b"/>
            <a:pathLst>
              <a:path w="15660395" h="6829178">
                <a:moveTo>
                  <a:pt x="0" y="0"/>
                </a:moveTo>
                <a:lnTo>
                  <a:pt x="15660395" y="0"/>
                </a:lnTo>
                <a:lnTo>
                  <a:pt x="15660395" y="6829178"/>
                </a:lnTo>
                <a:lnTo>
                  <a:pt x="0" y="6829178"/>
                </a:lnTo>
                <a:lnTo>
                  <a:pt x="0" y="0"/>
                </a:lnTo>
                <a:close/>
              </a:path>
            </a:pathLst>
          </a:custGeom>
          <a:blipFill>
            <a:blip r:embed="rId2"/>
            <a:stretch>
              <a:fillRect/>
            </a:stretch>
          </a:blipFill>
        </p:spPr>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sp>
        <p:nvSpPr>
          <p:cNvPr id="2" name="Freeform 2"/>
          <p:cNvSpPr/>
          <p:nvPr/>
        </p:nvSpPr>
        <p:spPr>
          <a:xfrm rot="7659121">
            <a:off x="-4012602" y="5585714"/>
            <a:ext cx="7629294" cy="7828566"/>
          </a:xfrm>
          <a:custGeom>
            <a:avLst/>
            <a:gdLst/>
            <a:ahLst/>
            <a:cxnLst/>
            <a:rect l="l" t="t" r="r" b="b"/>
            <a:pathLst>
              <a:path w="7629294" h="7828566">
                <a:moveTo>
                  <a:pt x="0" y="0"/>
                </a:moveTo>
                <a:lnTo>
                  <a:pt x="7629294" y="0"/>
                </a:lnTo>
                <a:lnTo>
                  <a:pt x="7629294" y="7828566"/>
                </a:lnTo>
                <a:lnTo>
                  <a:pt x="0" y="78285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4999719" y="3006818"/>
            <a:ext cx="1400485" cy="1025011"/>
            <a:chOff x="0" y="0"/>
            <a:chExt cx="368852" cy="269962"/>
          </a:xfrm>
        </p:grpSpPr>
        <p:sp>
          <p:nvSpPr>
            <p:cNvPr id="4" name="Freeform 4"/>
            <p:cNvSpPr/>
            <p:nvPr/>
          </p:nvSpPr>
          <p:spPr>
            <a:xfrm>
              <a:off x="0" y="0"/>
              <a:ext cx="368852" cy="269962"/>
            </a:xfrm>
            <a:custGeom>
              <a:avLst/>
              <a:gdLst/>
              <a:ahLst/>
              <a:cxnLst/>
              <a:rect l="l" t="t" r="r" b="b"/>
              <a:pathLst>
                <a:path w="368852" h="269962">
                  <a:moveTo>
                    <a:pt x="0" y="0"/>
                  </a:moveTo>
                  <a:lnTo>
                    <a:pt x="368852" y="0"/>
                  </a:lnTo>
                  <a:lnTo>
                    <a:pt x="368852" y="269962"/>
                  </a:lnTo>
                  <a:lnTo>
                    <a:pt x="0" y="269962"/>
                  </a:lnTo>
                  <a:close/>
                </a:path>
              </a:pathLst>
            </a:custGeom>
            <a:solidFill>
              <a:srgbClr val="CCCCCC"/>
            </a:solidFill>
          </p:spPr>
        </p:sp>
        <p:sp>
          <p:nvSpPr>
            <p:cNvPr id="5" name="TextBox 5"/>
            <p:cNvSpPr txBox="1"/>
            <p:nvPr/>
          </p:nvSpPr>
          <p:spPr>
            <a:xfrm>
              <a:off x="0" y="-19050"/>
              <a:ext cx="368852" cy="289012"/>
            </a:xfrm>
            <a:prstGeom prst="rect">
              <a:avLst/>
            </a:prstGeom>
          </p:spPr>
          <p:txBody>
            <a:bodyPr lIns="50800" tIns="50800" rIns="50800" bIns="50800" rtlCol="0" anchor="ctr"/>
            <a:lstStyle/>
            <a:p>
              <a:pPr algn="ctr">
                <a:lnSpc>
                  <a:spcPts val="2859"/>
                </a:lnSpc>
              </a:pPr>
              <a:endParaRPr>
                <a:latin typeface="Arial" panose="020B0604020202020204" pitchFamily="34" charset="0"/>
                <a:cs typeface="Arial" panose="020B0604020202020204" pitchFamily="34" charset="0"/>
              </a:endParaRPr>
            </a:p>
          </p:txBody>
        </p:sp>
      </p:grpSp>
      <p:sp>
        <p:nvSpPr>
          <p:cNvPr id="7" name="Freeform 7"/>
          <p:cNvSpPr/>
          <p:nvPr/>
        </p:nvSpPr>
        <p:spPr>
          <a:xfrm rot="2016048">
            <a:off x="12243487" y="-1005305"/>
            <a:ext cx="10749463" cy="2687366"/>
          </a:xfrm>
          <a:custGeom>
            <a:avLst/>
            <a:gdLst/>
            <a:ahLst/>
            <a:cxnLst/>
            <a:rect l="l" t="t" r="r" b="b"/>
            <a:pathLst>
              <a:path w="10749463" h="2687366">
                <a:moveTo>
                  <a:pt x="0" y="0"/>
                </a:moveTo>
                <a:lnTo>
                  <a:pt x="10749463" y="0"/>
                </a:lnTo>
                <a:lnTo>
                  <a:pt x="10749463" y="2687365"/>
                </a:lnTo>
                <a:lnTo>
                  <a:pt x="0" y="268736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TextBox 8"/>
          <p:cNvSpPr txBox="1"/>
          <p:nvPr/>
        </p:nvSpPr>
        <p:spPr>
          <a:xfrm>
            <a:off x="5231353" y="3225185"/>
            <a:ext cx="937219" cy="657225"/>
          </a:xfrm>
          <a:prstGeom prst="rect">
            <a:avLst/>
          </a:prstGeom>
        </p:spPr>
        <p:txBody>
          <a:bodyPr lIns="0" tIns="0" rIns="0" bIns="0" rtlCol="0" anchor="t">
            <a:spAutoFit/>
          </a:bodyPr>
          <a:lstStyle/>
          <a:p>
            <a:pPr algn="ctr">
              <a:lnSpc>
                <a:spcPts val="5126"/>
              </a:lnSpc>
            </a:pPr>
            <a:r>
              <a:rPr lang="en-US" sz="4271">
                <a:solidFill>
                  <a:srgbClr val="363636"/>
                </a:solidFill>
                <a:latin typeface="Arial" panose="020B0604020202020204" pitchFamily="34" charset="0"/>
                <a:cs typeface="Arial" panose="020B0604020202020204" pitchFamily="34" charset="0"/>
              </a:rPr>
              <a:t>IV</a:t>
            </a:r>
          </a:p>
        </p:txBody>
      </p:sp>
      <p:sp>
        <p:nvSpPr>
          <p:cNvPr id="9" name="TextBox 9"/>
          <p:cNvSpPr txBox="1"/>
          <p:nvPr/>
        </p:nvSpPr>
        <p:spPr>
          <a:xfrm>
            <a:off x="6607430" y="4079185"/>
            <a:ext cx="937219" cy="657225"/>
          </a:xfrm>
          <a:prstGeom prst="rect">
            <a:avLst/>
          </a:prstGeom>
        </p:spPr>
        <p:txBody>
          <a:bodyPr lIns="0" tIns="0" rIns="0" bIns="0" rtlCol="0" anchor="t">
            <a:spAutoFit/>
          </a:bodyPr>
          <a:lstStyle/>
          <a:p>
            <a:pPr algn="ctr">
              <a:lnSpc>
                <a:spcPts val="5126"/>
              </a:lnSpc>
            </a:pPr>
            <a:r>
              <a:rPr lang="en-US" sz="4271">
                <a:solidFill>
                  <a:srgbClr val="363636"/>
                </a:solidFill>
                <a:latin typeface="Arial" panose="020B0604020202020204" pitchFamily="34" charset="0"/>
                <a:cs typeface="Arial" panose="020B0604020202020204" pitchFamily="34" charset="0"/>
              </a:rPr>
              <a:t>1</a:t>
            </a:r>
          </a:p>
        </p:txBody>
      </p:sp>
      <p:grpSp>
        <p:nvGrpSpPr>
          <p:cNvPr id="10" name="Group 10"/>
          <p:cNvGrpSpPr/>
          <p:nvPr/>
        </p:nvGrpSpPr>
        <p:grpSpPr>
          <a:xfrm>
            <a:off x="6607430" y="4781212"/>
            <a:ext cx="7166581" cy="1025011"/>
            <a:chOff x="0" y="0"/>
            <a:chExt cx="1887495" cy="269962"/>
          </a:xfrm>
        </p:grpSpPr>
        <p:sp>
          <p:nvSpPr>
            <p:cNvPr id="11" name="Freeform 11"/>
            <p:cNvSpPr/>
            <p:nvPr/>
          </p:nvSpPr>
          <p:spPr>
            <a:xfrm>
              <a:off x="0" y="0"/>
              <a:ext cx="1887495" cy="269962"/>
            </a:xfrm>
            <a:custGeom>
              <a:avLst/>
              <a:gdLst/>
              <a:ahLst/>
              <a:cxnLst/>
              <a:rect l="l" t="t" r="r" b="b"/>
              <a:pathLst>
                <a:path w="1887495" h="269962">
                  <a:moveTo>
                    <a:pt x="0" y="0"/>
                  </a:moveTo>
                  <a:lnTo>
                    <a:pt x="1887495" y="0"/>
                  </a:lnTo>
                  <a:lnTo>
                    <a:pt x="1887495" y="269962"/>
                  </a:lnTo>
                  <a:lnTo>
                    <a:pt x="0" y="269962"/>
                  </a:lnTo>
                  <a:close/>
                </a:path>
              </a:pathLst>
            </a:custGeom>
            <a:solidFill>
              <a:srgbClr val="CCCCCC"/>
            </a:solidFill>
          </p:spPr>
        </p:sp>
        <p:sp>
          <p:nvSpPr>
            <p:cNvPr id="12" name="TextBox 12"/>
            <p:cNvSpPr txBox="1"/>
            <p:nvPr/>
          </p:nvSpPr>
          <p:spPr>
            <a:xfrm>
              <a:off x="0" y="-19050"/>
              <a:ext cx="1887495" cy="289012"/>
            </a:xfrm>
            <a:prstGeom prst="rect">
              <a:avLst/>
            </a:prstGeom>
          </p:spPr>
          <p:txBody>
            <a:bodyPr lIns="50800" tIns="50800" rIns="50800" bIns="50800" rtlCol="0" anchor="ctr"/>
            <a:lstStyle/>
            <a:p>
              <a:pPr algn="ctr">
                <a:lnSpc>
                  <a:spcPts val="2859"/>
                </a:lnSpc>
              </a:pPr>
              <a:endParaRPr>
                <a:latin typeface="Arial" panose="020B0604020202020204" pitchFamily="34" charset="0"/>
                <a:cs typeface="Arial" panose="020B0604020202020204" pitchFamily="34" charset="0"/>
              </a:endParaRPr>
            </a:p>
          </p:txBody>
        </p:sp>
      </p:grpSp>
      <p:sp>
        <p:nvSpPr>
          <p:cNvPr id="13" name="TextBox 13"/>
          <p:cNvSpPr txBox="1"/>
          <p:nvPr/>
        </p:nvSpPr>
        <p:spPr>
          <a:xfrm>
            <a:off x="6607430" y="4960342"/>
            <a:ext cx="937219" cy="657225"/>
          </a:xfrm>
          <a:prstGeom prst="rect">
            <a:avLst/>
          </a:prstGeom>
        </p:spPr>
        <p:txBody>
          <a:bodyPr lIns="0" tIns="0" rIns="0" bIns="0" rtlCol="0" anchor="t">
            <a:spAutoFit/>
          </a:bodyPr>
          <a:lstStyle/>
          <a:p>
            <a:pPr algn="ctr">
              <a:lnSpc>
                <a:spcPts val="5126"/>
              </a:lnSpc>
            </a:pPr>
            <a:r>
              <a:rPr lang="en-US" sz="4271">
                <a:solidFill>
                  <a:srgbClr val="363636"/>
                </a:solidFill>
                <a:latin typeface="Arial" panose="020B0604020202020204" pitchFamily="34" charset="0"/>
                <a:cs typeface="Arial" panose="020B0604020202020204" pitchFamily="34" charset="0"/>
              </a:rPr>
              <a:t>2</a:t>
            </a:r>
          </a:p>
        </p:txBody>
      </p:sp>
      <p:sp>
        <p:nvSpPr>
          <p:cNvPr id="14" name="TextBox 14"/>
          <p:cNvSpPr txBox="1"/>
          <p:nvPr/>
        </p:nvSpPr>
        <p:spPr>
          <a:xfrm>
            <a:off x="6607430" y="5757462"/>
            <a:ext cx="937219" cy="657225"/>
          </a:xfrm>
          <a:prstGeom prst="rect">
            <a:avLst/>
          </a:prstGeom>
        </p:spPr>
        <p:txBody>
          <a:bodyPr lIns="0" tIns="0" rIns="0" bIns="0" rtlCol="0" anchor="t">
            <a:spAutoFit/>
          </a:bodyPr>
          <a:lstStyle/>
          <a:p>
            <a:pPr algn="ctr">
              <a:lnSpc>
                <a:spcPts val="5126"/>
              </a:lnSpc>
            </a:pPr>
            <a:r>
              <a:rPr lang="en-US" sz="4271">
                <a:solidFill>
                  <a:srgbClr val="363636"/>
                </a:solidFill>
                <a:latin typeface="Arial" panose="020B0604020202020204" pitchFamily="34" charset="0"/>
                <a:cs typeface="Arial" panose="020B0604020202020204" pitchFamily="34" charset="0"/>
              </a:rPr>
              <a:t>3</a:t>
            </a:r>
          </a:p>
        </p:txBody>
      </p:sp>
      <p:sp>
        <p:nvSpPr>
          <p:cNvPr id="15" name="TextBox 15"/>
          <p:cNvSpPr txBox="1"/>
          <p:nvPr/>
        </p:nvSpPr>
        <p:spPr>
          <a:xfrm>
            <a:off x="6607430" y="3333137"/>
            <a:ext cx="5790503" cy="418548"/>
          </a:xfrm>
          <a:prstGeom prst="rect">
            <a:avLst/>
          </a:prstGeom>
        </p:spPr>
        <p:txBody>
          <a:bodyPr lIns="0" tIns="0" rIns="0" bIns="0" rtlCol="0" anchor="t">
            <a:spAutoFit/>
          </a:bodyPr>
          <a:lstStyle/>
          <a:p>
            <a:pPr algn="l">
              <a:lnSpc>
                <a:spcPts val="3483"/>
              </a:lnSpc>
            </a:pPr>
            <a:r>
              <a:rPr lang="en-US" sz="2524" spc="247">
                <a:solidFill>
                  <a:srgbClr val="231F20"/>
                </a:solidFill>
                <a:latin typeface="Arial" panose="020B0604020202020204" pitchFamily="34" charset="0"/>
                <a:cs typeface="Arial" panose="020B0604020202020204" pitchFamily="34" charset="0"/>
              </a:rPr>
              <a:t>ĐẶC TẢ YÊU CẦU PHẦN MỀM</a:t>
            </a:r>
          </a:p>
        </p:txBody>
      </p:sp>
      <p:sp>
        <p:nvSpPr>
          <p:cNvPr id="16" name="TextBox 16"/>
          <p:cNvSpPr txBox="1"/>
          <p:nvPr/>
        </p:nvSpPr>
        <p:spPr>
          <a:xfrm>
            <a:off x="7983508" y="4184236"/>
            <a:ext cx="6076629" cy="418548"/>
          </a:xfrm>
          <a:prstGeom prst="rect">
            <a:avLst/>
          </a:prstGeom>
        </p:spPr>
        <p:txBody>
          <a:bodyPr lIns="0" tIns="0" rIns="0" bIns="0" rtlCol="0" anchor="t">
            <a:spAutoFit/>
          </a:bodyPr>
          <a:lstStyle/>
          <a:p>
            <a:pPr algn="l">
              <a:lnSpc>
                <a:spcPts val="3483"/>
              </a:lnSpc>
            </a:pPr>
            <a:r>
              <a:rPr lang="en-US" sz="2524" spc="247">
                <a:solidFill>
                  <a:srgbClr val="231F20"/>
                </a:solidFill>
                <a:latin typeface="Arial" panose="020B0604020202020204" pitchFamily="34" charset="0"/>
                <a:cs typeface="Arial" panose="020B0604020202020204" pitchFamily="34" charset="0"/>
              </a:rPr>
              <a:t>CÁC GIAO DIỆN BÊN NGOÀI</a:t>
            </a:r>
          </a:p>
        </p:txBody>
      </p:sp>
      <p:sp>
        <p:nvSpPr>
          <p:cNvPr id="17" name="TextBox 17"/>
          <p:cNvSpPr txBox="1"/>
          <p:nvPr/>
        </p:nvSpPr>
        <p:spPr>
          <a:xfrm>
            <a:off x="7983508" y="5104327"/>
            <a:ext cx="5790503" cy="418548"/>
          </a:xfrm>
          <a:prstGeom prst="rect">
            <a:avLst/>
          </a:prstGeom>
        </p:spPr>
        <p:txBody>
          <a:bodyPr lIns="0" tIns="0" rIns="0" bIns="0" rtlCol="0" anchor="t">
            <a:spAutoFit/>
          </a:bodyPr>
          <a:lstStyle/>
          <a:p>
            <a:pPr marL="0" lvl="0" indent="0" algn="l">
              <a:lnSpc>
                <a:spcPts val="3483"/>
              </a:lnSpc>
              <a:spcBef>
                <a:spcPct val="0"/>
              </a:spcBef>
            </a:pPr>
            <a:r>
              <a:rPr lang="en-US" sz="2524" spc="247">
                <a:solidFill>
                  <a:srgbClr val="231F20"/>
                </a:solidFill>
                <a:latin typeface="Arial" panose="020B0604020202020204" pitchFamily="34" charset="0"/>
                <a:cs typeface="Arial" panose="020B0604020202020204" pitchFamily="34" charset="0"/>
              </a:rPr>
              <a:t>YÊU CẦU ĐẶC TẢ CHỨC NĂNG</a:t>
            </a:r>
          </a:p>
        </p:txBody>
      </p:sp>
      <p:sp>
        <p:nvSpPr>
          <p:cNvPr id="18" name="TextBox 18"/>
          <p:cNvSpPr txBox="1"/>
          <p:nvPr/>
        </p:nvSpPr>
        <p:spPr>
          <a:xfrm>
            <a:off x="7983508" y="5898544"/>
            <a:ext cx="8032502" cy="418548"/>
          </a:xfrm>
          <a:prstGeom prst="rect">
            <a:avLst/>
          </a:prstGeom>
        </p:spPr>
        <p:txBody>
          <a:bodyPr lIns="0" tIns="0" rIns="0" bIns="0" rtlCol="0" anchor="t">
            <a:spAutoFit/>
          </a:bodyPr>
          <a:lstStyle/>
          <a:p>
            <a:pPr marL="0" lvl="0" indent="0" algn="l">
              <a:lnSpc>
                <a:spcPts val="3483"/>
              </a:lnSpc>
              <a:spcBef>
                <a:spcPct val="0"/>
              </a:spcBef>
            </a:pPr>
            <a:r>
              <a:rPr lang="en-US" sz="2524" spc="247">
                <a:solidFill>
                  <a:srgbClr val="231F20"/>
                </a:solidFill>
                <a:latin typeface="Arial" panose="020B0604020202020204" pitchFamily="34" charset="0"/>
                <a:cs typeface="Arial" panose="020B0604020202020204" pitchFamily="34" charset="0"/>
              </a:rPr>
              <a:t>USE CASE DIAGRAM VÀ ĐẶC TẢ USE CASE</a:t>
            </a:r>
          </a:p>
        </p:txBody>
      </p:sp>
      <p:sp>
        <p:nvSpPr>
          <p:cNvPr id="21" name="TextBox 17">
            <a:extLst>
              <a:ext uri="{FF2B5EF4-FFF2-40B4-BE49-F238E27FC236}">
                <a16:creationId xmlns:a16="http://schemas.microsoft.com/office/drawing/2014/main" id="{93EFA952-A613-E4D9-E7E8-6830C3F71F51}"/>
              </a:ext>
            </a:extLst>
          </p:cNvPr>
          <p:cNvSpPr txBox="1"/>
          <p:nvPr/>
        </p:nvSpPr>
        <p:spPr>
          <a:xfrm>
            <a:off x="-117722" y="1758585"/>
            <a:ext cx="17909020" cy="795549"/>
          </a:xfrm>
          <a:prstGeom prst="rect">
            <a:avLst/>
          </a:prstGeom>
        </p:spPr>
        <p:txBody>
          <a:bodyPr lIns="0" tIns="0" rIns="0" bIns="0" rtlCol="0" anchor="t">
            <a:spAutoFit/>
          </a:bodyPr>
          <a:lstStyle/>
          <a:p>
            <a:pPr marL="1032524" lvl="1" indent="-516262" algn="ctr">
              <a:lnSpc>
                <a:spcPts val="6599"/>
              </a:lnSpc>
              <a:buAutoNum type="arabicPeriod"/>
            </a:pPr>
            <a:r>
              <a:rPr lang="en-US" sz="4782" spc="468" dirty="0">
                <a:solidFill>
                  <a:srgbClr val="DF5E00"/>
                </a:solidFill>
                <a:latin typeface="Arial" panose="020B0604020202020204" pitchFamily="34" charset="0"/>
                <a:cs typeface="Arial" panose="020B0604020202020204" pitchFamily="34" charset="0"/>
              </a:rPr>
              <a:t>TỔNG QUAN VỀ ỨNG DỤNG VÀ ĐẶC TẢ YÊU CẦU</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sp>
        <p:nvSpPr>
          <p:cNvPr id="2" name="TextBox 2"/>
          <p:cNvSpPr txBox="1"/>
          <p:nvPr/>
        </p:nvSpPr>
        <p:spPr>
          <a:xfrm>
            <a:off x="575740" y="389261"/>
            <a:ext cx="1454713" cy="995809"/>
          </a:xfrm>
          <a:prstGeom prst="rect">
            <a:avLst/>
          </a:prstGeom>
        </p:spPr>
        <p:txBody>
          <a:bodyPr lIns="0" tIns="0" rIns="0" bIns="0" rtlCol="0" anchor="t">
            <a:spAutoFit/>
          </a:bodyPr>
          <a:lstStyle/>
          <a:p>
            <a:pPr algn="ctr">
              <a:lnSpc>
                <a:spcPts val="7956"/>
              </a:lnSpc>
            </a:pPr>
            <a:r>
              <a:rPr lang="en-US" sz="6630">
                <a:solidFill>
                  <a:srgbClr val="363636"/>
                </a:solidFill>
                <a:latin typeface="Arial" panose="020B0604020202020204" pitchFamily="34" charset="0"/>
                <a:cs typeface="Arial" panose="020B0604020202020204" pitchFamily="34" charset="0"/>
              </a:rPr>
              <a:t>2</a:t>
            </a:r>
          </a:p>
        </p:txBody>
      </p:sp>
      <p:sp>
        <p:nvSpPr>
          <p:cNvPr id="3" name="TextBox 3"/>
          <p:cNvSpPr txBox="1"/>
          <p:nvPr/>
        </p:nvSpPr>
        <p:spPr>
          <a:xfrm>
            <a:off x="2711632" y="580900"/>
            <a:ext cx="8987785" cy="657192"/>
          </a:xfrm>
          <a:prstGeom prst="rect">
            <a:avLst/>
          </a:prstGeom>
        </p:spPr>
        <p:txBody>
          <a:bodyPr lIns="0" tIns="0" rIns="0" bIns="0" rtlCol="0" anchor="t">
            <a:spAutoFit/>
          </a:bodyPr>
          <a:lstStyle/>
          <a:p>
            <a:pPr marL="0" lvl="0" indent="0" algn="l">
              <a:lnSpc>
                <a:spcPts val="5406"/>
              </a:lnSpc>
              <a:spcBef>
                <a:spcPct val="0"/>
              </a:spcBef>
            </a:pPr>
            <a:r>
              <a:rPr lang="en-US" sz="3917" spc="383">
                <a:solidFill>
                  <a:srgbClr val="231F20"/>
                </a:solidFill>
                <a:latin typeface="Arial" panose="020B0604020202020204" pitchFamily="34" charset="0"/>
                <a:cs typeface="Arial" panose="020B0604020202020204" pitchFamily="34" charset="0"/>
              </a:rPr>
              <a:t>YÊU CẦU ĐẶC TẢ CHỨC NĂNG</a:t>
            </a:r>
          </a:p>
        </p:txBody>
      </p:sp>
      <p:sp>
        <p:nvSpPr>
          <p:cNvPr id="4" name="TextBox 4"/>
          <p:cNvSpPr txBox="1"/>
          <p:nvPr/>
        </p:nvSpPr>
        <p:spPr>
          <a:xfrm>
            <a:off x="1349153" y="2160596"/>
            <a:ext cx="15589694" cy="3552191"/>
          </a:xfrm>
          <a:prstGeom prst="rect">
            <a:avLst/>
          </a:prstGeom>
        </p:spPr>
        <p:txBody>
          <a:bodyPr lIns="0" tIns="0" rIns="0" bIns="0" rtlCol="0" anchor="t">
            <a:spAutoFit/>
          </a:bodyPr>
          <a:lstStyle/>
          <a:p>
            <a:pPr algn="just">
              <a:lnSpc>
                <a:spcPts val="3483"/>
              </a:lnSpc>
              <a:spcBef>
                <a:spcPct val="0"/>
              </a:spcBef>
            </a:pPr>
            <a:r>
              <a:rPr lang="en-US" sz="2524" spc="247" dirty="0">
                <a:solidFill>
                  <a:srgbClr val="000000"/>
                </a:solidFill>
                <a:latin typeface="Arial" panose="020B0604020202020204" pitchFamily="34" charset="0"/>
                <a:cs typeface="Arial" panose="020B0604020202020204" pitchFamily="34" charset="0"/>
              </a:rPr>
              <a:t>BÁN HÀNG: CHỨC NĂNG TẠO ĐƠN HÀNG:</a:t>
            </a:r>
          </a:p>
          <a:p>
            <a:pPr algn="just">
              <a:lnSpc>
                <a:spcPts val="3483"/>
              </a:lnSpc>
              <a:spcBef>
                <a:spcPct val="0"/>
              </a:spcBef>
            </a:pPr>
            <a:r>
              <a:rPr lang="en-US" sz="2524" spc="247" dirty="0">
                <a:solidFill>
                  <a:srgbClr val="000000"/>
                </a:solidFill>
                <a:latin typeface="Arial" panose="020B0604020202020204" pitchFamily="34" charset="0"/>
                <a:cs typeface="Arial" panose="020B0604020202020204" pitchFamily="34" charset="0"/>
              </a:rPr>
              <a:t>- HỆ THỐNG PHẢI CHO PHÉP NGƯỜI DÙNG TẠO ĐƠN HÀNG MỚI CHO KHÁCH HÀNG. NGƯỜI DÙNG CÓ THỂ CHỌN SẢN PHẨM TỪ DANH SÁCH SẢN PHẨM CÓ SẴN.</a:t>
            </a:r>
          </a:p>
          <a:p>
            <a:pPr algn="just">
              <a:lnSpc>
                <a:spcPts val="3483"/>
              </a:lnSpc>
              <a:spcBef>
                <a:spcPct val="0"/>
              </a:spcBef>
            </a:pPr>
            <a:r>
              <a:rPr lang="en-US" sz="2524" spc="247" dirty="0">
                <a:solidFill>
                  <a:srgbClr val="000000"/>
                </a:solidFill>
                <a:latin typeface="Arial" panose="020B0604020202020204" pitchFamily="34" charset="0"/>
                <a:cs typeface="Arial" panose="020B0604020202020204" pitchFamily="34" charset="0"/>
              </a:rPr>
              <a:t> - HỆ THỐNG PHẢI HIỂN THỊ THÔNG TIN VỀ SẢN PHẨM NHƯ TÊN, GIÁ BÁN, SỐ LƯỢNG TRONG KHO, VÀ HÌNH ẢNH ĐẠI DIỆN. NGƯỜI DÙNG CÓ THỂ THÊM SẢN PHẨM VÀO ĐƠN HÀNG BẰNG CÁCH CHỈ ĐỊNH SỐ LƯỢNG. </a:t>
            </a:r>
          </a:p>
          <a:p>
            <a:pPr algn="just">
              <a:lnSpc>
                <a:spcPts val="3483"/>
              </a:lnSpc>
              <a:spcBef>
                <a:spcPct val="0"/>
              </a:spcBef>
            </a:pPr>
            <a:r>
              <a:rPr lang="en-US" sz="2524" spc="247" dirty="0">
                <a:solidFill>
                  <a:srgbClr val="000000"/>
                </a:solidFill>
                <a:latin typeface="Arial" panose="020B0604020202020204" pitchFamily="34" charset="0"/>
                <a:cs typeface="Arial" panose="020B0604020202020204" pitchFamily="34" charset="0"/>
              </a:rPr>
              <a:t>- HỆ THỐNG PHẢI TÍNH TOÁN TỔNG TIỀN CỦA ĐƠN HÀNG DỰA TRÊN GIÁ BÁN CỦA SẢN PHẨM VÀ SỐ LƯỢNG ĐƯỢC CHỌN.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sp>
        <p:nvSpPr>
          <p:cNvPr id="2" name="TextBox 2"/>
          <p:cNvSpPr txBox="1"/>
          <p:nvPr/>
        </p:nvSpPr>
        <p:spPr>
          <a:xfrm>
            <a:off x="575740" y="389261"/>
            <a:ext cx="1454713" cy="995809"/>
          </a:xfrm>
          <a:prstGeom prst="rect">
            <a:avLst/>
          </a:prstGeom>
        </p:spPr>
        <p:txBody>
          <a:bodyPr lIns="0" tIns="0" rIns="0" bIns="0" rtlCol="0" anchor="t">
            <a:spAutoFit/>
          </a:bodyPr>
          <a:lstStyle/>
          <a:p>
            <a:pPr algn="ctr">
              <a:lnSpc>
                <a:spcPts val="7956"/>
              </a:lnSpc>
            </a:pPr>
            <a:r>
              <a:rPr lang="en-US" sz="6630">
                <a:solidFill>
                  <a:srgbClr val="363636"/>
                </a:solidFill>
                <a:latin typeface="Arial" panose="020B0604020202020204" pitchFamily="34" charset="0"/>
                <a:cs typeface="Arial" panose="020B0604020202020204" pitchFamily="34" charset="0"/>
              </a:rPr>
              <a:t>2</a:t>
            </a:r>
          </a:p>
        </p:txBody>
      </p:sp>
      <p:sp>
        <p:nvSpPr>
          <p:cNvPr id="3" name="TextBox 3"/>
          <p:cNvSpPr txBox="1"/>
          <p:nvPr/>
        </p:nvSpPr>
        <p:spPr>
          <a:xfrm>
            <a:off x="2711632" y="580900"/>
            <a:ext cx="8987785" cy="657192"/>
          </a:xfrm>
          <a:prstGeom prst="rect">
            <a:avLst/>
          </a:prstGeom>
        </p:spPr>
        <p:txBody>
          <a:bodyPr lIns="0" tIns="0" rIns="0" bIns="0" rtlCol="0" anchor="t">
            <a:spAutoFit/>
          </a:bodyPr>
          <a:lstStyle/>
          <a:p>
            <a:pPr marL="0" lvl="0" indent="0" algn="l">
              <a:lnSpc>
                <a:spcPts val="5406"/>
              </a:lnSpc>
              <a:spcBef>
                <a:spcPct val="0"/>
              </a:spcBef>
            </a:pPr>
            <a:r>
              <a:rPr lang="en-US" sz="3917" spc="383">
                <a:solidFill>
                  <a:srgbClr val="231F20"/>
                </a:solidFill>
                <a:latin typeface="Arial" panose="020B0604020202020204" pitchFamily="34" charset="0"/>
                <a:cs typeface="Arial" panose="020B0604020202020204" pitchFamily="34" charset="0"/>
              </a:rPr>
              <a:t>YÊU CẦU ĐẶC TẢ CHỨC NĂNG</a:t>
            </a:r>
          </a:p>
        </p:txBody>
      </p:sp>
      <p:sp>
        <p:nvSpPr>
          <p:cNvPr id="4" name="TextBox 4"/>
          <p:cNvSpPr txBox="1"/>
          <p:nvPr/>
        </p:nvSpPr>
        <p:spPr>
          <a:xfrm>
            <a:off x="1303097" y="2050330"/>
            <a:ext cx="14735431" cy="2205668"/>
          </a:xfrm>
          <a:prstGeom prst="rect">
            <a:avLst/>
          </a:prstGeom>
        </p:spPr>
        <p:txBody>
          <a:bodyPr lIns="0" tIns="0" rIns="0" bIns="0" rtlCol="0" anchor="t">
            <a:spAutoFit/>
          </a:bodyPr>
          <a:lstStyle/>
          <a:p>
            <a:pPr algn="just">
              <a:lnSpc>
                <a:spcPts val="3483"/>
              </a:lnSpc>
              <a:spcBef>
                <a:spcPct val="0"/>
              </a:spcBef>
            </a:pPr>
            <a:r>
              <a:rPr lang="en-US" sz="2524" spc="247" dirty="0">
                <a:solidFill>
                  <a:srgbClr val="000000"/>
                </a:solidFill>
                <a:latin typeface="Arial" panose="020B0604020202020204" pitchFamily="34" charset="0"/>
                <a:cs typeface="Arial" panose="020B0604020202020204" pitchFamily="34" charset="0"/>
              </a:rPr>
              <a:t>- NHẬP HÀNG: HỆ THỐNG PHẢI CUNG CẤP CHỨC NĂNG NHẬP HÀNG ĐỂ NGƯỜI DÙNG CÓ THỂ THÊM SỐ LƯỢNG MỚI CỦA SẢN PHẨM ĐÃ CÓ TRONG KHO. NGƯỜI DÙNG PHẢI CHỌN SẢN PHẨM TỪ DANH SÁCH SẢN PHẨM CÓ SẴN VÀ NHẬP SỐ LƯỢNG MỚI. HỆ THỐNG PHẢI CẬP NHẬT SỐ LƯỢNG SẢN PHẨM TRONG KHO DỰA TRÊN SỐ LƯỢNG NHẬP MỚI.</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sp>
        <p:nvSpPr>
          <p:cNvPr id="2" name="TextBox 2"/>
          <p:cNvSpPr txBox="1"/>
          <p:nvPr/>
        </p:nvSpPr>
        <p:spPr>
          <a:xfrm>
            <a:off x="575740" y="389261"/>
            <a:ext cx="1454713" cy="995809"/>
          </a:xfrm>
          <a:prstGeom prst="rect">
            <a:avLst/>
          </a:prstGeom>
        </p:spPr>
        <p:txBody>
          <a:bodyPr lIns="0" tIns="0" rIns="0" bIns="0" rtlCol="0" anchor="t">
            <a:spAutoFit/>
          </a:bodyPr>
          <a:lstStyle/>
          <a:p>
            <a:pPr algn="ctr">
              <a:lnSpc>
                <a:spcPts val="7956"/>
              </a:lnSpc>
            </a:pPr>
            <a:r>
              <a:rPr lang="en-US" sz="6630">
                <a:solidFill>
                  <a:srgbClr val="363636"/>
                </a:solidFill>
                <a:latin typeface="Arial" panose="020B0604020202020204" pitchFamily="34" charset="0"/>
                <a:cs typeface="Arial" panose="020B0604020202020204" pitchFamily="34" charset="0"/>
              </a:rPr>
              <a:t>2</a:t>
            </a:r>
          </a:p>
        </p:txBody>
      </p:sp>
      <p:sp>
        <p:nvSpPr>
          <p:cNvPr id="3" name="TextBox 3"/>
          <p:cNvSpPr txBox="1"/>
          <p:nvPr/>
        </p:nvSpPr>
        <p:spPr>
          <a:xfrm>
            <a:off x="2711632" y="580900"/>
            <a:ext cx="8987785" cy="657192"/>
          </a:xfrm>
          <a:prstGeom prst="rect">
            <a:avLst/>
          </a:prstGeom>
        </p:spPr>
        <p:txBody>
          <a:bodyPr lIns="0" tIns="0" rIns="0" bIns="0" rtlCol="0" anchor="t">
            <a:spAutoFit/>
          </a:bodyPr>
          <a:lstStyle/>
          <a:p>
            <a:pPr marL="0" lvl="0" indent="0" algn="l">
              <a:lnSpc>
                <a:spcPts val="5406"/>
              </a:lnSpc>
              <a:spcBef>
                <a:spcPct val="0"/>
              </a:spcBef>
            </a:pPr>
            <a:r>
              <a:rPr lang="en-US" sz="3917" spc="383">
                <a:solidFill>
                  <a:srgbClr val="231F20"/>
                </a:solidFill>
                <a:latin typeface="Arial" panose="020B0604020202020204" pitchFamily="34" charset="0"/>
                <a:cs typeface="Arial" panose="020B0604020202020204" pitchFamily="34" charset="0"/>
              </a:rPr>
              <a:t>YÊU CẦU ĐẶC TẢ CHỨC NĂNG</a:t>
            </a:r>
          </a:p>
        </p:txBody>
      </p:sp>
      <p:sp>
        <p:nvSpPr>
          <p:cNvPr id="4" name="TextBox 4"/>
          <p:cNvSpPr txBox="1"/>
          <p:nvPr/>
        </p:nvSpPr>
        <p:spPr>
          <a:xfrm>
            <a:off x="1303097" y="2050330"/>
            <a:ext cx="14735431" cy="1307987"/>
          </a:xfrm>
          <a:prstGeom prst="rect">
            <a:avLst/>
          </a:prstGeom>
        </p:spPr>
        <p:txBody>
          <a:bodyPr lIns="0" tIns="0" rIns="0" bIns="0" rtlCol="0" anchor="t">
            <a:spAutoFit/>
          </a:bodyPr>
          <a:lstStyle/>
          <a:p>
            <a:pPr algn="just">
              <a:lnSpc>
                <a:spcPts val="3483"/>
              </a:lnSpc>
            </a:pPr>
            <a:r>
              <a:rPr lang="en-US" sz="2524" spc="247" dirty="0">
                <a:solidFill>
                  <a:srgbClr val="000000"/>
                </a:solidFill>
                <a:latin typeface="Arial" panose="020B0604020202020204" pitchFamily="34" charset="0"/>
                <a:cs typeface="Arial" panose="020B0604020202020204" pitchFamily="34" charset="0"/>
              </a:rPr>
              <a:t> -BÀN : NGƯỜI DÙNG CÓ THỂ THÊM XÓA SỬA THÔNG TIN BÀN, XEM TRẠNG THÁI BÀN CẬP NHẬT TRẠNG THÁI BÀN</a:t>
            </a:r>
          </a:p>
          <a:p>
            <a:pPr algn="just">
              <a:lnSpc>
                <a:spcPts val="3483"/>
              </a:lnSpc>
              <a:spcBef>
                <a:spcPct val="0"/>
              </a:spcBef>
            </a:pPr>
            <a:endParaRPr lang="en-US" sz="2524" spc="247" dirty="0">
              <a:solidFill>
                <a:srgbClr val="000000"/>
              </a:solidFill>
              <a:latin typeface="Arial" panose="020B0604020202020204" pitchFamily="34" charset="0"/>
              <a:cs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sp>
        <p:nvSpPr>
          <p:cNvPr id="2" name="Freeform 2"/>
          <p:cNvSpPr/>
          <p:nvPr/>
        </p:nvSpPr>
        <p:spPr>
          <a:xfrm rot="7659121">
            <a:off x="-4012602" y="5585714"/>
            <a:ext cx="7629294" cy="7828566"/>
          </a:xfrm>
          <a:custGeom>
            <a:avLst/>
            <a:gdLst/>
            <a:ahLst/>
            <a:cxnLst/>
            <a:rect l="l" t="t" r="r" b="b"/>
            <a:pathLst>
              <a:path w="7629294" h="7828566">
                <a:moveTo>
                  <a:pt x="0" y="0"/>
                </a:moveTo>
                <a:lnTo>
                  <a:pt x="7629294" y="0"/>
                </a:lnTo>
                <a:lnTo>
                  <a:pt x="7629294" y="7828566"/>
                </a:lnTo>
                <a:lnTo>
                  <a:pt x="0" y="78285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4999719" y="3006818"/>
            <a:ext cx="1400485" cy="1025011"/>
            <a:chOff x="0" y="0"/>
            <a:chExt cx="368852" cy="269962"/>
          </a:xfrm>
        </p:grpSpPr>
        <p:sp>
          <p:nvSpPr>
            <p:cNvPr id="4" name="Freeform 4"/>
            <p:cNvSpPr/>
            <p:nvPr/>
          </p:nvSpPr>
          <p:spPr>
            <a:xfrm>
              <a:off x="0" y="0"/>
              <a:ext cx="368852" cy="269962"/>
            </a:xfrm>
            <a:custGeom>
              <a:avLst/>
              <a:gdLst/>
              <a:ahLst/>
              <a:cxnLst/>
              <a:rect l="l" t="t" r="r" b="b"/>
              <a:pathLst>
                <a:path w="368852" h="269962">
                  <a:moveTo>
                    <a:pt x="0" y="0"/>
                  </a:moveTo>
                  <a:lnTo>
                    <a:pt x="368852" y="0"/>
                  </a:lnTo>
                  <a:lnTo>
                    <a:pt x="368852" y="269962"/>
                  </a:lnTo>
                  <a:lnTo>
                    <a:pt x="0" y="269962"/>
                  </a:lnTo>
                  <a:close/>
                </a:path>
              </a:pathLst>
            </a:custGeom>
            <a:solidFill>
              <a:srgbClr val="CCCCCC"/>
            </a:solidFill>
          </p:spPr>
        </p:sp>
        <p:sp>
          <p:nvSpPr>
            <p:cNvPr id="5" name="TextBox 5"/>
            <p:cNvSpPr txBox="1"/>
            <p:nvPr/>
          </p:nvSpPr>
          <p:spPr>
            <a:xfrm>
              <a:off x="0" y="-19050"/>
              <a:ext cx="368852" cy="289012"/>
            </a:xfrm>
            <a:prstGeom prst="rect">
              <a:avLst/>
            </a:prstGeom>
          </p:spPr>
          <p:txBody>
            <a:bodyPr lIns="50800" tIns="50800" rIns="50800" bIns="50800" rtlCol="0" anchor="ctr"/>
            <a:lstStyle/>
            <a:p>
              <a:pPr algn="ctr">
                <a:lnSpc>
                  <a:spcPts val="2859"/>
                </a:lnSpc>
              </a:pPr>
              <a:endParaRPr>
                <a:latin typeface="Arial" panose="020B0604020202020204" pitchFamily="34" charset="0"/>
                <a:cs typeface="Arial" panose="020B0604020202020204" pitchFamily="34" charset="0"/>
              </a:endParaRPr>
            </a:p>
          </p:txBody>
        </p:sp>
      </p:grpSp>
      <p:sp>
        <p:nvSpPr>
          <p:cNvPr id="7" name="Freeform 7"/>
          <p:cNvSpPr/>
          <p:nvPr/>
        </p:nvSpPr>
        <p:spPr>
          <a:xfrm rot="2016048">
            <a:off x="12243487" y="-1005305"/>
            <a:ext cx="10749463" cy="2687366"/>
          </a:xfrm>
          <a:custGeom>
            <a:avLst/>
            <a:gdLst/>
            <a:ahLst/>
            <a:cxnLst/>
            <a:rect l="l" t="t" r="r" b="b"/>
            <a:pathLst>
              <a:path w="10749463" h="2687366">
                <a:moveTo>
                  <a:pt x="0" y="0"/>
                </a:moveTo>
                <a:lnTo>
                  <a:pt x="10749463" y="0"/>
                </a:lnTo>
                <a:lnTo>
                  <a:pt x="10749463" y="2687365"/>
                </a:lnTo>
                <a:lnTo>
                  <a:pt x="0" y="268736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TextBox 8"/>
          <p:cNvSpPr txBox="1"/>
          <p:nvPr/>
        </p:nvSpPr>
        <p:spPr>
          <a:xfrm>
            <a:off x="5231353" y="3225185"/>
            <a:ext cx="937219" cy="657225"/>
          </a:xfrm>
          <a:prstGeom prst="rect">
            <a:avLst/>
          </a:prstGeom>
        </p:spPr>
        <p:txBody>
          <a:bodyPr lIns="0" tIns="0" rIns="0" bIns="0" rtlCol="0" anchor="t">
            <a:spAutoFit/>
          </a:bodyPr>
          <a:lstStyle/>
          <a:p>
            <a:pPr algn="ctr">
              <a:lnSpc>
                <a:spcPts val="5126"/>
              </a:lnSpc>
            </a:pPr>
            <a:r>
              <a:rPr lang="en-US" sz="4271">
                <a:solidFill>
                  <a:srgbClr val="363636"/>
                </a:solidFill>
                <a:latin typeface="Arial" panose="020B0604020202020204" pitchFamily="34" charset="0"/>
                <a:cs typeface="Arial" panose="020B0604020202020204" pitchFamily="34" charset="0"/>
              </a:rPr>
              <a:t>IV</a:t>
            </a:r>
          </a:p>
        </p:txBody>
      </p:sp>
      <p:sp>
        <p:nvSpPr>
          <p:cNvPr id="9" name="TextBox 9"/>
          <p:cNvSpPr txBox="1"/>
          <p:nvPr/>
        </p:nvSpPr>
        <p:spPr>
          <a:xfrm>
            <a:off x="6607430" y="4079185"/>
            <a:ext cx="937219" cy="657225"/>
          </a:xfrm>
          <a:prstGeom prst="rect">
            <a:avLst/>
          </a:prstGeom>
        </p:spPr>
        <p:txBody>
          <a:bodyPr lIns="0" tIns="0" rIns="0" bIns="0" rtlCol="0" anchor="t">
            <a:spAutoFit/>
          </a:bodyPr>
          <a:lstStyle/>
          <a:p>
            <a:pPr algn="ctr">
              <a:lnSpc>
                <a:spcPts val="5126"/>
              </a:lnSpc>
            </a:pPr>
            <a:r>
              <a:rPr lang="en-US" sz="4271">
                <a:solidFill>
                  <a:srgbClr val="363636"/>
                </a:solidFill>
                <a:latin typeface="Arial" panose="020B0604020202020204" pitchFamily="34" charset="0"/>
                <a:cs typeface="Arial" panose="020B0604020202020204" pitchFamily="34" charset="0"/>
              </a:rPr>
              <a:t>1</a:t>
            </a:r>
          </a:p>
        </p:txBody>
      </p:sp>
      <p:grpSp>
        <p:nvGrpSpPr>
          <p:cNvPr id="10" name="Group 10"/>
          <p:cNvGrpSpPr/>
          <p:nvPr/>
        </p:nvGrpSpPr>
        <p:grpSpPr>
          <a:xfrm>
            <a:off x="6607430" y="5578331"/>
            <a:ext cx="9408579" cy="1025011"/>
            <a:chOff x="0" y="0"/>
            <a:chExt cx="2477980" cy="269962"/>
          </a:xfrm>
        </p:grpSpPr>
        <p:sp>
          <p:nvSpPr>
            <p:cNvPr id="11" name="Freeform 11"/>
            <p:cNvSpPr/>
            <p:nvPr/>
          </p:nvSpPr>
          <p:spPr>
            <a:xfrm>
              <a:off x="0" y="0"/>
              <a:ext cx="2477980" cy="269962"/>
            </a:xfrm>
            <a:custGeom>
              <a:avLst/>
              <a:gdLst/>
              <a:ahLst/>
              <a:cxnLst/>
              <a:rect l="l" t="t" r="r" b="b"/>
              <a:pathLst>
                <a:path w="2477980" h="269962">
                  <a:moveTo>
                    <a:pt x="0" y="0"/>
                  </a:moveTo>
                  <a:lnTo>
                    <a:pt x="2477980" y="0"/>
                  </a:lnTo>
                  <a:lnTo>
                    <a:pt x="2477980" y="269962"/>
                  </a:lnTo>
                  <a:lnTo>
                    <a:pt x="0" y="269962"/>
                  </a:lnTo>
                  <a:close/>
                </a:path>
              </a:pathLst>
            </a:custGeom>
            <a:solidFill>
              <a:srgbClr val="CCCCCC"/>
            </a:solidFill>
          </p:spPr>
        </p:sp>
        <p:sp>
          <p:nvSpPr>
            <p:cNvPr id="12" name="TextBox 12"/>
            <p:cNvSpPr txBox="1"/>
            <p:nvPr/>
          </p:nvSpPr>
          <p:spPr>
            <a:xfrm>
              <a:off x="0" y="-19050"/>
              <a:ext cx="2477980" cy="289012"/>
            </a:xfrm>
            <a:prstGeom prst="rect">
              <a:avLst/>
            </a:prstGeom>
          </p:spPr>
          <p:txBody>
            <a:bodyPr lIns="50800" tIns="50800" rIns="50800" bIns="50800" rtlCol="0" anchor="ctr"/>
            <a:lstStyle/>
            <a:p>
              <a:pPr algn="ctr">
                <a:lnSpc>
                  <a:spcPts val="2859"/>
                </a:lnSpc>
              </a:pPr>
              <a:endParaRPr>
                <a:latin typeface="Arial" panose="020B0604020202020204" pitchFamily="34" charset="0"/>
                <a:cs typeface="Arial" panose="020B0604020202020204" pitchFamily="34" charset="0"/>
              </a:endParaRPr>
            </a:p>
          </p:txBody>
        </p:sp>
      </p:grpSp>
      <p:sp>
        <p:nvSpPr>
          <p:cNvPr id="13" name="TextBox 13"/>
          <p:cNvSpPr txBox="1"/>
          <p:nvPr/>
        </p:nvSpPr>
        <p:spPr>
          <a:xfrm>
            <a:off x="6607430" y="4960342"/>
            <a:ext cx="937219" cy="657225"/>
          </a:xfrm>
          <a:prstGeom prst="rect">
            <a:avLst/>
          </a:prstGeom>
        </p:spPr>
        <p:txBody>
          <a:bodyPr lIns="0" tIns="0" rIns="0" bIns="0" rtlCol="0" anchor="t">
            <a:spAutoFit/>
          </a:bodyPr>
          <a:lstStyle/>
          <a:p>
            <a:pPr algn="ctr">
              <a:lnSpc>
                <a:spcPts val="5126"/>
              </a:lnSpc>
            </a:pPr>
            <a:r>
              <a:rPr lang="en-US" sz="4271">
                <a:solidFill>
                  <a:srgbClr val="363636"/>
                </a:solidFill>
                <a:latin typeface="Arial" panose="020B0604020202020204" pitchFamily="34" charset="0"/>
                <a:cs typeface="Arial" panose="020B0604020202020204" pitchFamily="34" charset="0"/>
              </a:rPr>
              <a:t>2</a:t>
            </a:r>
          </a:p>
        </p:txBody>
      </p:sp>
      <p:sp>
        <p:nvSpPr>
          <p:cNvPr id="14" name="TextBox 14"/>
          <p:cNvSpPr txBox="1"/>
          <p:nvPr/>
        </p:nvSpPr>
        <p:spPr>
          <a:xfrm>
            <a:off x="6607430" y="5757462"/>
            <a:ext cx="937219" cy="657225"/>
          </a:xfrm>
          <a:prstGeom prst="rect">
            <a:avLst/>
          </a:prstGeom>
        </p:spPr>
        <p:txBody>
          <a:bodyPr lIns="0" tIns="0" rIns="0" bIns="0" rtlCol="0" anchor="t">
            <a:spAutoFit/>
          </a:bodyPr>
          <a:lstStyle/>
          <a:p>
            <a:pPr algn="ctr">
              <a:lnSpc>
                <a:spcPts val="5126"/>
              </a:lnSpc>
            </a:pPr>
            <a:r>
              <a:rPr lang="en-US" sz="4271">
                <a:solidFill>
                  <a:srgbClr val="363636"/>
                </a:solidFill>
                <a:latin typeface="Arial" panose="020B0604020202020204" pitchFamily="34" charset="0"/>
                <a:cs typeface="Arial" panose="020B0604020202020204" pitchFamily="34" charset="0"/>
              </a:rPr>
              <a:t>3</a:t>
            </a:r>
          </a:p>
        </p:txBody>
      </p:sp>
      <p:sp>
        <p:nvSpPr>
          <p:cNvPr id="15" name="TextBox 15"/>
          <p:cNvSpPr txBox="1"/>
          <p:nvPr/>
        </p:nvSpPr>
        <p:spPr>
          <a:xfrm>
            <a:off x="6607430" y="3333137"/>
            <a:ext cx="5790503" cy="418548"/>
          </a:xfrm>
          <a:prstGeom prst="rect">
            <a:avLst/>
          </a:prstGeom>
        </p:spPr>
        <p:txBody>
          <a:bodyPr lIns="0" tIns="0" rIns="0" bIns="0" rtlCol="0" anchor="t">
            <a:spAutoFit/>
          </a:bodyPr>
          <a:lstStyle/>
          <a:p>
            <a:pPr algn="l">
              <a:lnSpc>
                <a:spcPts val="3483"/>
              </a:lnSpc>
            </a:pPr>
            <a:r>
              <a:rPr lang="en-US" sz="2524" spc="247">
                <a:solidFill>
                  <a:srgbClr val="231F20"/>
                </a:solidFill>
                <a:latin typeface="Arial" panose="020B0604020202020204" pitchFamily="34" charset="0"/>
                <a:cs typeface="Arial" panose="020B0604020202020204" pitchFamily="34" charset="0"/>
              </a:rPr>
              <a:t>ĐẶC TẢ YÊU CẦU PHẦN MỀM</a:t>
            </a:r>
          </a:p>
        </p:txBody>
      </p:sp>
      <p:sp>
        <p:nvSpPr>
          <p:cNvPr id="16" name="TextBox 16"/>
          <p:cNvSpPr txBox="1"/>
          <p:nvPr/>
        </p:nvSpPr>
        <p:spPr>
          <a:xfrm>
            <a:off x="7983508" y="4184236"/>
            <a:ext cx="6076629" cy="418548"/>
          </a:xfrm>
          <a:prstGeom prst="rect">
            <a:avLst/>
          </a:prstGeom>
        </p:spPr>
        <p:txBody>
          <a:bodyPr lIns="0" tIns="0" rIns="0" bIns="0" rtlCol="0" anchor="t">
            <a:spAutoFit/>
          </a:bodyPr>
          <a:lstStyle/>
          <a:p>
            <a:pPr algn="l">
              <a:lnSpc>
                <a:spcPts val="3483"/>
              </a:lnSpc>
            </a:pPr>
            <a:r>
              <a:rPr lang="en-US" sz="2524" spc="247">
                <a:solidFill>
                  <a:srgbClr val="231F20"/>
                </a:solidFill>
                <a:latin typeface="Arial" panose="020B0604020202020204" pitchFamily="34" charset="0"/>
                <a:cs typeface="Arial" panose="020B0604020202020204" pitchFamily="34" charset="0"/>
              </a:rPr>
              <a:t>CÁC GIAO DIỆN BÊN NGOÀI</a:t>
            </a:r>
          </a:p>
        </p:txBody>
      </p:sp>
      <p:sp>
        <p:nvSpPr>
          <p:cNvPr id="17" name="TextBox 17"/>
          <p:cNvSpPr txBox="1"/>
          <p:nvPr/>
        </p:nvSpPr>
        <p:spPr>
          <a:xfrm>
            <a:off x="7983508" y="5104327"/>
            <a:ext cx="5790503" cy="418548"/>
          </a:xfrm>
          <a:prstGeom prst="rect">
            <a:avLst/>
          </a:prstGeom>
        </p:spPr>
        <p:txBody>
          <a:bodyPr lIns="0" tIns="0" rIns="0" bIns="0" rtlCol="0" anchor="t">
            <a:spAutoFit/>
          </a:bodyPr>
          <a:lstStyle/>
          <a:p>
            <a:pPr marL="0" lvl="0" indent="0" algn="l">
              <a:lnSpc>
                <a:spcPts val="3483"/>
              </a:lnSpc>
              <a:spcBef>
                <a:spcPct val="0"/>
              </a:spcBef>
            </a:pPr>
            <a:r>
              <a:rPr lang="en-US" sz="2524" spc="247">
                <a:solidFill>
                  <a:srgbClr val="231F20"/>
                </a:solidFill>
                <a:latin typeface="Arial" panose="020B0604020202020204" pitchFamily="34" charset="0"/>
                <a:cs typeface="Arial" panose="020B0604020202020204" pitchFamily="34" charset="0"/>
              </a:rPr>
              <a:t>YÊU CẦU ĐẶC TẢ CHỨC NĂNG</a:t>
            </a:r>
          </a:p>
        </p:txBody>
      </p:sp>
      <p:sp>
        <p:nvSpPr>
          <p:cNvPr id="18" name="TextBox 18"/>
          <p:cNvSpPr txBox="1"/>
          <p:nvPr/>
        </p:nvSpPr>
        <p:spPr>
          <a:xfrm>
            <a:off x="7983508" y="5898544"/>
            <a:ext cx="8032502" cy="418548"/>
          </a:xfrm>
          <a:prstGeom prst="rect">
            <a:avLst/>
          </a:prstGeom>
        </p:spPr>
        <p:txBody>
          <a:bodyPr lIns="0" tIns="0" rIns="0" bIns="0" rtlCol="0" anchor="t">
            <a:spAutoFit/>
          </a:bodyPr>
          <a:lstStyle/>
          <a:p>
            <a:pPr marL="0" lvl="0" indent="0" algn="l">
              <a:lnSpc>
                <a:spcPts val="3483"/>
              </a:lnSpc>
              <a:spcBef>
                <a:spcPct val="0"/>
              </a:spcBef>
            </a:pPr>
            <a:r>
              <a:rPr lang="en-US" sz="2524" spc="247">
                <a:solidFill>
                  <a:srgbClr val="231F20"/>
                </a:solidFill>
                <a:latin typeface="Arial" panose="020B0604020202020204" pitchFamily="34" charset="0"/>
                <a:cs typeface="Arial" panose="020B0604020202020204" pitchFamily="34" charset="0"/>
              </a:rPr>
              <a:t>USE CASE DIAGRAM VÀ ĐẶC TẢ USE CASE</a:t>
            </a:r>
          </a:p>
        </p:txBody>
      </p:sp>
      <p:sp>
        <p:nvSpPr>
          <p:cNvPr id="19" name="TextBox 17">
            <a:extLst>
              <a:ext uri="{FF2B5EF4-FFF2-40B4-BE49-F238E27FC236}">
                <a16:creationId xmlns:a16="http://schemas.microsoft.com/office/drawing/2014/main" id="{28A1AFE2-018D-5A33-EC24-AC2FCFC5F040}"/>
              </a:ext>
            </a:extLst>
          </p:cNvPr>
          <p:cNvSpPr txBox="1"/>
          <p:nvPr/>
        </p:nvSpPr>
        <p:spPr>
          <a:xfrm>
            <a:off x="-117722" y="1758585"/>
            <a:ext cx="17909020" cy="795549"/>
          </a:xfrm>
          <a:prstGeom prst="rect">
            <a:avLst/>
          </a:prstGeom>
        </p:spPr>
        <p:txBody>
          <a:bodyPr lIns="0" tIns="0" rIns="0" bIns="0" rtlCol="0" anchor="t">
            <a:spAutoFit/>
          </a:bodyPr>
          <a:lstStyle/>
          <a:p>
            <a:pPr marL="1032524" lvl="1" indent="-516262" algn="ctr">
              <a:lnSpc>
                <a:spcPts val="6599"/>
              </a:lnSpc>
              <a:buAutoNum type="arabicPeriod"/>
            </a:pPr>
            <a:r>
              <a:rPr lang="en-US" sz="4782" spc="468" dirty="0">
                <a:solidFill>
                  <a:srgbClr val="DF5E00"/>
                </a:solidFill>
                <a:latin typeface="Arial" panose="020B0604020202020204" pitchFamily="34" charset="0"/>
                <a:cs typeface="Arial" panose="020B0604020202020204" pitchFamily="34" charset="0"/>
              </a:rPr>
              <a:t>TỔNG QUAN VỀ ỨNG DỤNG VÀ ĐẶC TẢ YÊU CẦU</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sp>
        <p:nvSpPr>
          <p:cNvPr id="2" name="Freeform 2"/>
          <p:cNvSpPr/>
          <p:nvPr/>
        </p:nvSpPr>
        <p:spPr>
          <a:xfrm>
            <a:off x="3181979" y="2070167"/>
            <a:ext cx="11735176" cy="7753330"/>
          </a:xfrm>
          <a:custGeom>
            <a:avLst/>
            <a:gdLst/>
            <a:ahLst/>
            <a:cxnLst/>
            <a:rect l="l" t="t" r="r" b="b"/>
            <a:pathLst>
              <a:path w="11735176" h="7753330">
                <a:moveTo>
                  <a:pt x="0" y="0"/>
                </a:moveTo>
                <a:lnTo>
                  <a:pt x="11735176" y="0"/>
                </a:lnTo>
                <a:lnTo>
                  <a:pt x="11735176" y="7753330"/>
                </a:lnTo>
                <a:lnTo>
                  <a:pt x="0" y="7753330"/>
                </a:lnTo>
                <a:lnTo>
                  <a:pt x="0" y="0"/>
                </a:lnTo>
                <a:close/>
              </a:path>
            </a:pathLst>
          </a:custGeom>
          <a:blipFill>
            <a:blip r:embed="rId2"/>
            <a:stretch>
              <a:fillRect/>
            </a:stretch>
          </a:blipFill>
        </p:spPr>
      </p:sp>
      <p:sp>
        <p:nvSpPr>
          <p:cNvPr id="3" name="TextBox 3"/>
          <p:cNvSpPr txBox="1"/>
          <p:nvPr/>
        </p:nvSpPr>
        <p:spPr>
          <a:xfrm>
            <a:off x="575740" y="389261"/>
            <a:ext cx="1454713" cy="995809"/>
          </a:xfrm>
          <a:prstGeom prst="rect">
            <a:avLst/>
          </a:prstGeom>
        </p:spPr>
        <p:txBody>
          <a:bodyPr lIns="0" tIns="0" rIns="0" bIns="0" rtlCol="0" anchor="t">
            <a:spAutoFit/>
          </a:bodyPr>
          <a:lstStyle/>
          <a:p>
            <a:pPr algn="ctr">
              <a:lnSpc>
                <a:spcPts val="7956"/>
              </a:lnSpc>
            </a:pPr>
            <a:r>
              <a:rPr lang="en-US" sz="6630">
                <a:solidFill>
                  <a:srgbClr val="363636"/>
                </a:solidFill>
                <a:latin typeface="Arial" panose="020B0604020202020204" pitchFamily="34" charset="0"/>
                <a:cs typeface="Arial" panose="020B0604020202020204" pitchFamily="34" charset="0"/>
              </a:rPr>
              <a:t>3</a:t>
            </a:r>
          </a:p>
        </p:txBody>
      </p:sp>
      <p:sp>
        <p:nvSpPr>
          <p:cNvPr id="4" name="TextBox 4"/>
          <p:cNvSpPr txBox="1"/>
          <p:nvPr/>
        </p:nvSpPr>
        <p:spPr>
          <a:xfrm>
            <a:off x="2711632" y="580900"/>
            <a:ext cx="12675870" cy="657192"/>
          </a:xfrm>
          <a:prstGeom prst="rect">
            <a:avLst/>
          </a:prstGeom>
        </p:spPr>
        <p:txBody>
          <a:bodyPr lIns="0" tIns="0" rIns="0" bIns="0" rtlCol="0" anchor="t">
            <a:spAutoFit/>
          </a:bodyPr>
          <a:lstStyle/>
          <a:p>
            <a:pPr marL="0" lvl="0" indent="0" algn="l">
              <a:lnSpc>
                <a:spcPts val="5406"/>
              </a:lnSpc>
              <a:spcBef>
                <a:spcPct val="0"/>
              </a:spcBef>
            </a:pPr>
            <a:r>
              <a:rPr lang="en-US" sz="3917" spc="383">
                <a:solidFill>
                  <a:srgbClr val="231F20"/>
                </a:solidFill>
                <a:latin typeface="Arial" panose="020B0604020202020204" pitchFamily="34" charset="0"/>
                <a:cs typeface="Arial" panose="020B0604020202020204" pitchFamily="34" charset="0"/>
              </a:rPr>
              <a:t>USE CASE DIAGRAM VÀ ĐẶC TẢ USE CASE</a:t>
            </a:r>
          </a:p>
        </p:txBody>
      </p:sp>
      <p:sp>
        <p:nvSpPr>
          <p:cNvPr id="5" name="TextBox 5"/>
          <p:cNvSpPr txBox="1"/>
          <p:nvPr/>
        </p:nvSpPr>
        <p:spPr>
          <a:xfrm>
            <a:off x="1028700" y="1651618"/>
            <a:ext cx="14735431" cy="418548"/>
          </a:xfrm>
          <a:prstGeom prst="rect">
            <a:avLst/>
          </a:prstGeom>
        </p:spPr>
        <p:txBody>
          <a:bodyPr lIns="0" tIns="0" rIns="0" bIns="0" rtlCol="0" anchor="t">
            <a:spAutoFit/>
          </a:bodyPr>
          <a:lstStyle/>
          <a:p>
            <a:pPr algn="just">
              <a:lnSpc>
                <a:spcPts val="3483"/>
              </a:lnSpc>
              <a:spcBef>
                <a:spcPct val="0"/>
              </a:spcBef>
            </a:pPr>
            <a:r>
              <a:rPr lang="en-US" sz="2524" spc="247" dirty="0">
                <a:solidFill>
                  <a:srgbClr val="000000"/>
                </a:solidFill>
                <a:latin typeface="Arial" panose="020B0604020202020204" pitchFamily="34" charset="0"/>
                <a:cs typeface="Arial" panose="020B0604020202020204" pitchFamily="34" charset="0"/>
              </a:rPr>
              <a:t>USE CASE QUẢN LÍ PHIẾU NHẬP</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sp>
        <p:nvSpPr>
          <p:cNvPr id="2" name="TextBox 2"/>
          <p:cNvSpPr txBox="1"/>
          <p:nvPr/>
        </p:nvSpPr>
        <p:spPr>
          <a:xfrm>
            <a:off x="575740" y="389261"/>
            <a:ext cx="1454713" cy="995809"/>
          </a:xfrm>
          <a:prstGeom prst="rect">
            <a:avLst/>
          </a:prstGeom>
        </p:spPr>
        <p:txBody>
          <a:bodyPr lIns="0" tIns="0" rIns="0" bIns="0" rtlCol="0" anchor="t">
            <a:spAutoFit/>
          </a:bodyPr>
          <a:lstStyle/>
          <a:p>
            <a:pPr algn="ctr">
              <a:lnSpc>
                <a:spcPts val="7956"/>
              </a:lnSpc>
            </a:pPr>
            <a:r>
              <a:rPr lang="en-US" sz="6630">
                <a:solidFill>
                  <a:srgbClr val="363636"/>
                </a:solidFill>
                <a:latin typeface="Arial" panose="020B0604020202020204" pitchFamily="34" charset="0"/>
                <a:cs typeface="Arial" panose="020B0604020202020204" pitchFamily="34" charset="0"/>
              </a:rPr>
              <a:t>3</a:t>
            </a:r>
          </a:p>
        </p:txBody>
      </p:sp>
      <p:sp>
        <p:nvSpPr>
          <p:cNvPr id="3" name="TextBox 3"/>
          <p:cNvSpPr txBox="1"/>
          <p:nvPr/>
        </p:nvSpPr>
        <p:spPr>
          <a:xfrm>
            <a:off x="2711632" y="580900"/>
            <a:ext cx="12675870" cy="657192"/>
          </a:xfrm>
          <a:prstGeom prst="rect">
            <a:avLst/>
          </a:prstGeom>
        </p:spPr>
        <p:txBody>
          <a:bodyPr lIns="0" tIns="0" rIns="0" bIns="0" rtlCol="0" anchor="t">
            <a:spAutoFit/>
          </a:bodyPr>
          <a:lstStyle/>
          <a:p>
            <a:pPr marL="0" lvl="0" indent="0" algn="l">
              <a:lnSpc>
                <a:spcPts val="5406"/>
              </a:lnSpc>
              <a:spcBef>
                <a:spcPct val="0"/>
              </a:spcBef>
            </a:pPr>
            <a:r>
              <a:rPr lang="en-US" sz="3917" spc="383">
                <a:solidFill>
                  <a:srgbClr val="231F20"/>
                </a:solidFill>
                <a:latin typeface="Arial" panose="020B0604020202020204" pitchFamily="34" charset="0"/>
                <a:cs typeface="Arial" panose="020B0604020202020204" pitchFamily="34" charset="0"/>
              </a:rPr>
              <a:t>USE CASE DIAGRAM VÀ ĐẶC TẢ USE CASE</a:t>
            </a:r>
          </a:p>
        </p:txBody>
      </p:sp>
      <p:sp>
        <p:nvSpPr>
          <p:cNvPr id="4" name="TextBox 4"/>
          <p:cNvSpPr txBox="1"/>
          <p:nvPr/>
        </p:nvSpPr>
        <p:spPr>
          <a:xfrm>
            <a:off x="1028700" y="1651618"/>
            <a:ext cx="14735431" cy="418548"/>
          </a:xfrm>
          <a:prstGeom prst="rect">
            <a:avLst/>
          </a:prstGeom>
        </p:spPr>
        <p:txBody>
          <a:bodyPr lIns="0" tIns="0" rIns="0" bIns="0" rtlCol="0" anchor="t">
            <a:spAutoFit/>
          </a:bodyPr>
          <a:lstStyle/>
          <a:p>
            <a:pPr algn="just">
              <a:lnSpc>
                <a:spcPts val="3483"/>
              </a:lnSpc>
              <a:spcBef>
                <a:spcPct val="0"/>
              </a:spcBef>
            </a:pPr>
            <a:r>
              <a:rPr lang="en-US" sz="2524" spc="247" dirty="0">
                <a:solidFill>
                  <a:srgbClr val="000000"/>
                </a:solidFill>
                <a:latin typeface="Arial" panose="020B0604020202020204" pitchFamily="34" charset="0"/>
                <a:cs typeface="Arial" panose="020B0604020202020204" pitchFamily="34" charset="0"/>
              </a:rPr>
              <a:t>USE CASE QUẢN LÍ BÀN</a:t>
            </a:r>
          </a:p>
        </p:txBody>
      </p:sp>
      <p:sp>
        <p:nvSpPr>
          <p:cNvPr id="5" name="Freeform 5"/>
          <p:cNvSpPr/>
          <p:nvPr/>
        </p:nvSpPr>
        <p:spPr>
          <a:xfrm>
            <a:off x="3181979" y="2070167"/>
            <a:ext cx="12764216" cy="7753330"/>
          </a:xfrm>
          <a:custGeom>
            <a:avLst/>
            <a:gdLst/>
            <a:ahLst/>
            <a:cxnLst/>
            <a:rect l="l" t="t" r="r" b="b"/>
            <a:pathLst>
              <a:path w="12764216" h="7753330">
                <a:moveTo>
                  <a:pt x="0" y="0"/>
                </a:moveTo>
                <a:lnTo>
                  <a:pt x="12764216" y="0"/>
                </a:lnTo>
                <a:lnTo>
                  <a:pt x="12764216" y="7753330"/>
                </a:lnTo>
                <a:lnTo>
                  <a:pt x="0" y="7753330"/>
                </a:lnTo>
                <a:lnTo>
                  <a:pt x="0" y="0"/>
                </a:lnTo>
                <a:close/>
              </a:path>
            </a:pathLst>
          </a:custGeom>
          <a:blipFill>
            <a:blip r:embed="rId2"/>
            <a:stretch>
              <a:fillRect/>
            </a:stretch>
          </a:blipFill>
        </p:spPr>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sp>
        <p:nvSpPr>
          <p:cNvPr id="2" name="Freeform 2"/>
          <p:cNvSpPr/>
          <p:nvPr/>
        </p:nvSpPr>
        <p:spPr>
          <a:xfrm>
            <a:off x="8253404" y="1314961"/>
            <a:ext cx="9005896" cy="8972039"/>
          </a:xfrm>
          <a:custGeom>
            <a:avLst/>
            <a:gdLst/>
            <a:ahLst/>
            <a:cxnLst/>
            <a:rect l="l" t="t" r="r" b="b"/>
            <a:pathLst>
              <a:path w="9005896" h="8972039">
                <a:moveTo>
                  <a:pt x="0" y="0"/>
                </a:moveTo>
                <a:lnTo>
                  <a:pt x="9005896" y="0"/>
                </a:lnTo>
                <a:lnTo>
                  <a:pt x="9005896" y="8972039"/>
                </a:lnTo>
                <a:lnTo>
                  <a:pt x="0" y="8972039"/>
                </a:lnTo>
                <a:lnTo>
                  <a:pt x="0" y="0"/>
                </a:lnTo>
                <a:close/>
              </a:path>
            </a:pathLst>
          </a:custGeom>
          <a:blipFill>
            <a:blip r:embed="rId2"/>
            <a:stretch>
              <a:fillRect/>
            </a:stretch>
          </a:blipFill>
        </p:spPr>
      </p:sp>
      <p:sp>
        <p:nvSpPr>
          <p:cNvPr id="3" name="TextBox 3"/>
          <p:cNvSpPr txBox="1"/>
          <p:nvPr/>
        </p:nvSpPr>
        <p:spPr>
          <a:xfrm>
            <a:off x="575740" y="389261"/>
            <a:ext cx="1454713" cy="995809"/>
          </a:xfrm>
          <a:prstGeom prst="rect">
            <a:avLst/>
          </a:prstGeom>
        </p:spPr>
        <p:txBody>
          <a:bodyPr lIns="0" tIns="0" rIns="0" bIns="0" rtlCol="0" anchor="t">
            <a:spAutoFit/>
          </a:bodyPr>
          <a:lstStyle/>
          <a:p>
            <a:pPr algn="ctr">
              <a:lnSpc>
                <a:spcPts val="7956"/>
              </a:lnSpc>
            </a:pPr>
            <a:r>
              <a:rPr lang="en-US" sz="6630">
                <a:solidFill>
                  <a:srgbClr val="363636"/>
                </a:solidFill>
                <a:latin typeface="Arial" panose="020B0604020202020204" pitchFamily="34" charset="0"/>
                <a:cs typeface="Arial" panose="020B0604020202020204" pitchFamily="34" charset="0"/>
              </a:rPr>
              <a:t>3</a:t>
            </a:r>
          </a:p>
        </p:txBody>
      </p:sp>
      <p:sp>
        <p:nvSpPr>
          <p:cNvPr id="4" name="TextBox 4"/>
          <p:cNvSpPr txBox="1"/>
          <p:nvPr/>
        </p:nvSpPr>
        <p:spPr>
          <a:xfrm>
            <a:off x="2711632" y="580900"/>
            <a:ext cx="12675870" cy="657192"/>
          </a:xfrm>
          <a:prstGeom prst="rect">
            <a:avLst/>
          </a:prstGeom>
        </p:spPr>
        <p:txBody>
          <a:bodyPr lIns="0" tIns="0" rIns="0" bIns="0" rtlCol="0" anchor="t">
            <a:spAutoFit/>
          </a:bodyPr>
          <a:lstStyle/>
          <a:p>
            <a:pPr marL="0" lvl="0" indent="0" algn="l">
              <a:lnSpc>
                <a:spcPts val="5406"/>
              </a:lnSpc>
              <a:spcBef>
                <a:spcPct val="0"/>
              </a:spcBef>
            </a:pPr>
            <a:r>
              <a:rPr lang="en-US" sz="3917" spc="383">
                <a:solidFill>
                  <a:srgbClr val="231F20"/>
                </a:solidFill>
                <a:latin typeface="Arial" panose="020B0604020202020204" pitchFamily="34" charset="0"/>
                <a:cs typeface="Arial" panose="020B0604020202020204" pitchFamily="34" charset="0"/>
              </a:rPr>
              <a:t>USE CASE DIAGRAM VÀ ĐẶC TẢ USE CASE</a:t>
            </a:r>
          </a:p>
        </p:txBody>
      </p:sp>
      <p:sp>
        <p:nvSpPr>
          <p:cNvPr id="5" name="TextBox 5"/>
          <p:cNvSpPr txBox="1"/>
          <p:nvPr/>
        </p:nvSpPr>
        <p:spPr>
          <a:xfrm>
            <a:off x="1028700" y="1651618"/>
            <a:ext cx="14735431" cy="418548"/>
          </a:xfrm>
          <a:prstGeom prst="rect">
            <a:avLst/>
          </a:prstGeom>
        </p:spPr>
        <p:txBody>
          <a:bodyPr lIns="0" tIns="0" rIns="0" bIns="0" rtlCol="0" anchor="t">
            <a:spAutoFit/>
          </a:bodyPr>
          <a:lstStyle/>
          <a:p>
            <a:pPr algn="just">
              <a:lnSpc>
                <a:spcPts val="3483"/>
              </a:lnSpc>
              <a:spcBef>
                <a:spcPct val="0"/>
              </a:spcBef>
            </a:pPr>
            <a:r>
              <a:rPr lang="en-US" sz="2524" spc="247">
                <a:solidFill>
                  <a:srgbClr val="000000"/>
                </a:solidFill>
                <a:latin typeface="Arial" panose="020B0604020202020204" pitchFamily="34" charset="0"/>
                <a:cs typeface="Arial" panose="020B0604020202020204" pitchFamily="34" charset="0"/>
              </a:rPr>
              <a:t>USE CASE QUẢN LÍ BÁN HÀNG</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sp>
        <p:nvSpPr>
          <p:cNvPr id="2" name="Freeform 2"/>
          <p:cNvSpPr/>
          <p:nvPr/>
        </p:nvSpPr>
        <p:spPr>
          <a:xfrm rot="7659121">
            <a:off x="-4012602" y="5585714"/>
            <a:ext cx="7629294" cy="7828566"/>
          </a:xfrm>
          <a:custGeom>
            <a:avLst/>
            <a:gdLst/>
            <a:ahLst/>
            <a:cxnLst/>
            <a:rect l="l" t="t" r="r" b="b"/>
            <a:pathLst>
              <a:path w="7629294" h="7828566">
                <a:moveTo>
                  <a:pt x="0" y="0"/>
                </a:moveTo>
                <a:lnTo>
                  <a:pt x="7629294" y="0"/>
                </a:lnTo>
                <a:lnTo>
                  <a:pt x="7629294" y="7828566"/>
                </a:lnTo>
                <a:lnTo>
                  <a:pt x="0" y="78285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4999719" y="3006818"/>
            <a:ext cx="1400485" cy="2773532"/>
            <a:chOff x="0" y="0"/>
            <a:chExt cx="368852" cy="730477"/>
          </a:xfrm>
        </p:grpSpPr>
        <p:sp>
          <p:nvSpPr>
            <p:cNvPr id="4" name="Freeform 4"/>
            <p:cNvSpPr/>
            <p:nvPr/>
          </p:nvSpPr>
          <p:spPr>
            <a:xfrm>
              <a:off x="0" y="0"/>
              <a:ext cx="368852" cy="730477"/>
            </a:xfrm>
            <a:custGeom>
              <a:avLst/>
              <a:gdLst/>
              <a:ahLst/>
              <a:cxnLst/>
              <a:rect l="l" t="t" r="r" b="b"/>
              <a:pathLst>
                <a:path w="368852" h="730477">
                  <a:moveTo>
                    <a:pt x="0" y="0"/>
                  </a:moveTo>
                  <a:lnTo>
                    <a:pt x="368852" y="0"/>
                  </a:lnTo>
                  <a:lnTo>
                    <a:pt x="368852" y="730477"/>
                  </a:lnTo>
                  <a:lnTo>
                    <a:pt x="0" y="730477"/>
                  </a:lnTo>
                  <a:close/>
                </a:path>
              </a:pathLst>
            </a:custGeom>
            <a:solidFill>
              <a:srgbClr val="CCCCCC"/>
            </a:solidFill>
          </p:spPr>
        </p:sp>
        <p:sp>
          <p:nvSpPr>
            <p:cNvPr id="5" name="TextBox 5"/>
            <p:cNvSpPr txBox="1"/>
            <p:nvPr/>
          </p:nvSpPr>
          <p:spPr>
            <a:xfrm>
              <a:off x="0" y="-19050"/>
              <a:ext cx="368852" cy="749527"/>
            </a:xfrm>
            <a:prstGeom prst="rect">
              <a:avLst/>
            </a:prstGeom>
          </p:spPr>
          <p:txBody>
            <a:bodyPr lIns="50800" tIns="50800" rIns="50800" bIns="50800" rtlCol="0" anchor="ctr"/>
            <a:lstStyle/>
            <a:p>
              <a:pPr algn="ctr">
                <a:lnSpc>
                  <a:spcPts val="2859"/>
                </a:lnSpc>
              </a:pPr>
              <a:endParaRPr>
                <a:latin typeface="Arial" panose="020B0604020202020204" pitchFamily="34" charset="0"/>
                <a:cs typeface="Arial" panose="020B0604020202020204" pitchFamily="34" charset="0"/>
              </a:endParaRPr>
            </a:p>
          </p:txBody>
        </p:sp>
      </p:grpSp>
      <p:sp>
        <p:nvSpPr>
          <p:cNvPr id="6" name="TextBox 6"/>
          <p:cNvSpPr txBox="1"/>
          <p:nvPr/>
        </p:nvSpPr>
        <p:spPr>
          <a:xfrm>
            <a:off x="762000" y="1104900"/>
            <a:ext cx="17909020" cy="1551194"/>
          </a:xfrm>
          <a:prstGeom prst="rect">
            <a:avLst/>
          </a:prstGeom>
        </p:spPr>
        <p:txBody>
          <a:bodyPr lIns="0" tIns="0" rIns="0" bIns="0" rtlCol="0" anchor="t">
            <a:spAutoFit/>
          </a:bodyPr>
          <a:lstStyle/>
          <a:p>
            <a:pPr algn="ctr">
              <a:lnSpc>
                <a:spcPts val="13661"/>
              </a:lnSpc>
            </a:pPr>
            <a:r>
              <a:rPr lang="en-US" sz="8000" b="1" spc="970" dirty="0">
                <a:solidFill>
                  <a:srgbClr val="231F20"/>
                </a:solidFill>
                <a:latin typeface="Arial" panose="020B0604020202020204" pitchFamily="34" charset="0"/>
                <a:cs typeface="Arial" panose="020B0604020202020204" pitchFamily="34" charset="0"/>
              </a:rPr>
              <a:t>2. KIẾN TRÚC PHẦN MỀM</a:t>
            </a:r>
          </a:p>
        </p:txBody>
      </p:sp>
      <p:sp>
        <p:nvSpPr>
          <p:cNvPr id="7" name="Freeform 7"/>
          <p:cNvSpPr/>
          <p:nvPr/>
        </p:nvSpPr>
        <p:spPr>
          <a:xfrm rot="2016048">
            <a:off x="12243487" y="-1005305"/>
            <a:ext cx="10749463" cy="2687366"/>
          </a:xfrm>
          <a:custGeom>
            <a:avLst/>
            <a:gdLst/>
            <a:ahLst/>
            <a:cxnLst/>
            <a:rect l="l" t="t" r="r" b="b"/>
            <a:pathLst>
              <a:path w="10749463" h="2687366">
                <a:moveTo>
                  <a:pt x="0" y="0"/>
                </a:moveTo>
                <a:lnTo>
                  <a:pt x="10749463" y="0"/>
                </a:lnTo>
                <a:lnTo>
                  <a:pt x="10749463" y="2687365"/>
                </a:lnTo>
                <a:lnTo>
                  <a:pt x="0" y="268736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TextBox 8"/>
          <p:cNvSpPr txBox="1"/>
          <p:nvPr/>
        </p:nvSpPr>
        <p:spPr>
          <a:xfrm>
            <a:off x="5231353" y="3225185"/>
            <a:ext cx="937219" cy="657225"/>
          </a:xfrm>
          <a:prstGeom prst="rect">
            <a:avLst/>
          </a:prstGeom>
        </p:spPr>
        <p:txBody>
          <a:bodyPr lIns="0" tIns="0" rIns="0" bIns="0" rtlCol="0" anchor="t">
            <a:spAutoFit/>
          </a:bodyPr>
          <a:lstStyle/>
          <a:p>
            <a:pPr algn="ctr">
              <a:lnSpc>
                <a:spcPts val="5126"/>
              </a:lnSpc>
            </a:pPr>
            <a:r>
              <a:rPr lang="en-US" sz="4271">
                <a:solidFill>
                  <a:srgbClr val="363636"/>
                </a:solidFill>
                <a:latin typeface="Arial" panose="020B0604020202020204" pitchFamily="34" charset="0"/>
                <a:cs typeface="Arial" panose="020B0604020202020204" pitchFamily="34" charset="0"/>
              </a:rPr>
              <a:t>I</a:t>
            </a:r>
          </a:p>
        </p:txBody>
      </p:sp>
      <p:sp>
        <p:nvSpPr>
          <p:cNvPr id="9" name="TextBox 9"/>
          <p:cNvSpPr txBox="1"/>
          <p:nvPr/>
        </p:nvSpPr>
        <p:spPr>
          <a:xfrm>
            <a:off x="5231353" y="4022304"/>
            <a:ext cx="937219" cy="657225"/>
          </a:xfrm>
          <a:prstGeom prst="rect">
            <a:avLst/>
          </a:prstGeom>
        </p:spPr>
        <p:txBody>
          <a:bodyPr lIns="0" tIns="0" rIns="0" bIns="0" rtlCol="0" anchor="t">
            <a:spAutoFit/>
          </a:bodyPr>
          <a:lstStyle/>
          <a:p>
            <a:pPr algn="ctr">
              <a:lnSpc>
                <a:spcPts val="5126"/>
              </a:lnSpc>
            </a:pPr>
            <a:r>
              <a:rPr lang="en-US" sz="4271">
                <a:solidFill>
                  <a:srgbClr val="363636"/>
                </a:solidFill>
                <a:latin typeface="Arial" panose="020B0604020202020204" pitchFamily="34" charset="0"/>
                <a:cs typeface="Arial" panose="020B0604020202020204" pitchFamily="34" charset="0"/>
              </a:rPr>
              <a:t>II</a:t>
            </a:r>
          </a:p>
        </p:txBody>
      </p:sp>
      <p:sp>
        <p:nvSpPr>
          <p:cNvPr id="10" name="TextBox 10"/>
          <p:cNvSpPr txBox="1"/>
          <p:nvPr/>
        </p:nvSpPr>
        <p:spPr>
          <a:xfrm>
            <a:off x="5231353" y="4903461"/>
            <a:ext cx="937219" cy="657225"/>
          </a:xfrm>
          <a:prstGeom prst="rect">
            <a:avLst/>
          </a:prstGeom>
        </p:spPr>
        <p:txBody>
          <a:bodyPr lIns="0" tIns="0" rIns="0" bIns="0" rtlCol="0" anchor="t">
            <a:spAutoFit/>
          </a:bodyPr>
          <a:lstStyle/>
          <a:p>
            <a:pPr algn="ctr">
              <a:lnSpc>
                <a:spcPts val="5126"/>
              </a:lnSpc>
            </a:pPr>
            <a:r>
              <a:rPr lang="en-US" sz="4271">
                <a:solidFill>
                  <a:srgbClr val="363636"/>
                </a:solidFill>
                <a:latin typeface="Arial" panose="020B0604020202020204" pitchFamily="34" charset="0"/>
                <a:cs typeface="Arial" panose="020B0604020202020204" pitchFamily="34" charset="0"/>
              </a:rPr>
              <a:t>III</a:t>
            </a:r>
          </a:p>
        </p:txBody>
      </p:sp>
      <p:sp>
        <p:nvSpPr>
          <p:cNvPr id="11" name="TextBox 11"/>
          <p:cNvSpPr txBox="1"/>
          <p:nvPr/>
        </p:nvSpPr>
        <p:spPr>
          <a:xfrm>
            <a:off x="6607430" y="3333137"/>
            <a:ext cx="5790503" cy="418548"/>
          </a:xfrm>
          <a:prstGeom prst="rect">
            <a:avLst/>
          </a:prstGeom>
        </p:spPr>
        <p:txBody>
          <a:bodyPr lIns="0" tIns="0" rIns="0" bIns="0" rtlCol="0" anchor="t">
            <a:spAutoFit/>
          </a:bodyPr>
          <a:lstStyle/>
          <a:p>
            <a:pPr algn="l">
              <a:lnSpc>
                <a:spcPts val="3483"/>
              </a:lnSpc>
            </a:pPr>
            <a:r>
              <a:rPr lang="en-US" sz="2524" spc="247">
                <a:solidFill>
                  <a:srgbClr val="231F20"/>
                </a:solidFill>
                <a:latin typeface="Arial" panose="020B0604020202020204" pitchFamily="34" charset="0"/>
                <a:cs typeface="Arial" panose="020B0604020202020204" pitchFamily="34" charset="0"/>
              </a:rPr>
              <a:t>GIỚI THIỆU VỀ MÔ HÌNH</a:t>
            </a:r>
          </a:p>
        </p:txBody>
      </p:sp>
      <p:sp>
        <p:nvSpPr>
          <p:cNvPr id="12" name="TextBox 12"/>
          <p:cNvSpPr txBox="1"/>
          <p:nvPr/>
        </p:nvSpPr>
        <p:spPr>
          <a:xfrm>
            <a:off x="6607430" y="4127355"/>
            <a:ext cx="6076629" cy="418548"/>
          </a:xfrm>
          <a:prstGeom prst="rect">
            <a:avLst/>
          </a:prstGeom>
        </p:spPr>
        <p:txBody>
          <a:bodyPr lIns="0" tIns="0" rIns="0" bIns="0" rtlCol="0" anchor="t">
            <a:spAutoFit/>
          </a:bodyPr>
          <a:lstStyle/>
          <a:p>
            <a:pPr algn="l">
              <a:lnSpc>
                <a:spcPts val="3483"/>
              </a:lnSpc>
            </a:pPr>
            <a:r>
              <a:rPr lang="en-US" sz="2524" spc="247">
                <a:solidFill>
                  <a:srgbClr val="231F20"/>
                </a:solidFill>
                <a:latin typeface="Arial" panose="020B0604020202020204" pitchFamily="34" charset="0"/>
                <a:cs typeface="Arial" panose="020B0604020202020204" pitchFamily="34" charset="0"/>
              </a:rPr>
              <a:t>ƯU ĐIỂM</a:t>
            </a:r>
          </a:p>
        </p:txBody>
      </p:sp>
      <p:sp>
        <p:nvSpPr>
          <p:cNvPr id="13" name="TextBox 13"/>
          <p:cNvSpPr txBox="1"/>
          <p:nvPr/>
        </p:nvSpPr>
        <p:spPr>
          <a:xfrm>
            <a:off x="6607430" y="5047445"/>
            <a:ext cx="6914312" cy="418548"/>
          </a:xfrm>
          <a:prstGeom prst="rect">
            <a:avLst/>
          </a:prstGeom>
        </p:spPr>
        <p:txBody>
          <a:bodyPr lIns="0" tIns="0" rIns="0" bIns="0" rtlCol="0" anchor="t">
            <a:spAutoFit/>
          </a:bodyPr>
          <a:lstStyle/>
          <a:p>
            <a:pPr marL="0" lvl="0" indent="0" algn="l">
              <a:lnSpc>
                <a:spcPts val="3483"/>
              </a:lnSpc>
              <a:spcBef>
                <a:spcPct val="0"/>
              </a:spcBef>
            </a:pPr>
            <a:r>
              <a:rPr lang="en-US" sz="2524" spc="247">
                <a:solidFill>
                  <a:srgbClr val="231F20"/>
                </a:solidFill>
                <a:latin typeface="Arial" panose="020B0604020202020204" pitchFamily="34" charset="0"/>
                <a:cs typeface="Arial" panose="020B0604020202020204" pitchFamily="34" charset="0"/>
              </a:rPr>
              <a:t>PHÂN TÍCH PHẦN MỀM VÀ ỨNG DỤNG</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sp>
        <p:nvSpPr>
          <p:cNvPr id="2" name="Freeform 2"/>
          <p:cNvSpPr/>
          <p:nvPr/>
        </p:nvSpPr>
        <p:spPr>
          <a:xfrm rot="7659121">
            <a:off x="-4012602" y="5585714"/>
            <a:ext cx="7629294" cy="7828566"/>
          </a:xfrm>
          <a:custGeom>
            <a:avLst/>
            <a:gdLst/>
            <a:ahLst/>
            <a:cxnLst/>
            <a:rect l="l" t="t" r="r" b="b"/>
            <a:pathLst>
              <a:path w="7629294" h="7828566">
                <a:moveTo>
                  <a:pt x="0" y="0"/>
                </a:moveTo>
                <a:lnTo>
                  <a:pt x="7629294" y="0"/>
                </a:lnTo>
                <a:lnTo>
                  <a:pt x="7629294" y="7828566"/>
                </a:lnTo>
                <a:lnTo>
                  <a:pt x="0" y="78285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4999719" y="3006818"/>
            <a:ext cx="1400485" cy="1025011"/>
            <a:chOff x="0" y="0"/>
            <a:chExt cx="368852" cy="269962"/>
          </a:xfrm>
        </p:grpSpPr>
        <p:sp>
          <p:nvSpPr>
            <p:cNvPr id="4" name="Freeform 4"/>
            <p:cNvSpPr/>
            <p:nvPr/>
          </p:nvSpPr>
          <p:spPr>
            <a:xfrm>
              <a:off x="0" y="0"/>
              <a:ext cx="368852" cy="269962"/>
            </a:xfrm>
            <a:custGeom>
              <a:avLst/>
              <a:gdLst/>
              <a:ahLst/>
              <a:cxnLst/>
              <a:rect l="l" t="t" r="r" b="b"/>
              <a:pathLst>
                <a:path w="368852" h="269962">
                  <a:moveTo>
                    <a:pt x="0" y="0"/>
                  </a:moveTo>
                  <a:lnTo>
                    <a:pt x="368852" y="0"/>
                  </a:lnTo>
                  <a:lnTo>
                    <a:pt x="368852" y="269962"/>
                  </a:lnTo>
                  <a:lnTo>
                    <a:pt x="0" y="269962"/>
                  </a:lnTo>
                  <a:close/>
                </a:path>
              </a:pathLst>
            </a:custGeom>
            <a:solidFill>
              <a:srgbClr val="F18616"/>
            </a:solidFill>
          </p:spPr>
        </p:sp>
        <p:sp>
          <p:nvSpPr>
            <p:cNvPr id="5" name="TextBox 5"/>
            <p:cNvSpPr txBox="1"/>
            <p:nvPr/>
          </p:nvSpPr>
          <p:spPr>
            <a:xfrm>
              <a:off x="0" y="-19050"/>
              <a:ext cx="368852" cy="289012"/>
            </a:xfrm>
            <a:prstGeom prst="rect">
              <a:avLst/>
            </a:prstGeom>
          </p:spPr>
          <p:txBody>
            <a:bodyPr lIns="50800" tIns="50800" rIns="50800" bIns="50800" rtlCol="0" anchor="ctr"/>
            <a:lstStyle/>
            <a:p>
              <a:pPr algn="ctr">
                <a:lnSpc>
                  <a:spcPts val="2859"/>
                </a:lnSpc>
              </a:pPr>
              <a:endParaRPr>
                <a:latin typeface="Arial" panose="020B0604020202020204" pitchFamily="34" charset="0"/>
                <a:cs typeface="Arial" panose="020B0604020202020204" pitchFamily="34" charset="0"/>
              </a:endParaRPr>
            </a:p>
          </p:txBody>
        </p:sp>
      </p:grpSp>
      <p:sp>
        <p:nvSpPr>
          <p:cNvPr id="6" name="Freeform 6"/>
          <p:cNvSpPr/>
          <p:nvPr/>
        </p:nvSpPr>
        <p:spPr>
          <a:xfrm rot="2016048">
            <a:off x="12243487" y="-1005305"/>
            <a:ext cx="10749463" cy="2687366"/>
          </a:xfrm>
          <a:custGeom>
            <a:avLst/>
            <a:gdLst/>
            <a:ahLst/>
            <a:cxnLst/>
            <a:rect l="l" t="t" r="r" b="b"/>
            <a:pathLst>
              <a:path w="10749463" h="2687366">
                <a:moveTo>
                  <a:pt x="0" y="0"/>
                </a:moveTo>
                <a:lnTo>
                  <a:pt x="10749463" y="0"/>
                </a:lnTo>
                <a:lnTo>
                  <a:pt x="10749463" y="2687365"/>
                </a:lnTo>
                <a:lnTo>
                  <a:pt x="0" y="268736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TextBox 7"/>
          <p:cNvSpPr txBox="1"/>
          <p:nvPr/>
        </p:nvSpPr>
        <p:spPr>
          <a:xfrm>
            <a:off x="5231353" y="3225185"/>
            <a:ext cx="937219" cy="657225"/>
          </a:xfrm>
          <a:prstGeom prst="rect">
            <a:avLst/>
          </a:prstGeom>
        </p:spPr>
        <p:txBody>
          <a:bodyPr lIns="0" tIns="0" rIns="0" bIns="0" rtlCol="0" anchor="t">
            <a:spAutoFit/>
          </a:bodyPr>
          <a:lstStyle/>
          <a:p>
            <a:pPr algn="ctr">
              <a:lnSpc>
                <a:spcPts val="5126"/>
              </a:lnSpc>
            </a:pPr>
            <a:r>
              <a:rPr lang="en-US" sz="4271">
                <a:solidFill>
                  <a:srgbClr val="363636"/>
                </a:solidFill>
                <a:latin typeface="Arial" panose="020B0604020202020204" pitchFamily="34" charset="0"/>
                <a:cs typeface="Arial" panose="020B0604020202020204" pitchFamily="34" charset="0"/>
              </a:rPr>
              <a:t>I</a:t>
            </a:r>
          </a:p>
        </p:txBody>
      </p:sp>
      <p:sp>
        <p:nvSpPr>
          <p:cNvPr id="8" name="TextBox 8"/>
          <p:cNvSpPr txBox="1"/>
          <p:nvPr/>
        </p:nvSpPr>
        <p:spPr>
          <a:xfrm>
            <a:off x="6607430" y="4079185"/>
            <a:ext cx="937219" cy="657225"/>
          </a:xfrm>
          <a:prstGeom prst="rect">
            <a:avLst/>
          </a:prstGeom>
        </p:spPr>
        <p:txBody>
          <a:bodyPr lIns="0" tIns="0" rIns="0" bIns="0" rtlCol="0" anchor="t">
            <a:spAutoFit/>
          </a:bodyPr>
          <a:lstStyle/>
          <a:p>
            <a:pPr algn="ctr">
              <a:lnSpc>
                <a:spcPts val="5126"/>
              </a:lnSpc>
            </a:pPr>
            <a:r>
              <a:rPr lang="en-US" sz="4271">
                <a:solidFill>
                  <a:srgbClr val="363636"/>
                </a:solidFill>
                <a:latin typeface="Arial" panose="020B0604020202020204" pitchFamily="34" charset="0"/>
                <a:cs typeface="Arial" panose="020B0604020202020204" pitchFamily="34" charset="0"/>
              </a:rPr>
              <a:t>1</a:t>
            </a:r>
          </a:p>
        </p:txBody>
      </p:sp>
      <p:sp>
        <p:nvSpPr>
          <p:cNvPr id="9" name="TextBox 9"/>
          <p:cNvSpPr txBox="1"/>
          <p:nvPr/>
        </p:nvSpPr>
        <p:spPr>
          <a:xfrm>
            <a:off x="6607430" y="4960342"/>
            <a:ext cx="937219" cy="657225"/>
          </a:xfrm>
          <a:prstGeom prst="rect">
            <a:avLst/>
          </a:prstGeom>
        </p:spPr>
        <p:txBody>
          <a:bodyPr lIns="0" tIns="0" rIns="0" bIns="0" rtlCol="0" anchor="t">
            <a:spAutoFit/>
          </a:bodyPr>
          <a:lstStyle/>
          <a:p>
            <a:pPr algn="ctr">
              <a:lnSpc>
                <a:spcPts val="5126"/>
              </a:lnSpc>
            </a:pPr>
            <a:r>
              <a:rPr lang="en-US" sz="4271" dirty="0">
                <a:solidFill>
                  <a:srgbClr val="363636"/>
                </a:solidFill>
                <a:latin typeface="Arial" panose="020B0604020202020204" pitchFamily="34" charset="0"/>
                <a:cs typeface="Arial" panose="020B0604020202020204" pitchFamily="34" charset="0"/>
              </a:rPr>
              <a:t>2</a:t>
            </a:r>
          </a:p>
        </p:txBody>
      </p:sp>
      <p:sp>
        <p:nvSpPr>
          <p:cNvPr id="10" name="TextBox 10"/>
          <p:cNvSpPr txBox="1"/>
          <p:nvPr/>
        </p:nvSpPr>
        <p:spPr>
          <a:xfrm>
            <a:off x="6607430" y="5757462"/>
            <a:ext cx="937219" cy="657225"/>
          </a:xfrm>
          <a:prstGeom prst="rect">
            <a:avLst/>
          </a:prstGeom>
        </p:spPr>
        <p:txBody>
          <a:bodyPr lIns="0" tIns="0" rIns="0" bIns="0" rtlCol="0" anchor="t">
            <a:spAutoFit/>
          </a:bodyPr>
          <a:lstStyle/>
          <a:p>
            <a:pPr algn="ctr">
              <a:lnSpc>
                <a:spcPts val="5126"/>
              </a:lnSpc>
            </a:pPr>
            <a:r>
              <a:rPr lang="en-US" sz="4271" dirty="0">
                <a:solidFill>
                  <a:srgbClr val="363636"/>
                </a:solidFill>
                <a:latin typeface="Arial" panose="020B0604020202020204" pitchFamily="34" charset="0"/>
                <a:cs typeface="Arial" panose="020B0604020202020204" pitchFamily="34" charset="0"/>
              </a:rPr>
              <a:t>3</a:t>
            </a:r>
          </a:p>
        </p:txBody>
      </p:sp>
      <p:sp>
        <p:nvSpPr>
          <p:cNvPr id="11" name="TextBox 11"/>
          <p:cNvSpPr txBox="1"/>
          <p:nvPr/>
        </p:nvSpPr>
        <p:spPr>
          <a:xfrm>
            <a:off x="6607430" y="3333137"/>
            <a:ext cx="5790503" cy="418548"/>
          </a:xfrm>
          <a:prstGeom prst="rect">
            <a:avLst/>
          </a:prstGeom>
        </p:spPr>
        <p:txBody>
          <a:bodyPr lIns="0" tIns="0" rIns="0" bIns="0" rtlCol="0" anchor="t">
            <a:spAutoFit/>
          </a:bodyPr>
          <a:lstStyle/>
          <a:p>
            <a:pPr algn="l">
              <a:lnSpc>
                <a:spcPts val="3483"/>
              </a:lnSpc>
            </a:pPr>
            <a:r>
              <a:rPr lang="en-US" sz="2524" spc="247">
                <a:solidFill>
                  <a:srgbClr val="DF5E00"/>
                </a:solidFill>
                <a:latin typeface="Arial" panose="020B0604020202020204" pitchFamily="34" charset="0"/>
                <a:cs typeface="Arial" panose="020B0604020202020204" pitchFamily="34" charset="0"/>
              </a:rPr>
              <a:t>GIỚI THIỆU</a:t>
            </a:r>
          </a:p>
        </p:txBody>
      </p:sp>
      <p:sp>
        <p:nvSpPr>
          <p:cNvPr id="12" name="TextBox 12"/>
          <p:cNvSpPr txBox="1"/>
          <p:nvPr/>
        </p:nvSpPr>
        <p:spPr>
          <a:xfrm>
            <a:off x="7983508" y="4184236"/>
            <a:ext cx="6076629" cy="418548"/>
          </a:xfrm>
          <a:prstGeom prst="rect">
            <a:avLst/>
          </a:prstGeom>
        </p:spPr>
        <p:txBody>
          <a:bodyPr lIns="0" tIns="0" rIns="0" bIns="0" rtlCol="0" anchor="t">
            <a:spAutoFit/>
          </a:bodyPr>
          <a:lstStyle/>
          <a:p>
            <a:pPr algn="l">
              <a:lnSpc>
                <a:spcPts val="3483"/>
              </a:lnSpc>
            </a:pPr>
            <a:r>
              <a:rPr lang="en-US" sz="2524" spc="247" dirty="0">
                <a:solidFill>
                  <a:srgbClr val="DF5E00"/>
                </a:solidFill>
                <a:latin typeface="Arial" panose="020B0604020202020204" pitchFamily="34" charset="0"/>
                <a:cs typeface="Arial" panose="020B0604020202020204" pitchFamily="34" charset="0"/>
              </a:rPr>
              <a:t>LÍ DO THỰC HIỆN ĐỀ TÀI</a:t>
            </a:r>
          </a:p>
        </p:txBody>
      </p:sp>
      <p:sp>
        <p:nvSpPr>
          <p:cNvPr id="13" name="TextBox 13"/>
          <p:cNvSpPr txBox="1"/>
          <p:nvPr/>
        </p:nvSpPr>
        <p:spPr>
          <a:xfrm>
            <a:off x="7983508" y="5104327"/>
            <a:ext cx="5790503" cy="418548"/>
          </a:xfrm>
          <a:prstGeom prst="rect">
            <a:avLst/>
          </a:prstGeom>
        </p:spPr>
        <p:txBody>
          <a:bodyPr lIns="0" tIns="0" rIns="0" bIns="0" rtlCol="0" anchor="t">
            <a:spAutoFit/>
          </a:bodyPr>
          <a:lstStyle/>
          <a:p>
            <a:pPr marL="0" lvl="0" indent="0" algn="l">
              <a:lnSpc>
                <a:spcPts val="3483"/>
              </a:lnSpc>
              <a:spcBef>
                <a:spcPct val="0"/>
              </a:spcBef>
            </a:pPr>
            <a:r>
              <a:rPr lang="en-US" sz="2524" spc="247" dirty="0">
                <a:solidFill>
                  <a:srgbClr val="DF5E00"/>
                </a:solidFill>
                <a:latin typeface="Arial" panose="020B0604020202020204" pitchFamily="34" charset="0"/>
                <a:cs typeface="Arial" panose="020B0604020202020204" pitchFamily="34" charset="0"/>
              </a:rPr>
              <a:t>MỤC TIÊU</a:t>
            </a:r>
          </a:p>
        </p:txBody>
      </p:sp>
      <p:sp>
        <p:nvSpPr>
          <p:cNvPr id="14" name="TextBox 14"/>
          <p:cNvSpPr txBox="1"/>
          <p:nvPr/>
        </p:nvSpPr>
        <p:spPr>
          <a:xfrm>
            <a:off x="7983508" y="5898544"/>
            <a:ext cx="6076629" cy="418548"/>
          </a:xfrm>
          <a:prstGeom prst="rect">
            <a:avLst/>
          </a:prstGeom>
        </p:spPr>
        <p:txBody>
          <a:bodyPr lIns="0" tIns="0" rIns="0" bIns="0" rtlCol="0" anchor="t">
            <a:spAutoFit/>
          </a:bodyPr>
          <a:lstStyle/>
          <a:p>
            <a:pPr marL="0" lvl="0" indent="0" algn="l">
              <a:lnSpc>
                <a:spcPts val="3483"/>
              </a:lnSpc>
              <a:spcBef>
                <a:spcPct val="0"/>
              </a:spcBef>
            </a:pPr>
            <a:r>
              <a:rPr lang="en-US" sz="2524" spc="247" dirty="0">
                <a:solidFill>
                  <a:srgbClr val="DF5E00"/>
                </a:solidFill>
                <a:latin typeface="Arial" panose="020B0604020202020204" pitchFamily="34" charset="0"/>
                <a:cs typeface="Arial" panose="020B0604020202020204" pitchFamily="34" charset="0"/>
              </a:rPr>
              <a:t>PHƯƠNG PHÁP THỰC HIỆN</a:t>
            </a:r>
          </a:p>
        </p:txBody>
      </p:sp>
      <p:sp>
        <p:nvSpPr>
          <p:cNvPr id="15" name="TextBox 15"/>
          <p:cNvSpPr txBox="1"/>
          <p:nvPr/>
        </p:nvSpPr>
        <p:spPr>
          <a:xfrm>
            <a:off x="6607430" y="6643287"/>
            <a:ext cx="937219" cy="657225"/>
          </a:xfrm>
          <a:prstGeom prst="rect">
            <a:avLst/>
          </a:prstGeom>
        </p:spPr>
        <p:txBody>
          <a:bodyPr lIns="0" tIns="0" rIns="0" bIns="0" rtlCol="0" anchor="t">
            <a:spAutoFit/>
          </a:bodyPr>
          <a:lstStyle/>
          <a:p>
            <a:pPr algn="ctr">
              <a:lnSpc>
                <a:spcPts val="5126"/>
              </a:lnSpc>
            </a:pPr>
            <a:r>
              <a:rPr lang="en-US" sz="4271">
                <a:solidFill>
                  <a:srgbClr val="363636"/>
                </a:solidFill>
                <a:latin typeface="Arial" panose="020B0604020202020204" pitchFamily="34" charset="0"/>
                <a:cs typeface="Arial" panose="020B0604020202020204" pitchFamily="34" charset="0"/>
              </a:rPr>
              <a:t>4</a:t>
            </a:r>
          </a:p>
        </p:txBody>
      </p:sp>
      <p:sp>
        <p:nvSpPr>
          <p:cNvPr id="16" name="TextBox 16"/>
          <p:cNvSpPr txBox="1"/>
          <p:nvPr/>
        </p:nvSpPr>
        <p:spPr>
          <a:xfrm>
            <a:off x="7983508" y="6688568"/>
            <a:ext cx="6076629" cy="424796"/>
          </a:xfrm>
          <a:prstGeom prst="rect">
            <a:avLst/>
          </a:prstGeom>
        </p:spPr>
        <p:txBody>
          <a:bodyPr lIns="0" tIns="0" rIns="0" bIns="0" rtlCol="0" anchor="t">
            <a:spAutoFit/>
          </a:bodyPr>
          <a:lstStyle/>
          <a:p>
            <a:pPr marL="0" lvl="0" indent="0" algn="l">
              <a:lnSpc>
                <a:spcPts val="3483"/>
              </a:lnSpc>
              <a:spcBef>
                <a:spcPct val="0"/>
              </a:spcBef>
            </a:pPr>
            <a:r>
              <a:rPr lang="en-US" sz="2524" spc="247" dirty="0">
                <a:solidFill>
                  <a:srgbClr val="DF5E00"/>
                </a:solidFill>
                <a:latin typeface="Arial" panose="020B0604020202020204" pitchFamily="34" charset="0"/>
                <a:cs typeface="Arial" panose="020B0604020202020204" pitchFamily="34" charset="0"/>
              </a:rPr>
              <a:t>MỤC TIÊU ĐỀ RA</a:t>
            </a:r>
          </a:p>
        </p:txBody>
      </p:sp>
      <p:sp>
        <p:nvSpPr>
          <p:cNvPr id="17" name="TextBox 17"/>
          <p:cNvSpPr txBox="1"/>
          <p:nvPr/>
        </p:nvSpPr>
        <p:spPr>
          <a:xfrm>
            <a:off x="-117722" y="1758585"/>
            <a:ext cx="17909020" cy="795549"/>
          </a:xfrm>
          <a:prstGeom prst="rect">
            <a:avLst/>
          </a:prstGeom>
        </p:spPr>
        <p:txBody>
          <a:bodyPr lIns="0" tIns="0" rIns="0" bIns="0" rtlCol="0" anchor="t">
            <a:spAutoFit/>
          </a:bodyPr>
          <a:lstStyle/>
          <a:p>
            <a:pPr marL="1032524" lvl="1" indent="-516262" algn="ctr">
              <a:lnSpc>
                <a:spcPts val="6599"/>
              </a:lnSpc>
              <a:buAutoNum type="arabicPeriod"/>
            </a:pPr>
            <a:r>
              <a:rPr lang="en-US" sz="4782" spc="468" dirty="0">
                <a:solidFill>
                  <a:srgbClr val="DF5E00"/>
                </a:solidFill>
                <a:latin typeface="Arial" panose="020B0604020202020204" pitchFamily="34" charset="0"/>
                <a:cs typeface="Arial" panose="020B0604020202020204" pitchFamily="34" charset="0"/>
              </a:rPr>
              <a:t>TỔNG QUAN VỀ ỨNG DỤNG VÀ ĐẶC TẢ YÊU CẦU</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2" grpId="0"/>
      <p:bldP spid="13" grpId="0"/>
      <p:bldP spid="14" grpId="0"/>
      <p:bldP spid="15" grpId="0"/>
      <p:bldP spid="16" grpId="0"/>
    </p:bld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sp>
        <p:nvSpPr>
          <p:cNvPr id="2" name="Freeform 2"/>
          <p:cNvSpPr/>
          <p:nvPr/>
        </p:nvSpPr>
        <p:spPr>
          <a:xfrm rot="7659121">
            <a:off x="-4012602" y="5585714"/>
            <a:ext cx="7629294" cy="7828566"/>
          </a:xfrm>
          <a:custGeom>
            <a:avLst/>
            <a:gdLst/>
            <a:ahLst/>
            <a:cxnLst/>
            <a:rect l="l" t="t" r="r" b="b"/>
            <a:pathLst>
              <a:path w="7629294" h="7828566">
                <a:moveTo>
                  <a:pt x="0" y="0"/>
                </a:moveTo>
                <a:lnTo>
                  <a:pt x="7629294" y="0"/>
                </a:lnTo>
                <a:lnTo>
                  <a:pt x="7629294" y="7828566"/>
                </a:lnTo>
                <a:lnTo>
                  <a:pt x="0" y="78285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4999719" y="3006818"/>
            <a:ext cx="5861074" cy="1081892"/>
            <a:chOff x="0" y="0"/>
            <a:chExt cx="1543657" cy="284943"/>
          </a:xfrm>
        </p:grpSpPr>
        <p:sp>
          <p:nvSpPr>
            <p:cNvPr id="4" name="Freeform 4"/>
            <p:cNvSpPr/>
            <p:nvPr/>
          </p:nvSpPr>
          <p:spPr>
            <a:xfrm>
              <a:off x="0" y="0"/>
              <a:ext cx="1543657" cy="284943"/>
            </a:xfrm>
            <a:custGeom>
              <a:avLst/>
              <a:gdLst/>
              <a:ahLst/>
              <a:cxnLst/>
              <a:rect l="l" t="t" r="r" b="b"/>
              <a:pathLst>
                <a:path w="1543657" h="284943">
                  <a:moveTo>
                    <a:pt x="0" y="0"/>
                  </a:moveTo>
                  <a:lnTo>
                    <a:pt x="1543657" y="0"/>
                  </a:lnTo>
                  <a:lnTo>
                    <a:pt x="1543657" y="284943"/>
                  </a:lnTo>
                  <a:lnTo>
                    <a:pt x="0" y="284943"/>
                  </a:lnTo>
                  <a:close/>
                </a:path>
              </a:pathLst>
            </a:custGeom>
            <a:solidFill>
              <a:srgbClr val="CCCCCC"/>
            </a:solidFill>
          </p:spPr>
        </p:sp>
        <p:sp>
          <p:nvSpPr>
            <p:cNvPr id="5" name="TextBox 5"/>
            <p:cNvSpPr txBox="1"/>
            <p:nvPr/>
          </p:nvSpPr>
          <p:spPr>
            <a:xfrm>
              <a:off x="0" y="-19050"/>
              <a:ext cx="1543657" cy="303993"/>
            </a:xfrm>
            <a:prstGeom prst="rect">
              <a:avLst/>
            </a:prstGeom>
          </p:spPr>
          <p:txBody>
            <a:bodyPr lIns="50800" tIns="50800" rIns="50800" bIns="50800" rtlCol="0" anchor="ctr"/>
            <a:lstStyle/>
            <a:p>
              <a:pPr algn="ctr">
                <a:lnSpc>
                  <a:spcPts val="2859"/>
                </a:lnSpc>
              </a:pPr>
              <a:endParaRPr>
                <a:latin typeface="Arial" panose="020B0604020202020204" pitchFamily="34" charset="0"/>
                <a:cs typeface="Arial" panose="020B0604020202020204" pitchFamily="34" charset="0"/>
              </a:endParaRPr>
            </a:p>
          </p:txBody>
        </p:sp>
      </p:grpSp>
      <p:sp>
        <p:nvSpPr>
          <p:cNvPr id="7" name="Freeform 7"/>
          <p:cNvSpPr/>
          <p:nvPr/>
        </p:nvSpPr>
        <p:spPr>
          <a:xfrm rot="2016048">
            <a:off x="12243487" y="-1005305"/>
            <a:ext cx="10749463" cy="2687366"/>
          </a:xfrm>
          <a:custGeom>
            <a:avLst/>
            <a:gdLst/>
            <a:ahLst/>
            <a:cxnLst/>
            <a:rect l="l" t="t" r="r" b="b"/>
            <a:pathLst>
              <a:path w="10749463" h="2687366">
                <a:moveTo>
                  <a:pt x="0" y="0"/>
                </a:moveTo>
                <a:lnTo>
                  <a:pt x="10749463" y="0"/>
                </a:lnTo>
                <a:lnTo>
                  <a:pt x="10749463" y="2687365"/>
                </a:lnTo>
                <a:lnTo>
                  <a:pt x="0" y="268736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TextBox 8"/>
          <p:cNvSpPr txBox="1"/>
          <p:nvPr/>
        </p:nvSpPr>
        <p:spPr>
          <a:xfrm>
            <a:off x="5231353" y="3225185"/>
            <a:ext cx="937219" cy="657225"/>
          </a:xfrm>
          <a:prstGeom prst="rect">
            <a:avLst/>
          </a:prstGeom>
        </p:spPr>
        <p:txBody>
          <a:bodyPr lIns="0" tIns="0" rIns="0" bIns="0" rtlCol="0" anchor="t">
            <a:spAutoFit/>
          </a:bodyPr>
          <a:lstStyle/>
          <a:p>
            <a:pPr algn="ctr">
              <a:lnSpc>
                <a:spcPts val="5126"/>
              </a:lnSpc>
            </a:pPr>
            <a:r>
              <a:rPr lang="en-US" sz="4271">
                <a:solidFill>
                  <a:srgbClr val="363636"/>
                </a:solidFill>
                <a:latin typeface="Arial" panose="020B0604020202020204" pitchFamily="34" charset="0"/>
                <a:cs typeface="Arial" panose="020B0604020202020204" pitchFamily="34" charset="0"/>
              </a:rPr>
              <a:t>I</a:t>
            </a:r>
          </a:p>
        </p:txBody>
      </p:sp>
      <p:sp>
        <p:nvSpPr>
          <p:cNvPr id="9" name="TextBox 9"/>
          <p:cNvSpPr txBox="1"/>
          <p:nvPr/>
        </p:nvSpPr>
        <p:spPr>
          <a:xfrm>
            <a:off x="5231353" y="4022304"/>
            <a:ext cx="937219" cy="657225"/>
          </a:xfrm>
          <a:prstGeom prst="rect">
            <a:avLst/>
          </a:prstGeom>
        </p:spPr>
        <p:txBody>
          <a:bodyPr lIns="0" tIns="0" rIns="0" bIns="0" rtlCol="0" anchor="t">
            <a:spAutoFit/>
          </a:bodyPr>
          <a:lstStyle/>
          <a:p>
            <a:pPr algn="ctr">
              <a:lnSpc>
                <a:spcPts val="5126"/>
              </a:lnSpc>
            </a:pPr>
            <a:r>
              <a:rPr lang="en-US" sz="4271">
                <a:solidFill>
                  <a:srgbClr val="363636"/>
                </a:solidFill>
                <a:latin typeface="Arial" panose="020B0604020202020204" pitchFamily="34" charset="0"/>
                <a:cs typeface="Arial" panose="020B0604020202020204" pitchFamily="34" charset="0"/>
              </a:rPr>
              <a:t>II</a:t>
            </a:r>
          </a:p>
        </p:txBody>
      </p:sp>
      <p:sp>
        <p:nvSpPr>
          <p:cNvPr id="10" name="TextBox 10"/>
          <p:cNvSpPr txBox="1"/>
          <p:nvPr/>
        </p:nvSpPr>
        <p:spPr>
          <a:xfrm>
            <a:off x="5231353" y="4903461"/>
            <a:ext cx="937219" cy="657225"/>
          </a:xfrm>
          <a:prstGeom prst="rect">
            <a:avLst/>
          </a:prstGeom>
        </p:spPr>
        <p:txBody>
          <a:bodyPr lIns="0" tIns="0" rIns="0" bIns="0" rtlCol="0" anchor="t">
            <a:spAutoFit/>
          </a:bodyPr>
          <a:lstStyle/>
          <a:p>
            <a:pPr algn="ctr">
              <a:lnSpc>
                <a:spcPts val="5126"/>
              </a:lnSpc>
            </a:pPr>
            <a:r>
              <a:rPr lang="en-US" sz="4271">
                <a:solidFill>
                  <a:srgbClr val="363636"/>
                </a:solidFill>
                <a:latin typeface="Arial" panose="020B0604020202020204" pitchFamily="34" charset="0"/>
                <a:cs typeface="Arial" panose="020B0604020202020204" pitchFamily="34" charset="0"/>
              </a:rPr>
              <a:t>III</a:t>
            </a:r>
          </a:p>
        </p:txBody>
      </p:sp>
      <p:sp>
        <p:nvSpPr>
          <p:cNvPr id="11" name="TextBox 11"/>
          <p:cNvSpPr txBox="1"/>
          <p:nvPr/>
        </p:nvSpPr>
        <p:spPr>
          <a:xfrm>
            <a:off x="6607430" y="3333137"/>
            <a:ext cx="5790503" cy="418548"/>
          </a:xfrm>
          <a:prstGeom prst="rect">
            <a:avLst/>
          </a:prstGeom>
        </p:spPr>
        <p:txBody>
          <a:bodyPr lIns="0" tIns="0" rIns="0" bIns="0" rtlCol="0" anchor="t">
            <a:spAutoFit/>
          </a:bodyPr>
          <a:lstStyle/>
          <a:p>
            <a:pPr algn="l">
              <a:lnSpc>
                <a:spcPts val="3483"/>
              </a:lnSpc>
            </a:pPr>
            <a:r>
              <a:rPr lang="en-US" sz="2524" spc="247" dirty="0">
                <a:solidFill>
                  <a:srgbClr val="231F20"/>
                </a:solidFill>
                <a:latin typeface="Arial" panose="020B0604020202020204" pitchFamily="34" charset="0"/>
                <a:cs typeface="Arial" panose="020B0604020202020204" pitchFamily="34" charset="0"/>
              </a:rPr>
              <a:t>GIỚI THIỆU VỀ MÔ HÌNH</a:t>
            </a:r>
          </a:p>
        </p:txBody>
      </p:sp>
      <p:sp>
        <p:nvSpPr>
          <p:cNvPr id="12" name="TextBox 12"/>
          <p:cNvSpPr txBox="1"/>
          <p:nvPr/>
        </p:nvSpPr>
        <p:spPr>
          <a:xfrm>
            <a:off x="6607430" y="4127355"/>
            <a:ext cx="6076629" cy="418548"/>
          </a:xfrm>
          <a:prstGeom prst="rect">
            <a:avLst/>
          </a:prstGeom>
        </p:spPr>
        <p:txBody>
          <a:bodyPr lIns="0" tIns="0" rIns="0" bIns="0" rtlCol="0" anchor="t">
            <a:spAutoFit/>
          </a:bodyPr>
          <a:lstStyle/>
          <a:p>
            <a:pPr algn="l">
              <a:lnSpc>
                <a:spcPts val="3483"/>
              </a:lnSpc>
            </a:pPr>
            <a:r>
              <a:rPr lang="en-US" sz="2524" spc="247">
                <a:solidFill>
                  <a:srgbClr val="231F20"/>
                </a:solidFill>
                <a:latin typeface="Arial" panose="020B0604020202020204" pitchFamily="34" charset="0"/>
                <a:cs typeface="Arial" panose="020B0604020202020204" pitchFamily="34" charset="0"/>
              </a:rPr>
              <a:t>ƯU ĐIỂM</a:t>
            </a:r>
          </a:p>
        </p:txBody>
      </p:sp>
      <p:sp>
        <p:nvSpPr>
          <p:cNvPr id="13" name="TextBox 13"/>
          <p:cNvSpPr txBox="1"/>
          <p:nvPr/>
        </p:nvSpPr>
        <p:spPr>
          <a:xfrm>
            <a:off x="6607430" y="5047445"/>
            <a:ext cx="6914312" cy="418548"/>
          </a:xfrm>
          <a:prstGeom prst="rect">
            <a:avLst/>
          </a:prstGeom>
        </p:spPr>
        <p:txBody>
          <a:bodyPr lIns="0" tIns="0" rIns="0" bIns="0" rtlCol="0" anchor="t">
            <a:spAutoFit/>
          </a:bodyPr>
          <a:lstStyle/>
          <a:p>
            <a:pPr marL="0" lvl="0" indent="0" algn="l">
              <a:lnSpc>
                <a:spcPts val="3483"/>
              </a:lnSpc>
              <a:spcBef>
                <a:spcPct val="0"/>
              </a:spcBef>
            </a:pPr>
            <a:r>
              <a:rPr lang="en-US" sz="2524" spc="247">
                <a:solidFill>
                  <a:srgbClr val="231F20"/>
                </a:solidFill>
                <a:latin typeface="Arial" panose="020B0604020202020204" pitchFamily="34" charset="0"/>
                <a:cs typeface="Arial" panose="020B0604020202020204" pitchFamily="34" charset="0"/>
              </a:rPr>
              <a:t>PHÂN TÍCH PHẦN MỀM VÀ ỨNG DỤNG</a:t>
            </a:r>
          </a:p>
        </p:txBody>
      </p:sp>
      <p:sp>
        <p:nvSpPr>
          <p:cNvPr id="14" name="TextBox 6">
            <a:extLst>
              <a:ext uri="{FF2B5EF4-FFF2-40B4-BE49-F238E27FC236}">
                <a16:creationId xmlns:a16="http://schemas.microsoft.com/office/drawing/2014/main" id="{99C41935-22E0-5036-C929-6FED39674978}"/>
              </a:ext>
            </a:extLst>
          </p:cNvPr>
          <p:cNvSpPr txBox="1"/>
          <p:nvPr/>
        </p:nvSpPr>
        <p:spPr>
          <a:xfrm>
            <a:off x="762000" y="1104900"/>
            <a:ext cx="17909020" cy="1551194"/>
          </a:xfrm>
          <a:prstGeom prst="rect">
            <a:avLst/>
          </a:prstGeom>
        </p:spPr>
        <p:txBody>
          <a:bodyPr lIns="0" tIns="0" rIns="0" bIns="0" rtlCol="0" anchor="t">
            <a:spAutoFit/>
          </a:bodyPr>
          <a:lstStyle/>
          <a:p>
            <a:pPr algn="ctr">
              <a:lnSpc>
                <a:spcPts val="13661"/>
              </a:lnSpc>
            </a:pPr>
            <a:r>
              <a:rPr lang="en-US" sz="8000" b="1" spc="970" dirty="0">
                <a:solidFill>
                  <a:srgbClr val="231F20"/>
                </a:solidFill>
                <a:latin typeface="Arial" panose="020B0604020202020204" pitchFamily="34" charset="0"/>
                <a:cs typeface="Arial" panose="020B0604020202020204" pitchFamily="34" charset="0"/>
              </a:rPr>
              <a:t>2. KIẾN TRÚC PHẦN MỀM</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sp>
        <p:nvSpPr>
          <p:cNvPr id="2" name="Freeform 2"/>
          <p:cNvSpPr/>
          <p:nvPr/>
        </p:nvSpPr>
        <p:spPr>
          <a:xfrm>
            <a:off x="3048000" y="2628900"/>
            <a:ext cx="12981168" cy="7305359"/>
          </a:xfrm>
          <a:custGeom>
            <a:avLst/>
            <a:gdLst/>
            <a:ahLst/>
            <a:cxnLst/>
            <a:rect l="l" t="t" r="r" b="b"/>
            <a:pathLst>
              <a:path w="12981168" h="7305359">
                <a:moveTo>
                  <a:pt x="0" y="0"/>
                </a:moveTo>
                <a:lnTo>
                  <a:pt x="12981168" y="0"/>
                </a:lnTo>
                <a:lnTo>
                  <a:pt x="12981168" y="7305360"/>
                </a:lnTo>
                <a:lnTo>
                  <a:pt x="0" y="7305360"/>
                </a:lnTo>
                <a:lnTo>
                  <a:pt x="0" y="0"/>
                </a:lnTo>
                <a:close/>
              </a:path>
            </a:pathLst>
          </a:custGeom>
          <a:blipFill>
            <a:blip r:embed="rId2"/>
            <a:stretch>
              <a:fillRect/>
            </a:stretch>
          </a:blipFill>
        </p:spPr>
      </p:sp>
      <p:sp>
        <p:nvSpPr>
          <p:cNvPr id="3" name="TextBox 3"/>
          <p:cNvSpPr txBox="1"/>
          <p:nvPr/>
        </p:nvSpPr>
        <p:spPr>
          <a:xfrm>
            <a:off x="575740" y="389261"/>
            <a:ext cx="1454713" cy="995809"/>
          </a:xfrm>
          <a:prstGeom prst="rect">
            <a:avLst/>
          </a:prstGeom>
        </p:spPr>
        <p:txBody>
          <a:bodyPr lIns="0" tIns="0" rIns="0" bIns="0" rtlCol="0" anchor="t">
            <a:spAutoFit/>
          </a:bodyPr>
          <a:lstStyle/>
          <a:p>
            <a:pPr algn="ctr">
              <a:lnSpc>
                <a:spcPts val="7956"/>
              </a:lnSpc>
            </a:pPr>
            <a:r>
              <a:rPr lang="en-US" sz="6630">
                <a:solidFill>
                  <a:srgbClr val="363636"/>
                </a:solidFill>
                <a:latin typeface="Arial" panose="020B0604020202020204" pitchFamily="34" charset="0"/>
                <a:cs typeface="Arial" panose="020B0604020202020204" pitchFamily="34" charset="0"/>
              </a:rPr>
              <a:t>I</a:t>
            </a:r>
          </a:p>
        </p:txBody>
      </p:sp>
      <p:sp>
        <p:nvSpPr>
          <p:cNvPr id="4" name="TextBox 4"/>
          <p:cNvSpPr txBox="1"/>
          <p:nvPr/>
        </p:nvSpPr>
        <p:spPr>
          <a:xfrm>
            <a:off x="2711632" y="580900"/>
            <a:ext cx="12675870" cy="657192"/>
          </a:xfrm>
          <a:prstGeom prst="rect">
            <a:avLst/>
          </a:prstGeom>
        </p:spPr>
        <p:txBody>
          <a:bodyPr lIns="0" tIns="0" rIns="0" bIns="0" rtlCol="0" anchor="t">
            <a:spAutoFit/>
          </a:bodyPr>
          <a:lstStyle/>
          <a:p>
            <a:pPr marL="0" lvl="0" indent="0" algn="l">
              <a:lnSpc>
                <a:spcPts val="5406"/>
              </a:lnSpc>
              <a:spcBef>
                <a:spcPct val="0"/>
              </a:spcBef>
            </a:pPr>
            <a:r>
              <a:rPr lang="en-US" sz="3917" spc="383" dirty="0">
                <a:solidFill>
                  <a:srgbClr val="231F20"/>
                </a:solidFill>
                <a:latin typeface="Arial" panose="020B0604020202020204" pitchFamily="34" charset="0"/>
                <a:cs typeface="Arial" panose="020B0604020202020204" pitchFamily="34" charset="0"/>
              </a:rPr>
              <a:t>GIỚI THIỆU VỀ MÔ HÌNH</a:t>
            </a:r>
          </a:p>
        </p:txBody>
      </p:sp>
      <p:sp>
        <p:nvSpPr>
          <p:cNvPr id="5" name="TextBox 5"/>
          <p:cNvSpPr txBox="1"/>
          <p:nvPr/>
        </p:nvSpPr>
        <p:spPr>
          <a:xfrm>
            <a:off x="1293359" y="1999595"/>
            <a:ext cx="15512416" cy="859146"/>
          </a:xfrm>
          <a:prstGeom prst="rect">
            <a:avLst/>
          </a:prstGeom>
        </p:spPr>
        <p:txBody>
          <a:bodyPr lIns="0" tIns="0" rIns="0" bIns="0" rtlCol="0" anchor="t">
            <a:spAutoFit/>
          </a:bodyPr>
          <a:lstStyle/>
          <a:p>
            <a:pPr algn="ctr">
              <a:lnSpc>
                <a:spcPts val="3483"/>
              </a:lnSpc>
              <a:spcBef>
                <a:spcPct val="0"/>
              </a:spcBef>
            </a:pPr>
            <a:r>
              <a:rPr lang="en-US" sz="2524" spc="247" dirty="0">
                <a:solidFill>
                  <a:srgbClr val="000000"/>
                </a:solidFill>
                <a:latin typeface="Arial" panose="020B0604020202020204" pitchFamily="34" charset="0"/>
                <a:cs typeface="Arial" panose="020B0604020202020204" pitchFamily="34" charset="0"/>
              </a:rPr>
              <a:t>ỨNG DỤNG QUẢN LÍ CỬA HÀNG BÁN CAFÉ NÀY DÙNG MÔ HÌNH 3 LỚP(THREE PLAYER).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sp>
        <p:nvSpPr>
          <p:cNvPr id="2" name="Freeform 2"/>
          <p:cNvSpPr/>
          <p:nvPr/>
        </p:nvSpPr>
        <p:spPr>
          <a:xfrm rot="7659121">
            <a:off x="-4012602" y="5585714"/>
            <a:ext cx="7629294" cy="7828566"/>
          </a:xfrm>
          <a:custGeom>
            <a:avLst/>
            <a:gdLst/>
            <a:ahLst/>
            <a:cxnLst/>
            <a:rect l="l" t="t" r="r" b="b"/>
            <a:pathLst>
              <a:path w="7629294" h="7828566">
                <a:moveTo>
                  <a:pt x="0" y="0"/>
                </a:moveTo>
                <a:lnTo>
                  <a:pt x="7629294" y="0"/>
                </a:lnTo>
                <a:lnTo>
                  <a:pt x="7629294" y="7828566"/>
                </a:lnTo>
                <a:lnTo>
                  <a:pt x="0" y="78285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5231353" y="3831094"/>
            <a:ext cx="5861074" cy="1081892"/>
            <a:chOff x="0" y="0"/>
            <a:chExt cx="1543657" cy="284943"/>
          </a:xfrm>
        </p:grpSpPr>
        <p:sp>
          <p:nvSpPr>
            <p:cNvPr id="4" name="Freeform 4"/>
            <p:cNvSpPr/>
            <p:nvPr/>
          </p:nvSpPr>
          <p:spPr>
            <a:xfrm>
              <a:off x="0" y="0"/>
              <a:ext cx="1543657" cy="284943"/>
            </a:xfrm>
            <a:custGeom>
              <a:avLst/>
              <a:gdLst/>
              <a:ahLst/>
              <a:cxnLst/>
              <a:rect l="l" t="t" r="r" b="b"/>
              <a:pathLst>
                <a:path w="1543657" h="284943">
                  <a:moveTo>
                    <a:pt x="0" y="0"/>
                  </a:moveTo>
                  <a:lnTo>
                    <a:pt x="1543657" y="0"/>
                  </a:lnTo>
                  <a:lnTo>
                    <a:pt x="1543657" y="284943"/>
                  </a:lnTo>
                  <a:lnTo>
                    <a:pt x="0" y="284943"/>
                  </a:lnTo>
                  <a:close/>
                </a:path>
              </a:pathLst>
            </a:custGeom>
            <a:solidFill>
              <a:srgbClr val="CCCCCC"/>
            </a:solidFill>
          </p:spPr>
        </p:sp>
        <p:sp>
          <p:nvSpPr>
            <p:cNvPr id="5" name="TextBox 5"/>
            <p:cNvSpPr txBox="1"/>
            <p:nvPr/>
          </p:nvSpPr>
          <p:spPr>
            <a:xfrm>
              <a:off x="0" y="-19050"/>
              <a:ext cx="1543657" cy="303993"/>
            </a:xfrm>
            <a:prstGeom prst="rect">
              <a:avLst/>
            </a:prstGeom>
          </p:spPr>
          <p:txBody>
            <a:bodyPr lIns="50800" tIns="50800" rIns="50800" bIns="50800" rtlCol="0" anchor="ctr"/>
            <a:lstStyle/>
            <a:p>
              <a:pPr algn="ctr">
                <a:lnSpc>
                  <a:spcPts val="2859"/>
                </a:lnSpc>
              </a:pPr>
              <a:endParaRPr>
                <a:latin typeface="Arial" panose="020B0604020202020204" pitchFamily="34" charset="0"/>
                <a:cs typeface="Arial" panose="020B0604020202020204" pitchFamily="34" charset="0"/>
              </a:endParaRPr>
            </a:p>
          </p:txBody>
        </p:sp>
      </p:grpSp>
      <p:sp>
        <p:nvSpPr>
          <p:cNvPr id="7" name="Freeform 7"/>
          <p:cNvSpPr/>
          <p:nvPr/>
        </p:nvSpPr>
        <p:spPr>
          <a:xfrm rot="2016048">
            <a:off x="12243487" y="-1005305"/>
            <a:ext cx="10749463" cy="2687366"/>
          </a:xfrm>
          <a:custGeom>
            <a:avLst/>
            <a:gdLst/>
            <a:ahLst/>
            <a:cxnLst/>
            <a:rect l="l" t="t" r="r" b="b"/>
            <a:pathLst>
              <a:path w="10749463" h="2687366">
                <a:moveTo>
                  <a:pt x="0" y="0"/>
                </a:moveTo>
                <a:lnTo>
                  <a:pt x="10749463" y="0"/>
                </a:lnTo>
                <a:lnTo>
                  <a:pt x="10749463" y="2687365"/>
                </a:lnTo>
                <a:lnTo>
                  <a:pt x="0" y="268736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TextBox 8"/>
          <p:cNvSpPr txBox="1"/>
          <p:nvPr/>
        </p:nvSpPr>
        <p:spPr>
          <a:xfrm>
            <a:off x="5231353" y="3225185"/>
            <a:ext cx="937219" cy="657225"/>
          </a:xfrm>
          <a:prstGeom prst="rect">
            <a:avLst/>
          </a:prstGeom>
        </p:spPr>
        <p:txBody>
          <a:bodyPr lIns="0" tIns="0" rIns="0" bIns="0" rtlCol="0" anchor="t">
            <a:spAutoFit/>
          </a:bodyPr>
          <a:lstStyle/>
          <a:p>
            <a:pPr algn="ctr">
              <a:lnSpc>
                <a:spcPts val="5126"/>
              </a:lnSpc>
            </a:pPr>
            <a:r>
              <a:rPr lang="en-US" sz="4271">
                <a:solidFill>
                  <a:srgbClr val="363636"/>
                </a:solidFill>
                <a:latin typeface="Arial" panose="020B0604020202020204" pitchFamily="34" charset="0"/>
                <a:cs typeface="Arial" panose="020B0604020202020204" pitchFamily="34" charset="0"/>
              </a:rPr>
              <a:t>I</a:t>
            </a:r>
          </a:p>
        </p:txBody>
      </p:sp>
      <p:sp>
        <p:nvSpPr>
          <p:cNvPr id="9" name="TextBox 9"/>
          <p:cNvSpPr txBox="1"/>
          <p:nvPr/>
        </p:nvSpPr>
        <p:spPr>
          <a:xfrm>
            <a:off x="5231353" y="4022304"/>
            <a:ext cx="937219" cy="657225"/>
          </a:xfrm>
          <a:prstGeom prst="rect">
            <a:avLst/>
          </a:prstGeom>
        </p:spPr>
        <p:txBody>
          <a:bodyPr lIns="0" tIns="0" rIns="0" bIns="0" rtlCol="0" anchor="t">
            <a:spAutoFit/>
          </a:bodyPr>
          <a:lstStyle/>
          <a:p>
            <a:pPr algn="ctr">
              <a:lnSpc>
                <a:spcPts val="5126"/>
              </a:lnSpc>
            </a:pPr>
            <a:r>
              <a:rPr lang="en-US" sz="4271">
                <a:solidFill>
                  <a:srgbClr val="363636"/>
                </a:solidFill>
                <a:latin typeface="Arial" panose="020B0604020202020204" pitchFamily="34" charset="0"/>
                <a:cs typeface="Arial" panose="020B0604020202020204" pitchFamily="34" charset="0"/>
              </a:rPr>
              <a:t>II</a:t>
            </a:r>
          </a:p>
        </p:txBody>
      </p:sp>
      <p:sp>
        <p:nvSpPr>
          <p:cNvPr id="10" name="TextBox 10"/>
          <p:cNvSpPr txBox="1"/>
          <p:nvPr/>
        </p:nvSpPr>
        <p:spPr>
          <a:xfrm>
            <a:off x="5231353" y="4903461"/>
            <a:ext cx="937219" cy="657225"/>
          </a:xfrm>
          <a:prstGeom prst="rect">
            <a:avLst/>
          </a:prstGeom>
        </p:spPr>
        <p:txBody>
          <a:bodyPr lIns="0" tIns="0" rIns="0" bIns="0" rtlCol="0" anchor="t">
            <a:spAutoFit/>
          </a:bodyPr>
          <a:lstStyle/>
          <a:p>
            <a:pPr algn="ctr">
              <a:lnSpc>
                <a:spcPts val="5126"/>
              </a:lnSpc>
            </a:pPr>
            <a:r>
              <a:rPr lang="en-US" sz="4271">
                <a:solidFill>
                  <a:srgbClr val="363636"/>
                </a:solidFill>
                <a:latin typeface="Arial" panose="020B0604020202020204" pitchFamily="34" charset="0"/>
                <a:cs typeface="Arial" panose="020B0604020202020204" pitchFamily="34" charset="0"/>
              </a:rPr>
              <a:t>III</a:t>
            </a:r>
          </a:p>
        </p:txBody>
      </p:sp>
      <p:sp>
        <p:nvSpPr>
          <p:cNvPr id="11" name="TextBox 11"/>
          <p:cNvSpPr txBox="1"/>
          <p:nvPr/>
        </p:nvSpPr>
        <p:spPr>
          <a:xfrm>
            <a:off x="6607430" y="3333137"/>
            <a:ext cx="5790503" cy="418548"/>
          </a:xfrm>
          <a:prstGeom prst="rect">
            <a:avLst/>
          </a:prstGeom>
        </p:spPr>
        <p:txBody>
          <a:bodyPr lIns="0" tIns="0" rIns="0" bIns="0" rtlCol="0" anchor="t">
            <a:spAutoFit/>
          </a:bodyPr>
          <a:lstStyle/>
          <a:p>
            <a:pPr algn="l">
              <a:lnSpc>
                <a:spcPts val="3483"/>
              </a:lnSpc>
            </a:pPr>
            <a:r>
              <a:rPr lang="en-US" sz="2524" spc="247">
                <a:solidFill>
                  <a:srgbClr val="231F20"/>
                </a:solidFill>
                <a:latin typeface="Arial" panose="020B0604020202020204" pitchFamily="34" charset="0"/>
                <a:cs typeface="Arial" panose="020B0604020202020204" pitchFamily="34" charset="0"/>
              </a:rPr>
              <a:t>GIỚI THIỆU VỀ MÔ HÌNH</a:t>
            </a:r>
          </a:p>
        </p:txBody>
      </p:sp>
      <p:sp>
        <p:nvSpPr>
          <p:cNvPr id="12" name="TextBox 12"/>
          <p:cNvSpPr txBox="1"/>
          <p:nvPr/>
        </p:nvSpPr>
        <p:spPr>
          <a:xfrm>
            <a:off x="6607430" y="4127355"/>
            <a:ext cx="6076629" cy="418548"/>
          </a:xfrm>
          <a:prstGeom prst="rect">
            <a:avLst/>
          </a:prstGeom>
        </p:spPr>
        <p:txBody>
          <a:bodyPr lIns="0" tIns="0" rIns="0" bIns="0" rtlCol="0" anchor="t">
            <a:spAutoFit/>
          </a:bodyPr>
          <a:lstStyle/>
          <a:p>
            <a:pPr algn="l">
              <a:lnSpc>
                <a:spcPts val="3483"/>
              </a:lnSpc>
            </a:pPr>
            <a:r>
              <a:rPr lang="en-US" sz="2524" spc="247" dirty="0">
                <a:solidFill>
                  <a:srgbClr val="231F20"/>
                </a:solidFill>
                <a:latin typeface="Arial" panose="020B0604020202020204" pitchFamily="34" charset="0"/>
                <a:cs typeface="Arial" panose="020B0604020202020204" pitchFamily="34" charset="0"/>
              </a:rPr>
              <a:t>ƯU ĐIỂM</a:t>
            </a:r>
          </a:p>
        </p:txBody>
      </p:sp>
      <p:sp>
        <p:nvSpPr>
          <p:cNvPr id="13" name="TextBox 13"/>
          <p:cNvSpPr txBox="1"/>
          <p:nvPr/>
        </p:nvSpPr>
        <p:spPr>
          <a:xfrm>
            <a:off x="6607430" y="5047445"/>
            <a:ext cx="6914312" cy="418548"/>
          </a:xfrm>
          <a:prstGeom prst="rect">
            <a:avLst/>
          </a:prstGeom>
        </p:spPr>
        <p:txBody>
          <a:bodyPr lIns="0" tIns="0" rIns="0" bIns="0" rtlCol="0" anchor="t">
            <a:spAutoFit/>
          </a:bodyPr>
          <a:lstStyle/>
          <a:p>
            <a:pPr marL="0" lvl="0" indent="0" algn="l">
              <a:lnSpc>
                <a:spcPts val="3483"/>
              </a:lnSpc>
              <a:spcBef>
                <a:spcPct val="0"/>
              </a:spcBef>
            </a:pPr>
            <a:r>
              <a:rPr lang="en-US" sz="2524" spc="247">
                <a:solidFill>
                  <a:srgbClr val="231F20"/>
                </a:solidFill>
                <a:latin typeface="Arial" panose="020B0604020202020204" pitchFamily="34" charset="0"/>
                <a:cs typeface="Arial" panose="020B0604020202020204" pitchFamily="34" charset="0"/>
              </a:rPr>
              <a:t>PHÂN TÍCH PHẦN MỀM VÀ ỨNG DỤNG</a:t>
            </a:r>
          </a:p>
        </p:txBody>
      </p:sp>
      <p:sp>
        <p:nvSpPr>
          <p:cNvPr id="14" name="TextBox 6">
            <a:extLst>
              <a:ext uri="{FF2B5EF4-FFF2-40B4-BE49-F238E27FC236}">
                <a16:creationId xmlns:a16="http://schemas.microsoft.com/office/drawing/2014/main" id="{19F78155-5EE6-1450-6FF7-75F0B88D6127}"/>
              </a:ext>
            </a:extLst>
          </p:cNvPr>
          <p:cNvSpPr txBox="1"/>
          <p:nvPr/>
        </p:nvSpPr>
        <p:spPr>
          <a:xfrm>
            <a:off x="762000" y="1104900"/>
            <a:ext cx="17909020" cy="1551194"/>
          </a:xfrm>
          <a:prstGeom prst="rect">
            <a:avLst/>
          </a:prstGeom>
        </p:spPr>
        <p:txBody>
          <a:bodyPr lIns="0" tIns="0" rIns="0" bIns="0" rtlCol="0" anchor="t">
            <a:spAutoFit/>
          </a:bodyPr>
          <a:lstStyle/>
          <a:p>
            <a:pPr algn="ctr">
              <a:lnSpc>
                <a:spcPts val="13661"/>
              </a:lnSpc>
            </a:pPr>
            <a:r>
              <a:rPr lang="en-US" sz="8000" b="1" spc="970" dirty="0">
                <a:solidFill>
                  <a:srgbClr val="231F20"/>
                </a:solidFill>
                <a:latin typeface="Arial" panose="020B0604020202020204" pitchFamily="34" charset="0"/>
                <a:cs typeface="Arial" panose="020B0604020202020204" pitchFamily="34" charset="0"/>
              </a:rPr>
              <a:t>2. KIẾN TRÚC PHẦN MỀM</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sp>
        <p:nvSpPr>
          <p:cNvPr id="2" name="TextBox 2"/>
          <p:cNvSpPr txBox="1"/>
          <p:nvPr/>
        </p:nvSpPr>
        <p:spPr>
          <a:xfrm>
            <a:off x="575740" y="389261"/>
            <a:ext cx="1454713" cy="995809"/>
          </a:xfrm>
          <a:prstGeom prst="rect">
            <a:avLst/>
          </a:prstGeom>
        </p:spPr>
        <p:txBody>
          <a:bodyPr lIns="0" tIns="0" rIns="0" bIns="0" rtlCol="0" anchor="t">
            <a:spAutoFit/>
          </a:bodyPr>
          <a:lstStyle/>
          <a:p>
            <a:pPr algn="ctr">
              <a:lnSpc>
                <a:spcPts val="7956"/>
              </a:lnSpc>
            </a:pPr>
            <a:r>
              <a:rPr lang="en-US" sz="6630">
                <a:solidFill>
                  <a:srgbClr val="363636"/>
                </a:solidFill>
                <a:latin typeface="Arial" panose="020B0604020202020204" pitchFamily="34" charset="0"/>
                <a:cs typeface="Arial" panose="020B0604020202020204" pitchFamily="34" charset="0"/>
              </a:rPr>
              <a:t>II</a:t>
            </a:r>
          </a:p>
        </p:txBody>
      </p:sp>
      <p:sp>
        <p:nvSpPr>
          <p:cNvPr id="3" name="TextBox 3"/>
          <p:cNvSpPr txBox="1"/>
          <p:nvPr/>
        </p:nvSpPr>
        <p:spPr>
          <a:xfrm>
            <a:off x="2711632" y="580900"/>
            <a:ext cx="12675870" cy="657192"/>
          </a:xfrm>
          <a:prstGeom prst="rect">
            <a:avLst/>
          </a:prstGeom>
        </p:spPr>
        <p:txBody>
          <a:bodyPr lIns="0" tIns="0" rIns="0" bIns="0" rtlCol="0" anchor="t">
            <a:spAutoFit/>
          </a:bodyPr>
          <a:lstStyle/>
          <a:p>
            <a:pPr marL="0" lvl="0" indent="0" algn="l">
              <a:lnSpc>
                <a:spcPts val="5406"/>
              </a:lnSpc>
              <a:spcBef>
                <a:spcPct val="0"/>
              </a:spcBef>
            </a:pPr>
            <a:r>
              <a:rPr lang="en-US" sz="3917" spc="383" dirty="0">
                <a:solidFill>
                  <a:srgbClr val="231F20"/>
                </a:solidFill>
                <a:latin typeface="Arial" panose="020B0604020202020204" pitchFamily="34" charset="0"/>
                <a:cs typeface="Arial" panose="020B0604020202020204" pitchFamily="34" charset="0"/>
              </a:rPr>
              <a:t>ƯU ĐIỂM</a:t>
            </a:r>
          </a:p>
        </p:txBody>
      </p:sp>
      <p:sp>
        <p:nvSpPr>
          <p:cNvPr id="4" name="TextBox 4"/>
          <p:cNvSpPr txBox="1"/>
          <p:nvPr/>
        </p:nvSpPr>
        <p:spPr>
          <a:xfrm>
            <a:off x="1028700" y="1600883"/>
            <a:ext cx="9962198" cy="859146"/>
          </a:xfrm>
          <a:prstGeom prst="rect">
            <a:avLst/>
          </a:prstGeom>
        </p:spPr>
        <p:txBody>
          <a:bodyPr lIns="0" tIns="0" rIns="0" bIns="0" rtlCol="0" anchor="t">
            <a:spAutoFit/>
          </a:bodyPr>
          <a:lstStyle/>
          <a:p>
            <a:pPr algn="ctr">
              <a:lnSpc>
                <a:spcPts val="3483"/>
              </a:lnSpc>
              <a:spcBef>
                <a:spcPct val="0"/>
              </a:spcBef>
            </a:pPr>
            <a:r>
              <a:rPr lang="en-US" sz="2524" spc="247" dirty="0">
                <a:solidFill>
                  <a:srgbClr val="000000"/>
                </a:solidFill>
                <a:latin typeface="Arial" panose="020B0604020202020204" pitchFamily="34" charset="0"/>
                <a:cs typeface="Arial" panose="020B0604020202020204" pitchFamily="34" charset="0"/>
              </a:rPr>
              <a:t>MÔ HÌNH 3 LỚP MANG LẠI NHIỀU ƯU ĐIỂM QUAN TRỌNG:</a:t>
            </a:r>
          </a:p>
        </p:txBody>
      </p:sp>
      <p:sp>
        <p:nvSpPr>
          <p:cNvPr id="5" name="TextBox 5"/>
          <p:cNvSpPr txBox="1"/>
          <p:nvPr/>
        </p:nvSpPr>
        <p:spPr>
          <a:xfrm>
            <a:off x="1066086" y="2238507"/>
            <a:ext cx="9887427" cy="2205668"/>
          </a:xfrm>
          <a:prstGeom prst="rect">
            <a:avLst/>
          </a:prstGeom>
        </p:spPr>
        <p:txBody>
          <a:bodyPr lIns="0" tIns="0" rIns="0" bIns="0" rtlCol="0" anchor="t">
            <a:spAutoFit/>
          </a:bodyPr>
          <a:lstStyle/>
          <a:p>
            <a:pPr marL="544960" lvl="1" indent="-272480" algn="just">
              <a:lnSpc>
                <a:spcPts val="3483"/>
              </a:lnSpc>
              <a:spcBef>
                <a:spcPct val="0"/>
              </a:spcBef>
              <a:buFont typeface="Arial"/>
              <a:buChar char="•"/>
            </a:pPr>
            <a:r>
              <a:rPr lang="en-US" sz="2524" spc="247" dirty="0">
                <a:solidFill>
                  <a:srgbClr val="000000"/>
                </a:solidFill>
                <a:latin typeface="Arial" panose="020B0604020202020204" pitchFamily="34" charset="0"/>
                <a:cs typeface="Arial" panose="020B0604020202020204" pitchFamily="34" charset="0"/>
              </a:rPr>
              <a:t>PHÂN LOẠI RÕ RÀNG CÁC LỚP</a:t>
            </a:r>
          </a:p>
          <a:p>
            <a:pPr marL="544960" lvl="1" indent="-272480" algn="just">
              <a:lnSpc>
                <a:spcPts val="3483"/>
              </a:lnSpc>
              <a:spcBef>
                <a:spcPct val="0"/>
              </a:spcBef>
              <a:buFont typeface="Arial"/>
              <a:buChar char="•"/>
            </a:pPr>
            <a:r>
              <a:rPr lang="en-US" sz="2524" spc="247" dirty="0">
                <a:solidFill>
                  <a:srgbClr val="000000"/>
                </a:solidFill>
                <a:latin typeface="Arial" panose="020B0604020202020204" pitchFamily="34" charset="0"/>
                <a:cs typeface="Arial" panose="020B0604020202020204" pitchFamily="34" charset="0"/>
              </a:rPr>
              <a:t>QUẢN LÍ HÀNH ĐỘNG TẠI BUSINESS LAYER</a:t>
            </a:r>
          </a:p>
          <a:p>
            <a:pPr marL="544960" lvl="1" indent="-272480" algn="just">
              <a:lnSpc>
                <a:spcPts val="3483"/>
              </a:lnSpc>
              <a:spcBef>
                <a:spcPct val="0"/>
              </a:spcBef>
              <a:buFont typeface="Arial"/>
              <a:buChar char="•"/>
            </a:pPr>
            <a:r>
              <a:rPr lang="en-US" sz="2524" spc="247" dirty="0">
                <a:solidFill>
                  <a:srgbClr val="000000"/>
                </a:solidFill>
                <a:latin typeface="Arial" panose="020B0604020202020204" pitchFamily="34" charset="0"/>
                <a:cs typeface="Arial" panose="020B0604020202020204" pitchFamily="34" charset="0"/>
              </a:rPr>
              <a:t>PHÂN LOẠI HÀM TRUY XUẤT TẠI DATA ACCESS LAYER</a:t>
            </a:r>
          </a:p>
          <a:p>
            <a:pPr marL="544960" lvl="1" indent="-272480" algn="just">
              <a:lnSpc>
                <a:spcPts val="3483"/>
              </a:lnSpc>
              <a:spcBef>
                <a:spcPct val="0"/>
              </a:spcBef>
              <a:buFont typeface="Arial"/>
              <a:buChar char="•"/>
            </a:pPr>
            <a:r>
              <a:rPr lang="en-US" sz="2524" spc="247" dirty="0">
                <a:solidFill>
                  <a:srgbClr val="000000"/>
                </a:solidFill>
                <a:latin typeface="Arial" panose="020B0604020202020204" pitchFamily="34" charset="0"/>
                <a:cs typeface="Arial" panose="020B0604020202020204" pitchFamily="34" charset="0"/>
              </a:rPr>
              <a:t>ỨNG DỤNG CHO CÁC DỰ ÁN LỚN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fade">
                                      <p:cBhvr>
                                        <p:cTn id="12" dur="500"/>
                                        <p:tgtEl>
                                          <p:spTgt spid="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animEffect transition="in" filter="fade">
                                      <p:cBhvr>
                                        <p:cTn id="17" dur="500"/>
                                        <p:tgtEl>
                                          <p:spTgt spid="5">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2" end="2"/>
                                            </p:txEl>
                                          </p:spTgt>
                                        </p:tgtEl>
                                        <p:attrNameLst>
                                          <p:attrName>style.visibility</p:attrName>
                                        </p:attrNameLst>
                                      </p:cBhvr>
                                      <p:to>
                                        <p:strVal val="visible"/>
                                      </p:to>
                                    </p:set>
                                    <p:animEffect transition="in" filter="fade">
                                      <p:cBhvr>
                                        <p:cTn id="22" dur="500"/>
                                        <p:tgtEl>
                                          <p:spTgt spid="5">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xEl>
                                              <p:pRg st="3" end="3"/>
                                            </p:txEl>
                                          </p:spTgt>
                                        </p:tgtEl>
                                        <p:attrNameLst>
                                          <p:attrName>style.visibility</p:attrName>
                                        </p:attrNameLst>
                                      </p:cBhvr>
                                      <p:to>
                                        <p:strVal val="visible"/>
                                      </p:to>
                                    </p:set>
                                    <p:animEffect transition="in" filter="fade">
                                      <p:cBhvr>
                                        <p:cTn id="27"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sp>
        <p:nvSpPr>
          <p:cNvPr id="2" name="Freeform 2"/>
          <p:cNvSpPr/>
          <p:nvPr/>
        </p:nvSpPr>
        <p:spPr>
          <a:xfrm rot="7659121">
            <a:off x="-4012602" y="5585714"/>
            <a:ext cx="7629294" cy="7828566"/>
          </a:xfrm>
          <a:custGeom>
            <a:avLst/>
            <a:gdLst/>
            <a:ahLst/>
            <a:cxnLst/>
            <a:rect l="l" t="t" r="r" b="b"/>
            <a:pathLst>
              <a:path w="7629294" h="7828566">
                <a:moveTo>
                  <a:pt x="0" y="0"/>
                </a:moveTo>
                <a:lnTo>
                  <a:pt x="7629294" y="0"/>
                </a:lnTo>
                <a:lnTo>
                  <a:pt x="7629294" y="7828566"/>
                </a:lnTo>
                <a:lnTo>
                  <a:pt x="0" y="78285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4992260" y="3008250"/>
            <a:ext cx="1400485" cy="3588692"/>
            <a:chOff x="0" y="0"/>
            <a:chExt cx="368852" cy="945170"/>
          </a:xfrm>
        </p:grpSpPr>
        <p:sp>
          <p:nvSpPr>
            <p:cNvPr id="4" name="Freeform 4"/>
            <p:cNvSpPr/>
            <p:nvPr/>
          </p:nvSpPr>
          <p:spPr>
            <a:xfrm>
              <a:off x="0" y="0"/>
              <a:ext cx="368852" cy="945170"/>
            </a:xfrm>
            <a:custGeom>
              <a:avLst/>
              <a:gdLst/>
              <a:ahLst/>
              <a:cxnLst/>
              <a:rect l="l" t="t" r="r" b="b"/>
              <a:pathLst>
                <a:path w="368852" h="945170">
                  <a:moveTo>
                    <a:pt x="0" y="0"/>
                  </a:moveTo>
                  <a:lnTo>
                    <a:pt x="368852" y="0"/>
                  </a:lnTo>
                  <a:lnTo>
                    <a:pt x="368852" y="945170"/>
                  </a:lnTo>
                  <a:lnTo>
                    <a:pt x="0" y="945170"/>
                  </a:lnTo>
                  <a:close/>
                </a:path>
              </a:pathLst>
            </a:custGeom>
            <a:solidFill>
              <a:srgbClr val="CCCCCC"/>
            </a:solidFill>
          </p:spPr>
        </p:sp>
        <p:sp>
          <p:nvSpPr>
            <p:cNvPr id="5" name="TextBox 5"/>
            <p:cNvSpPr txBox="1"/>
            <p:nvPr/>
          </p:nvSpPr>
          <p:spPr>
            <a:xfrm>
              <a:off x="0" y="-19050"/>
              <a:ext cx="368852" cy="964220"/>
            </a:xfrm>
            <a:prstGeom prst="rect">
              <a:avLst/>
            </a:prstGeom>
          </p:spPr>
          <p:txBody>
            <a:bodyPr lIns="50800" tIns="50800" rIns="50800" bIns="50800" rtlCol="0" anchor="ctr"/>
            <a:lstStyle/>
            <a:p>
              <a:pPr algn="ctr">
                <a:lnSpc>
                  <a:spcPts val="2859"/>
                </a:lnSpc>
              </a:pPr>
              <a:endParaRPr>
                <a:latin typeface="Arial" panose="020B0604020202020204" pitchFamily="34" charset="0"/>
                <a:cs typeface="Arial" panose="020B0604020202020204" pitchFamily="34" charset="0"/>
              </a:endParaRPr>
            </a:p>
          </p:txBody>
        </p:sp>
      </p:grpSp>
      <p:sp>
        <p:nvSpPr>
          <p:cNvPr id="6" name="TextBox 6"/>
          <p:cNvSpPr txBox="1"/>
          <p:nvPr/>
        </p:nvSpPr>
        <p:spPr>
          <a:xfrm>
            <a:off x="5025988" y="1028700"/>
            <a:ext cx="8658808" cy="1618648"/>
          </a:xfrm>
          <a:prstGeom prst="rect">
            <a:avLst/>
          </a:prstGeom>
        </p:spPr>
        <p:txBody>
          <a:bodyPr wrap="square" lIns="0" tIns="0" rIns="0" bIns="0" rtlCol="0" anchor="t">
            <a:spAutoFit/>
          </a:bodyPr>
          <a:lstStyle/>
          <a:p>
            <a:pPr algn="ctr">
              <a:lnSpc>
                <a:spcPts val="13774"/>
              </a:lnSpc>
            </a:pPr>
            <a:r>
              <a:rPr lang="en-US" sz="9981" b="1" spc="978" dirty="0">
                <a:solidFill>
                  <a:srgbClr val="231F20"/>
                </a:solidFill>
                <a:latin typeface="Arial" panose="020B0604020202020204" pitchFamily="34" charset="0"/>
                <a:cs typeface="Arial" panose="020B0604020202020204" pitchFamily="34" charset="0"/>
              </a:rPr>
              <a:t>3. THIẾT KẾ</a:t>
            </a:r>
          </a:p>
        </p:txBody>
      </p:sp>
      <p:sp>
        <p:nvSpPr>
          <p:cNvPr id="7" name="Freeform 7"/>
          <p:cNvSpPr/>
          <p:nvPr/>
        </p:nvSpPr>
        <p:spPr>
          <a:xfrm rot="2016048">
            <a:off x="12243487" y="-1005305"/>
            <a:ext cx="10749463" cy="2687366"/>
          </a:xfrm>
          <a:custGeom>
            <a:avLst/>
            <a:gdLst/>
            <a:ahLst/>
            <a:cxnLst/>
            <a:rect l="l" t="t" r="r" b="b"/>
            <a:pathLst>
              <a:path w="10749463" h="2687366">
                <a:moveTo>
                  <a:pt x="0" y="0"/>
                </a:moveTo>
                <a:lnTo>
                  <a:pt x="10749463" y="0"/>
                </a:lnTo>
                <a:lnTo>
                  <a:pt x="10749463" y="2687365"/>
                </a:lnTo>
                <a:lnTo>
                  <a:pt x="0" y="268736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TextBox 8"/>
          <p:cNvSpPr txBox="1"/>
          <p:nvPr/>
        </p:nvSpPr>
        <p:spPr>
          <a:xfrm>
            <a:off x="5097802" y="3225185"/>
            <a:ext cx="1189402" cy="831506"/>
          </a:xfrm>
          <a:prstGeom prst="rect">
            <a:avLst/>
          </a:prstGeom>
        </p:spPr>
        <p:txBody>
          <a:bodyPr lIns="0" tIns="0" rIns="0" bIns="0" rtlCol="0" anchor="t">
            <a:spAutoFit/>
          </a:bodyPr>
          <a:lstStyle/>
          <a:p>
            <a:pPr algn="ctr">
              <a:lnSpc>
                <a:spcPts val="6505"/>
              </a:lnSpc>
            </a:pPr>
            <a:r>
              <a:rPr lang="en-US" sz="5421">
                <a:solidFill>
                  <a:srgbClr val="363636"/>
                </a:solidFill>
                <a:latin typeface="Arial" panose="020B0604020202020204" pitchFamily="34" charset="0"/>
                <a:cs typeface="Arial" panose="020B0604020202020204" pitchFamily="34" charset="0"/>
              </a:rPr>
              <a:t>I</a:t>
            </a:r>
          </a:p>
        </p:txBody>
      </p:sp>
      <p:sp>
        <p:nvSpPr>
          <p:cNvPr id="9" name="TextBox 9"/>
          <p:cNvSpPr txBox="1"/>
          <p:nvPr/>
        </p:nvSpPr>
        <p:spPr>
          <a:xfrm>
            <a:off x="5097802" y="4236790"/>
            <a:ext cx="1189402" cy="831506"/>
          </a:xfrm>
          <a:prstGeom prst="rect">
            <a:avLst/>
          </a:prstGeom>
        </p:spPr>
        <p:txBody>
          <a:bodyPr lIns="0" tIns="0" rIns="0" bIns="0" rtlCol="0" anchor="t">
            <a:spAutoFit/>
          </a:bodyPr>
          <a:lstStyle/>
          <a:p>
            <a:pPr algn="ctr">
              <a:lnSpc>
                <a:spcPts val="6505"/>
              </a:lnSpc>
            </a:pPr>
            <a:r>
              <a:rPr lang="en-US" sz="5421">
                <a:solidFill>
                  <a:srgbClr val="363636"/>
                </a:solidFill>
                <a:latin typeface="Arial" panose="020B0604020202020204" pitchFamily="34" charset="0"/>
                <a:cs typeface="Arial" panose="020B0604020202020204" pitchFamily="34" charset="0"/>
              </a:rPr>
              <a:t>II</a:t>
            </a:r>
          </a:p>
        </p:txBody>
      </p:sp>
      <p:sp>
        <p:nvSpPr>
          <p:cNvPr id="10" name="TextBox 10"/>
          <p:cNvSpPr txBox="1"/>
          <p:nvPr/>
        </p:nvSpPr>
        <p:spPr>
          <a:xfrm>
            <a:off x="5097802" y="5355046"/>
            <a:ext cx="1189402" cy="831506"/>
          </a:xfrm>
          <a:prstGeom prst="rect">
            <a:avLst/>
          </a:prstGeom>
        </p:spPr>
        <p:txBody>
          <a:bodyPr lIns="0" tIns="0" rIns="0" bIns="0" rtlCol="0" anchor="t">
            <a:spAutoFit/>
          </a:bodyPr>
          <a:lstStyle/>
          <a:p>
            <a:pPr algn="ctr">
              <a:lnSpc>
                <a:spcPts val="6505"/>
              </a:lnSpc>
            </a:pPr>
            <a:r>
              <a:rPr lang="en-US" sz="5421">
                <a:solidFill>
                  <a:srgbClr val="363636"/>
                </a:solidFill>
                <a:latin typeface="Arial" panose="020B0604020202020204" pitchFamily="34" charset="0"/>
                <a:cs typeface="Arial" panose="020B0604020202020204" pitchFamily="34" charset="0"/>
              </a:rPr>
              <a:t>III</a:t>
            </a:r>
          </a:p>
        </p:txBody>
      </p:sp>
      <p:sp>
        <p:nvSpPr>
          <p:cNvPr id="11" name="TextBox 11"/>
          <p:cNvSpPr txBox="1"/>
          <p:nvPr/>
        </p:nvSpPr>
        <p:spPr>
          <a:xfrm>
            <a:off x="6607430" y="3417376"/>
            <a:ext cx="9640608" cy="418548"/>
          </a:xfrm>
          <a:prstGeom prst="rect">
            <a:avLst/>
          </a:prstGeom>
        </p:spPr>
        <p:txBody>
          <a:bodyPr lIns="0" tIns="0" rIns="0" bIns="0" rtlCol="0" anchor="t">
            <a:spAutoFit/>
          </a:bodyPr>
          <a:lstStyle/>
          <a:p>
            <a:pPr algn="l">
              <a:lnSpc>
                <a:spcPts val="3483"/>
              </a:lnSpc>
            </a:pPr>
            <a:r>
              <a:rPr lang="en-US" sz="2524" spc="247">
                <a:solidFill>
                  <a:srgbClr val="231F20"/>
                </a:solidFill>
                <a:latin typeface="Arial" panose="020B0604020202020204" pitchFamily="34" charset="0"/>
                <a:cs typeface="Arial" panose="020B0604020202020204" pitchFamily="34" charset="0"/>
              </a:rPr>
              <a:t>CƠ SỞ DỮ LIỆU</a:t>
            </a:r>
          </a:p>
        </p:txBody>
      </p:sp>
      <p:sp>
        <p:nvSpPr>
          <p:cNvPr id="12" name="TextBox 12"/>
          <p:cNvSpPr txBox="1"/>
          <p:nvPr/>
        </p:nvSpPr>
        <p:spPr>
          <a:xfrm>
            <a:off x="6607430" y="4428981"/>
            <a:ext cx="6076629" cy="418548"/>
          </a:xfrm>
          <a:prstGeom prst="rect">
            <a:avLst/>
          </a:prstGeom>
        </p:spPr>
        <p:txBody>
          <a:bodyPr lIns="0" tIns="0" rIns="0" bIns="0" rtlCol="0" anchor="t">
            <a:spAutoFit/>
          </a:bodyPr>
          <a:lstStyle/>
          <a:p>
            <a:pPr algn="l">
              <a:lnSpc>
                <a:spcPts val="3483"/>
              </a:lnSpc>
            </a:pPr>
            <a:r>
              <a:rPr lang="en-US" sz="2524" spc="247">
                <a:solidFill>
                  <a:srgbClr val="231F20"/>
                </a:solidFill>
                <a:latin typeface="Arial" panose="020B0604020202020204" pitchFamily="34" charset="0"/>
                <a:cs typeface="Arial" panose="020B0604020202020204" pitchFamily="34" charset="0"/>
              </a:rPr>
              <a:t>GIAO DIỆN</a:t>
            </a:r>
          </a:p>
        </p:txBody>
      </p:sp>
      <p:sp>
        <p:nvSpPr>
          <p:cNvPr id="13" name="TextBox 13"/>
          <p:cNvSpPr txBox="1"/>
          <p:nvPr/>
        </p:nvSpPr>
        <p:spPr>
          <a:xfrm>
            <a:off x="6607430" y="5547237"/>
            <a:ext cx="5790503" cy="418548"/>
          </a:xfrm>
          <a:prstGeom prst="rect">
            <a:avLst/>
          </a:prstGeom>
        </p:spPr>
        <p:txBody>
          <a:bodyPr lIns="0" tIns="0" rIns="0" bIns="0" rtlCol="0" anchor="t">
            <a:spAutoFit/>
          </a:bodyPr>
          <a:lstStyle/>
          <a:p>
            <a:pPr marL="0" lvl="0" indent="0" algn="l">
              <a:lnSpc>
                <a:spcPts val="3483"/>
              </a:lnSpc>
              <a:spcBef>
                <a:spcPct val="0"/>
              </a:spcBef>
            </a:pPr>
            <a:r>
              <a:rPr lang="en-US" sz="2524" spc="247">
                <a:solidFill>
                  <a:srgbClr val="231F20"/>
                </a:solidFill>
                <a:latin typeface="Arial" panose="020B0604020202020204" pitchFamily="34" charset="0"/>
                <a:cs typeface="Arial" panose="020B0604020202020204" pitchFamily="34" charset="0"/>
              </a:rPr>
              <a:t>XỬ LÍ</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sp>
        <p:nvSpPr>
          <p:cNvPr id="2" name="Freeform 2"/>
          <p:cNvSpPr/>
          <p:nvPr/>
        </p:nvSpPr>
        <p:spPr>
          <a:xfrm rot="7659121">
            <a:off x="-4012602" y="5585714"/>
            <a:ext cx="7629294" cy="7828566"/>
          </a:xfrm>
          <a:custGeom>
            <a:avLst/>
            <a:gdLst/>
            <a:ahLst/>
            <a:cxnLst/>
            <a:rect l="l" t="t" r="r" b="b"/>
            <a:pathLst>
              <a:path w="7629294" h="7828566">
                <a:moveTo>
                  <a:pt x="0" y="0"/>
                </a:moveTo>
                <a:lnTo>
                  <a:pt x="7629294" y="0"/>
                </a:lnTo>
                <a:lnTo>
                  <a:pt x="7629294" y="7828566"/>
                </a:lnTo>
                <a:lnTo>
                  <a:pt x="0" y="78285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4992260" y="3008250"/>
            <a:ext cx="4653485" cy="1238065"/>
            <a:chOff x="0" y="0"/>
            <a:chExt cx="1225609" cy="326075"/>
          </a:xfrm>
        </p:grpSpPr>
        <p:sp>
          <p:nvSpPr>
            <p:cNvPr id="4" name="Freeform 4"/>
            <p:cNvSpPr/>
            <p:nvPr/>
          </p:nvSpPr>
          <p:spPr>
            <a:xfrm>
              <a:off x="0" y="0"/>
              <a:ext cx="1225609" cy="326075"/>
            </a:xfrm>
            <a:custGeom>
              <a:avLst/>
              <a:gdLst/>
              <a:ahLst/>
              <a:cxnLst/>
              <a:rect l="l" t="t" r="r" b="b"/>
              <a:pathLst>
                <a:path w="1225609" h="326075">
                  <a:moveTo>
                    <a:pt x="0" y="0"/>
                  </a:moveTo>
                  <a:lnTo>
                    <a:pt x="1225609" y="0"/>
                  </a:lnTo>
                  <a:lnTo>
                    <a:pt x="1225609" y="326075"/>
                  </a:lnTo>
                  <a:lnTo>
                    <a:pt x="0" y="326075"/>
                  </a:lnTo>
                  <a:close/>
                </a:path>
              </a:pathLst>
            </a:custGeom>
            <a:solidFill>
              <a:srgbClr val="CCCCCC"/>
            </a:solidFill>
          </p:spPr>
        </p:sp>
        <p:sp>
          <p:nvSpPr>
            <p:cNvPr id="5" name="TextBox 5"/>
            <p:cNvSpPr txBox="1"/>
            <p:nvPr/>
          </p:nvSpPr>
          <p:spPr>
            <a:xfrm>
              <a:off x="0" y="-19050"/>
              <a:ext cx="1225609" cy="345125"/>
            </a:xfrm>
            <a:prstGeom prst="rect">
              <a:avLst/>
            </a:prstGeom>
          </p:spPr>
          <p:txBody>
            <a:bodyPr lIns="50800" tIns="50800" rIns="50800" bIns="50800" rtlCol="0" anchor="ctr"/>
            <a:lstStyle/>
            <a:p>
              <a:pPr algn="ctr">
                <a:lnSpc>
                  <a:spcPts val="2859"/>
                </a:lnSpc>
              </a:pPr>
              <a:endParaRPr>
                <a:latin typeface="Arial" panose="020B0604020202020204" pitchFamily="34" charset="0"/>
                <a:cs typeface="Arial" panose="020B0604020202020204" pitchFamily="34" charset="0"/>
              </a:endParaRPr>
            </a:p>
          </p:txBody>
        </p:sp>
      </p:grpSp>
      <p:sp>
        <p:nvSpPr>
          <p:cNvPr id="7" name="Freeform 7"/>
          <p:cNvSpPr/>
          <p:nvPr/>
        </p:nvSpPr>
        <p:spPr>
          <a:xfrm rot="2016048">
            <a:off x="12243487" y="-1005305"/>
            <a:ext cx="10749463" cy="2687366"/>
          </a:xfrm>
          <a:custGeom>
            <a:avLst/>
            <a:gdLst/>
            <a:ahLst/>
            <a:cxnLst/>
            <a:rect l="l" t="t" r="r" b="b"/>
            <a:pathLst>
              <a:path w="10749463" h="2687366">
                <a:moveTo>
                  <a:pt x="0" y="0"/>
                </a:moveTo>
                <a:lnTo>
                  <a:pt x="10749463" y="0"/>
                </a:lnTo>
                <a:lnTo>
                  <a:pt x="10749463" y="2687365"/>
                </a:lnTo>
                <a:lnTo>
                  <a:pt x="0" y="268736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TextBox 8"/>
          <p:cNvSpPr txBox="1"/>
          <p:nvPr/>
        </p:nvSpPr>
        <p:spPr>
          <a:xfrm>
            <a:off x="5097802" y="3225185"/>
            <a:ext cx="1189402" cy="831506"/>
          </a:xfrm>
          <a:prstGeom prst="rect">
            <a:avLst/>
          </a:prstGeom>
        </p:spPr>
        <p:txBody>
          <a:bodyPr lIns="0" tIns="0" rIns="0" bIns="0" rtlCol="0" anchor="t">
            <a:spAutoFit/>
          </a:bodyPr>
          <a:lstStyle/>
          <a:p>
            <a:pPr algn="ctr">
              <a:lnSpc>
                <a:spcPts val="6505"/>
              </a:lnSpc>
            </a:pPr>
            <a:r>
              <a:rPr lang="en-US" sz="5421">
                <a:solidFill>
                  <a:srgbClr val="363636"/>
                </a:solidFill>
                <a:latin typeface="Arial" panose="020B0604020202020204" pitchFamily="34" charset="0"/>
                <a:cs typeface="Arial" panose="020B0604020202020204" pitchFamily="34" charset="0"/>
              </a:rPr>
              <a:t>I</a:t>
            </a:r>
          </a:p>
        </p:txBody>
      </p:sp>
      <p:sp>
        <p:nvSpPr>
          <p:cNvPr id="9" name="TextBox 9"/>
          <p:cNvSpPr txBox="1"/>
          <p:nvPr/>
        </p:nvSpPr>
        <p:spPr>
          <a:xfrm>
            <a:off x="5097802" y="4236790"/>
            <a:ext cx="1189402" cy="831506"/>
          </a:xfrm>
          <a:prstGeom prst="rect">
            <a:avLst/>
          </a:prstGeom>
        </p:spPr>
        <p:txBody>
          <a:bodyPr lIns="0" tIns="0" rIns="0" bIns="0" rtlCol="0" anchor="t">
            <a:spAutoFit/>
          </a:bodyPr>
          <a:lstStyle/>
          <a:p>
            <a:pPr algn="ctr">
              <a:lnSpc>
                <a:spcPts val="6505"/>
              </a:lnSpc>
            </a:pPr>
            <a:r>
              <a:rPr lang="en-US" sz="5421">
                <a:solidFill>
                  <a:srgbClr val="363636"/>
                </a:solidFill>
                <a:latin typeface="Arial" panose="020B0604020202020204" pitchFamily="34" charset="0"/>
                <a:cs typeface="Arial" panose="020B0604020202020204" pitchFamily="34" charset="0"/>
              </a:rPr>
              <a:t>II</a:t>
            </a:r>
          </a:p>
        </p:txBody>
      </p:sp>
      <p:sp>
        <p:nvSpPr>
          <p:cNvPr id="10" name="TextBox 10"/>
          <p:cNvSpPr txBox="1"/>
          <p:nvPr/>
        </p:nvSpPr>
        <p:spPr>
          <a:xfrm>
            <a:off x="5097802" y="5355046"/>
            <a:ext cx="1189402" cy="831506"/>
          </a:xfrm>
          <a:prstGeom prst="rect">
            <a:avLst/>
          </a:prstGeom>
        </p:spPr>
        <p:txBody>
          <a:bodyPr lIns="0" tIns="0" rIns="0" bIns="0" rtlCol="0" anchor="t">
            <a:spAutoFit/>
          </a:bodyPr>
          <a:lstStyle/>
          <a:p>
            <a:pPr algn="ctr">
              <a:lnSpc>
                <a:spcPts val="6505"/>
              </a:lnSpc>
            </a:pPr>
            <a:r>
              <a:rPr lang="en-US" sz="5421">
                <a:solidFill>
                  <a:srgbClr val="363636"/>
                </a:solidFill>
                <a:latin typeface="Arial" panose="020B0604020202020204" pitchFamily="34" charset="0"/>
                <a:cs typeface="Arial" panose="020B0604020202020204" pitchFamily="34" charset="0"/>
              </a:rPr>
              <a:t>III</a:t>
            </a:r>
          </a:p>
        </p:txBody>
      </p:sp>
      <p:sp>
        <p:nvSpPr>
          <p:cNvPr id="11" name="TextBox 11"/>
          <p:cNvSpPr txBox="1"/>
          <p:nvPr/>
        </p:nvSpPr>
        <p:spPr>
          <a:xfrm>
            <a:off x="6607430" y="3417376"/>
            <a:ext cx="9640608" cy="418548"/>
          </a:xfrm>
          <a:prstGeom prst="rect">
            <a:avLst/>
          </a:prstGeom>
        </p:spPr>
        <p:txBody>
          <a:bodyPr lIns="0" tIns="0" rIns="0" bIns="0" rtlCol="0" anchor="t">
            <a:spAutoFit/>
          </a:bodyPr>
          <a:lstStyle/>
          <a:p>
            <a:pPr algn="l">
              <a:lnSpc>
                <a:spcPts val="3483"/>
              </a:lnSpc>
            </a:pPr>
            <a:r>
              <a:rPr lang="en-US" sz="2524" spc="247">
                <a:solidFill>
                  <a:srgbClr val="231F20"/>
                </a:solidFill>
                <a:latin typeface="Arial" panose="020B0604020202020204" pitchFamily="34" charset="0"/>
                <a:cs typeface="Arial" panose="020B0604020202020204" pitchFamily="34" charset="0"/>
              </a:rPr>
              <a:t>CƠ SỞ DỮ LIỆU</a:t>
            </a:r>
          </a:p>
        </p:txBody>
      </p:sp>
      <p:sp>
        <p:nvSpPr>
          <p:cNvPr id="12" name="TextBox 12"/>
          <p:cNvSpPr txBox="1"/>
          <p:nvPr/>
        </p:nvSpPr>
        <p:spPr>
          <a:xfrm>
            <a:off x="6607430" y="4428981"/>
            <a:ext cx="6076629" cy="418548"/>
          </a:xfrm>
          <a:prstGeom prst="rect">
            <a:avLst/>
          </a:prstGeom>
        </p:spPr>
        <p:txBody>
          <a:bodyPr lIns="0" tIns="0" rIns="0" bIns="0" rtlCol="0" anchor="t">
            <a:spAutoFit/>
          </a:bodyPr>
          <a:lstStyle/>
          <a:p>
            <a:pPr algn="l">
              <a:lnSpc>
                <a:spcPts val="3483"/>
              </a:lnSpc>
            </a:pPr>
            <a:r>
              <a:rPr lang="en-US" sz="2524" spc="247">
                <a:solidFill>
                  <a:srgbClr val="231F20"/>
                </a:solidFill>
                <a:latin typeface="Arial" panose="020B0604020202020204" pitchFamily="34" charset="0"/>
                <a:cs typeface="Arial" panose="020B0604020202020204" pitchFamily="34" charset="0"/>
              </a:rPr>
              <a:t>GIAO DIỆN</a:t>
            </a:r>
          </a:p>
        </p:txBody>
      </p:sp>
      <p:sp>
        <p:nvSpPr>
          <p:cNvPr id="13" name="TextBox 13"/>
          <p:cNvSpPr txBox="1"/>
          <p:nvPr/>
        </p:nvSpPr>
        <p:spPr>
          <a:xfrm>
            <a:off x="6607430" y="5547237"/>
            <a:ext cx="5790503" cy="418548"/>
          </a:xfrm>
          <a:prstGeom prst="rect">
            <a:avLst/>
          </a:prstGeom>
        </p:spPr>
        <p:txBody>
          <a:bodyPr lIns="0" tIns="0" rIns="0" bIns="0" rtlCol="0" anchor="t">
            <a:spAutoFit/>
          </a:bodyPr>
          <a:lstStyle/>
          <a:p>
            <a:pPr marL="0" lvl="0" indent="0" algn="l">
              <a:lnSpc>
                <a:spcPts val="3483"/>
              </a:lnSpc>
              <a:spcBef>
                <a:spcPct val="0"/>
              </a:spcBef>
            </a:pPr>
            <a:r>
              <a:rPr lang="en-US" sz="2524" spc="247">
                <a:solidFill>
                  <a:srgbClr val="231F20"/>
                </a:solidFill>
                <a:latin typeface="Arial" panose="020B0604020202020204" pitchFamily="34" charset="0"/>
                <a:cs typeface="Arial" panose="020B0604020202020204" pitchFamily="34" charset="0"/>
              </a:rPr>
              <a:t>XỬ LÍ</a:t>
            </a:r>
          </a:p>
        </p:txBody>
      </p:sp>
      <p:sp>
        <p:nvSpPr>
          <p:cNvPr id="14" name="TextBox 6">
            <a:extLst>
              <a:ext uri="{FF2B5EF4-FFF2-40B4-BE49-F238E27FC236}">
                <a16:creationId xmlns:a16="http://schemas.microsoft.com/office/drawing/2014/main" id="{5F860A53-E74F-28BD-D41D-CF569F473327}"/>
              </a:ext>
            </a:extLst>
          </p:cNvPr>
          <p:cNvSpPr txBox="1"/>
          <p:nvPr/>
        </p:nvSpPr>
        <p:spPr>
          <a:xfrm>
            <a:off x="5025988" y="1028700"/>
            <a:ext cx="8658808" cy="1618648"/>
          </a:xfrm>
          <a:prstGeom prst="rect">
            <a:avLst/>
          </a:prstGeom>
        </p:spPr>
        <p:txBody>
          <a:bodyPr wrap="square" lIns="0" tIns="0" rIns="0" bIns="0" rtlCol="0" anchor="t">
            <a:spAutoFit/>
          </a:bodyPr>
          <a:lstStyle/>
          <a:p>
            <a:pPr algn="ctr">
              <a:lnSpc>
                <a:spcPts val="13774"/>
              </a:lnSpc>
            </a:pPr>
            <a:r>
              <a:rPr lang="en-US" sz="9981" b="1" spc="978" dirty="0">
                <a:solidFill>
                  <a:srgbClr val="231F20"/>
                </a:solidFill>
                <a:latin typeface="Arial" panose="020B0604020202020204" pitchFamily="34" charset="0"/>
                <a:cs typeface="Arial" panose="020B0604020202020204" pitchFamily="34" charset="0"/>
              </a:rPr>
              <a:t>3. THIẾT KẾ</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sp>
        <p:nvSpPr>
          <p:cNvPr id="2" name="Freeform 2"/>
          <p:cNvSpPr/>
          <p:nvPr/>
        </p:nvSpPr>
        <p:spPr>
          <a:xfrm rot="7659121">
            <a:off x="-4012602" y="5585714"/>
            <a:ext cx="7629294" cy="7828566"/>
          </a:xfrm>
          <a:custGeom>
            <a:avLst/>
            <a:gdLst/>
            <a:ahLst/>
            <a:cxnLst/>
            <a:rect l="l" t="t" r="r" b="b"/>
            <a:pathLst>
              <a:path w="7629294" h="7828566">
                <a:moveTo>
                  <a:pt x="0" y="0"/>
                </a:moveTo>
                <a:lnTo>
                  <a:pt x="7629294" y="0"/>
                </a:lnTo>
                <a:lnTo>
                  <a:pt x="7629294" y="7828566"/>
                </a:lnTo>
                <a:lnTo>
                  <a:pt x="0" y="78285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4992260" y="3008250"/>
            <a:ext cx="1294944" cy="1238065"/>
            <a:chOff x="0" y="0"/>
            <a:chExt cx="341055" cy="326075"/>
          </a:xfrm>
        </p:grpSpPr>
        <p:sp>
          <p:nvSpPr>
            <p:cNvPr id="4" name="Freeform 4"/>
            <p:cNvSpPr/>
            <p:nvPr/>
          </p:nvSpPr>
          <p:spPr>
            <a:xfrm>
              <a:off x="0" y="0"/>
              <a:ext cx="341055" cy="326075"/>
            </a:xfrm>
            <a:custGeom>
              <a:avLst/>
              <a:gdLst/>
              <a:ahLst/>
              <a:cxnLst/>
              <a:rect l="l" t="t" r="r" b="b"/>
              <a:pathLst>
                <a:path w="341055" h="326075">
                  <a:moveTo>
                    <a:pt x="0" y="0"/>
                  </a:moveTo>
                  <a:lnTo>
                    <a:pt x="341055" y="0"/>
                  </a:lnTo>
                  <a:lnTo>
                    <a:pt x="341055" y="326075"/>
                  </a:lnTo>
                  <a:lnTo>
                    <a:pt x="0" y="326075"/>
                  </a:lnTo>
                  <a:close/>
                </a:path>
              </a:pathLst>
            </a:custGeom>
            <a:solidFill>
              <a:srgbClr val="CCCCCC"/>
            </a:solidFill>
          </p:spPr>
        </p:sp>
        <p:sp>
          <p:nvSpPr>
            <p:cNvPr id="5" name="TextBox 5"/>
            <p:cNvSpPr txBox="1"/>
            <p:nvPr/>
          </p:nvSpPr>
          <p:spPr>
            <a:xfrm>
              <a:off x="0" y="-19050"/>
              <a:ext cx="341055" cy="345125"/>
            </a:xfrm>
            <a:prstGeom prst="rect">
              <a:avLst/>
            </a:prstGeom>
          </p:spPr>
          <p:txBody>
            <a:bodyPr lIns="50800" tIns="50800" rIns="50800" bIns="50800" rtlCol="0" anchor="ctr"/>
            <a:lstStyle/>
            <a:p>
              <a:pPr algn="ctr">
                <a:lnSpc>
                  <a:spcPts val="2859"/>
                </a:lnSpc>
              </a:pPr>
              <a:endParaRPr>
                <a:latin typeface="Arial" panose="020B0604020202020204" pitchFamily="34" charset="0"/>
                <a:cs typeface="Arial" panose="020B0604020202020204" pitchFamily="34" charset="0"/>
              </a:endParaRPr>
            </a:p>
          </p:txBody>
        </p:sp>
      </p:grpSp>
      <p:sp>
        <p:nvSpPr>
          <p:cNvPr id="7" name="Freeform 7"/>
          <p:cNvSpPr/>
          <p:nvPr/>
        </p:nvSpPr>
        <p:spPr>
          <a:xfrm rot="2016048">
            <a:off x="12243487" y="-1005305"/>
            <a:ext cx="10749463" cy="2687366"/>
          </a:xfrm>
          <a:custGeom>
            <a:avLst/>
            <a:gdLst/>
            <a:ahLst/>
            <a:cxnLst/>
            <a:rect l="l" t="t" r="r" b="b"/>
            <a:pathLst>
              <a:path w="10749463" h="2687366">
                <a:moveTo>
                  <a:pt x="0" y="0"/>
                </a:moveTo>
                <a:lnTo>
                  <a:pt x="10749463" y="0"/>
                </a:lnTo>
                <a:lnTo>
                  <a:pt x="10749463" y="2687365"/>
                </a:lnTo>
                <a:lnTo>
                  <a:pt x="0" y="268736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TextBox 8"/>
          <p:cNvSpPr txBox="1"/>
          <p:nvPr/>
        </p:nvSpPr>
        <p:spPr>
          <a:xfrm>
            <a:off x="5097802" y="3225185"/>
            <a:ext cx="1189402" cy="831506"/>
          </a:xfrm>
          <a:prstGeom prst="rect">
            <a:avLst/>
          </a:prstGeom>
        </p:spPr>
        <p:txBody>
          <a:bodyPr lIns="0" tIns="0" rIns="0" bIns="0" rtlCol="0" anchor="t">
            <a:spAutoFit/>
          </a:bodyPr>
          <a:lstStyle/>
          <a:p>
            <a:pPr algn="ctr">
              <a:lnSpc>
                <a:spcPts val="6505"/>
              </a:lnSpc>
            </a:pPr>
            <a:r>
              <a:rPr lang="en-US" sz="5421">
                <a:solidFill>
                  <a:srgbClr val="363636"/>
                </a:solidFill>
                <a:latin typeface="Arial" panose="020B0604020202020204" pitchFamily="34" charset="0"/>
                <a:cs typeface="Arial" panose="020B0604020202020204" pitchFamily="34" charset="0"/>
              </a:rPr>
              <a:t>I</a:t>
            </a:r>
          </a:p>
        </p:txBody>
      </p:sp>
      <p:sp>
        <p:nvSpPr>
          <p:cNvPr id="9" name="TextBox 9"/>
          <p:cNvSpPr txBox="1"/>
          <p:nvPr/>
        </p:nvSpPr>
        <p:spPr>
          <a:xfrm>
            <a:off x="6607430" y="3417376"/>
            <a:ext cx="9640608" cy="418548"/>
          </a:xfrm>
          <a:prstGeom prst="rect">
            <a:avLst/>
          </a:prstGeom>
        </p:spPr>
        <p:txBody>
          <a:bodyPr lIns="0" tIns="0" rIns="0" bIns="0" rtlCol="0" anchor="t">
            <a:spAutoFit/>
          </a:bodyPr>
          <a:lstStyle/>
          <a:p>
            <a:pPr algn="l">
              <a:lnSpc>
                <a:spcPts val="3483"/>
              </a:lnSpc>
            </a:pPr>
            <a:r>
              <a:rPr lang="en-US" sz="2524" spc="247">
                <a:solidFill>
                  <a:srgbClr val="231F20"/>
                </a:solidFill>
                <a:latin typeface="Arial" panose="020B0604020202020204" pitchFamily="34" charset="0"/>
                <a:cs typeface="Arial" panose="020B0604020202020204" pitchFamily="34" charset="0"/>
              </a:rPr>
              <a:t>CƠ SỞ DỮ LIỆU</a:t>
            </a:r>
          </a:p>
        </p:txBody>
      </p:sp>
      <p:grpSp>
        <p:nvGrpSpPr>
          <p:cNvPr id="10" name="Group 10"/>
          <p:cNvGrpSpPr/>
          <p:nvPr/>
        </p:nvGrpSpPr>
        <p:grpSpPr>
          <a:xfrm>
            <a:off x="6457913" y="3900055"/>
            <a:ext cx="2686087" cy="1025011"/>
            <a:chOff x="0" y="0"/>
            <a:chExt cx="707447" cy="269962"/>
          </a:xfrm>
        </p:grpSpPr>
        <p:sp>
          <p:nvSpPr>
            <p:cNvPr id="11" name="Freeform 11"/>
            <p:cNvSpPr/>
            <p:nvPr/>
          </p:nvSpPr>
          <p:spPr>
            <a:xfrm>
              <a:off x="0" y="0"/>
              <a:ext cx="707447" cy="269962"/>
            </a:xfrm>
            <a:custGeom>
              <a:avLst/>
              <a:gdLst/>
              <a:ahLst/>
              <a:cxnLst/>
              <a:rect l="l" t="t" r="r" b="b"/>
              <a:pathLst>
                <a:path w="707447" h="269962">
                  <a:moveTo>
                    <a:pt x="0" y="0"/>
                  </a:moveTo>
                  <a:lnTo>
                    <a:pt x="707447" y="0"/>
                  </a:lnTo>
                  <a:lnTo>
                    <a:pt x="707447" y="269962"/>
                  </a:lnTo>
                  <a:lnTo>
                    <a:pt x="0" y="269962"/>
                  </a:lnTo>
                  <a:close/>
                </a:path>
              </a:pathLst>
            </a:custGeom>
            <a:solidFill>
              <a:srgbClr val="CCCCCC"/>
            </a:solidFill>
          </p:spPr>
        </p:sp>
        <p:sp>
          <p:nvSpPr>
            <p:cNvPr id="12" name="TextBox 12"/>
            <p:cNvSpPr txBox="1"/>
            <p:nvPr/>
          </p:nvSpPr>
          <p:spPr>
            <a:xfrm>
              <a:off x="0" y="-19050"/>
              <a:ext cx="707447" cy="289012"/>
            </a:xfrm>
            <a:prstGeom prst="rect">
              <a:avLst/>
            </a:prstGeom>
          </p:spPr>
          <p:txBody>
            <a:bodyPr lIns="50800" tIns="50800" rIns="50800" bIns="50800" rtlCol="0" anchor="ctr"/>
            <a:lstStyle/>
            <a:p>
              <a:pPr algn="ctr">
                <a:lnSpc>
                  <a:spcPts val="2859"/>
                </a:lnSpc>
              </a:pPr>
              <a:endParaRPr>
                <a:latin typeface="Arial" panose="020B0604020202020204" pitchFamily="34" charset="0"/>
                <a:cs typeface="Arial" panose="020B0604020202020204" pitchFamily="34" charset="0"/>
              </a:endParaRPr>
            </a:p>
          </p:txBody>
        </p:sp>
      </p:grpSp>
      <p:sp>
        <p:nvSpPr>
          <p:cNvPr id="13" name="TextBox 13"/>
          <p:cNvSpPr txBox="1"/>
          <p:nvPr/>
        </p:nvSpPr>
        <p:spPr>
          <a:xfrm>
            <a:off x="6607430" y="4079185"/>
            <a:ext cx="937219" cy="657225"/>
          </a:xfrm>
          <a:prstGeom prst="rect">
            <a:avLst/>
          </a:prstGeom>
        </p:spPr>
        <p:txBody>
          <a:bodyPr lIns="0" tIns="0" rIns="0" bIns="0" rtlCol="0" anchor="t">
            <a:spAutoFit/>
          </a:bodyPr>
          <a:lstStyle/>
          <a:p>
            <a:pPr algn="ctr">
              <a:lnSpc>
                <a:spcPts val="5126"/>
              </a:lnSpc>
            </a:pPr>
            <a:r>
              <a:rPr lang="en-US" sz="4271">
                <a:solidFill>
                  <a:srgbClr val="363636"/>
                </a:solidFill>
                <a:latin typeface="Arial" panose="020B0604020202020204" pitchFamily="34" charset="0"/>
                <a:cs typeface="Arial" panose="020B0604020202020204" pitchFamily="34" charset="0"/>
              </a:rPr>
              <a:t>1</a:t>
            </a:r>
          </a:p>
        </p:txBody>
      </p:sp>
      <p:sp>
        <p:nvSpPr>
          <p:cNvPr id="14" name="TextBox 14"/>
          <p:cNvSpPr txBox="1"/>
          <p:nvPr/>
        </p:nvSpPr>
        <p:spPr>
          <a:xfrm>
            <a:off x="6607430" y="4960342"/>
            <a:ext cx="937219" cy="657225"/>
          </a:xfrm>
          <a:prstGeom prst="rect">
            <a:avLst/>
          </a:prstGeom>
        </p:spPr>
        <p:txBody>
          <a:bodyPr lIns="0" tIns="0" rIns="0" bIns="0" rtlCol="0" anchor="t">
            <a:spAutoFit/>
          </a:bodyPr>
          <a:lstStyle/>
          <a:p>
            <a:pPr algn="ctr">
              <a:lnSpc>
                <a:spcPts val="5126"/>
              </a:lnSpc>
            </a:pPr>
            <a:r>
              <a:rPr lang="en-US" sz="4271">
                <a:solidFill>
                  <a:srgbClr val="363636"/>
                </a:solidFill>
                <a:latin typeface="Arial" panose="020B0604020202020204" pitchFamily="34" charset="0"/>
                <a:cs typeface="Arial" panose="020B0604020202020204" pitchFamily="34" charset="0"/>
              </a:rPr>
              <a:t>2</a:t>
            </a:r>
          </a:p>
        </p:txBody>
      </p:sp>
      <p:sp>
        <p:nvSpPr>
          <p:cNvPr id="15" name="TextBox 15"/>
          <p:cNvSpPr txBox="1"/>
          <p:nvPr/>
        </p:nvSpPr>
        <p:spPr>
          <a:xfrm>
            <a:off x="6607430" y="5757462"/>
            <a:ext cx="937219" cy="657225"/>
          </a:xfrm>
          <a:prstGeom prst="rect">
            <a:avLst/>
          </a:prstGeom>
        </p:spPr>
        <p:txBody>
          <a:bodyPr lIns="0" tIns="0" rIns="0" bIns="0" rtlCol="0" anchor="t">
            <a:spAutoFit/>
          </a:bodyPr>
          <a:lstStyle/>
          <a:p>
            <a:pPr algn="ctr">
              <a:lnSpc>
                <a:spcPts val="5126"/>
              </a:lnSpc>
            </a:pPr>
            <a:r>
              <a:rPr lang="en-US" sz="4271">
                <a:solidFill>
                  <a:srgbClr val="363636"/>
                </a:solidFill>
                <a:latin typeface="Arial" panose="020B0604020202020204" pitchFamily="34" charset="0"/>
                <a:cs typeface="Arial" panose="020B0604020202020204" pitchFamily="34" charset="0"/>
              </a:rPr>
              <a:t>3</a:t>
            </a:r>
          </a:p>
        </p:txBody>
      </p:sp>
      <p:sp>
        <p:nvSpPr>
          <p:cNvPr id="16" name="TextBox 16"/>
          <p:cNvSpPr txBox="1"/>
          <p:nvPr/>
        </p:nvSpPr>
        <p:spPr>
          <a:xfrm>
            <a:off x="7983508" y="4184236"/>
            <a:ext cx="6076629" cy="418548"/>
          </a:xfrm>
          <a:prstGeom prst="rect">
            <a:avLst/>
          </a:prstGeom>
        </p:spPr>
        <p:txBody>
          <a:bodyPr lIns="0" tIns="0" rIns="0" bIns="0" rtlCol="0" anchor="t">
            <a:spAutoFit/>
          </a:bodyPr>
          <a:lstStyle/>
          <a:p>
            <a:pPr algn="l">
              <a:lnSpc>
                <a:spcPts val="3483"/>
              </a:lnSpc>
            </a:pPr>
            <a:r>
              <a:rPr lang="en-US" sz="2524" spc="247">
                <a:solidFill>
                  <a:srgbClr val="231F20"/>
                </a:solidFill>
                <a:latin typeface="Arial" panose="020B0604020202020204" pitchFamily="34" charset="0"/>
                <a:cs typeface="Arial" panose="020B0604020202020204" pitchFamily="34" charset="0"/>
              </a:rPr>
              <a:t>ERD</a:t>
            </a:r>
          </a:p>
        </p:txBody>
      </p:sp>
      <p:sp>
        <p:nvSpPr>
          <p:cNvPr id="17" name="TextBox 17"/>
          <p:cNvSpPr txBox="1"/>
          <p:nvPr/>
        </p:nvSpPr>
        <p:spPr>
          <a:xfrm>
            <a:off x="7983508" y="5104327"/>
            <a:ext cx="5790503" cy="418548"/>
          </a:xfrm>
          <a:prstGeom prst="rect">
            <a:avLst/>
          </a:prstGeom>
        </p:spPr>
        <p:txBody>
          <a:bodyPr lIns="0" tIns="0" rIns="0" bIns="0" rtlCol="0" anchor="t">
            <a:spAutoFit/>
          </a:bodyPr>
          <a:lstStyle/>
          <a:p>
            <a:pPr marL="0" lvl="0" indent="0" algn="l">
              <a:lnSpc>
                <a:spcPts val="3483"/>
              </a:lnSpc>
              <a:spcBef>
                <a:spcPct val="0"/>
              </a:spcBef>
            </a:pPr>
            <a:r>
              <a:rPr lang="en-US" sz="2524" spc="247">
                <a:solidFill>
                  <a:srgbClr val="231F20"/>
                </a:solidFill>
                <a:latin typeface="Arial" panose="020B0604020202020204" pitchFamily="34" charset="0"/>
                <a:cs typeface="Arial" panose="020B0604020202020204" pitchFamily="34" charset="0"/>
              </a:rPr>
              <a:t>LOGIC</a:t>
            </a:r>
          </a:p>
        </p:txBody>
      </p:sp>
      <p:sp>
        <p:nvSpPr>
          <p:cNvPr id="18" name="TextBox 18"/>
          <p:cNvSpPr txBox="1"/>
          <p:nvPr/>
        </p:nvSpPr>
        <p:spPr>
          <a:xfrm>
            <a:off x="7983508" y="5898544"/>
            <a:ext cx="8032502" cy="418548"/>
          </a:xfrm>
          <a:prstGeom prst="rect">
            <a:avLst/>
          </a:prstGeom>
        </p:spPr>
        <p:txBody>
          <a:bodyPr lIns="0" tIns="0" rIns="0" bIns="0" rtlCol="0" anchor="t">
            <a:spAutoFit/>
          </a:bodyPr>
          <a:lstStyle/>
          <a:p>
            <a:pPr marL="0" lvl="0" indent="0" algn="l">
              <a:lnSpc>
                <a:spcPts val="3483"/>
              </a:lnSpc>
              <a:spcBef>
                <a:spcPct val="0"/>
              </a:spcBef>
            </a:pPr>
            <a:r>
              <a:rPr lang="en-US" sz="2524" spc="247">
                <a:solidFill>
                  <a:srgbClr val="231F20"/>
                </a:solidFill>
                <a:latin typeface="Arial" panose="020B0604020202020204" pitchFamily="34" charset="0"/>
                <a:cs typeface="Arial" panose="020B0604020202020204" pitchFamily="34" charset="0"/>
              </a:rPr>
              <a:t>VẬT LÍ</a:t>
            </a:r>
          </a:p>
        </p:txBody>
      </p:sp>
      <p:sp>
        <p:nvSpPr>
          <p:cNvPr id="19" name="TextBox 6">
            <a:extLst>
              <a:ext uri="{FF2B5EF4-FFF2-40B4-BE49-F238E27FC236}">
                <a16:creationId xmlns:a16="http://schemas.microsoft.com/office/drawing/2014/main" id="{CE95B45E-39FE-93B1-58FC-23CD8CE5AEFB}"/>
              </a:ext>
            </a:extLst>
          </p:cNvPr>
          <p:cNvSpPr txBox="1"/>
          <p:nvPr/>
        </p:nvSpPr>
        <p:spPr>
          <a:xfrm>
            <a:off x="5025988" y="1028700"/>
            <a:ext cx="8658808" cy="1618648"/>
          </a:xfrm>
          <a:prstGeom prst="rect">
            <a:avLst/>
          </a:prstGeom>
        </p:spPr>
        <p:txBody>
          <a:bodyPr wrap="square" lIns="0" tIns="0" rIns="0" bIns="0" rtlCol="0" anchor="t">
            <a:spAutoFit/>
          </a:bodyPr>
          <a:lstStyle/>
          <a:p>
            <a:pPr algn="ctr">
              <a:lnSpc>
                <a:spcPts val="13774"/>
              </a:lnSpc>
            </a:pPr>
            <a:r>
              <a:rPr lang="en-US" sz="9981" b="1" spc="978" dirty="0">
                <a:solidFill>
                  <a:srgbClr val="231F20"/>
                </a:solidFill>
                <a:latin typeface="Arial" panose="020B0604020202020204" pitchFamily="34" charset="0"/>
                <a:cs typeface="Arial" panose="020B0604020202020204" pitchFamily="34" charset="0"/>
              </a:rPr>
              <a:t>3. THIẾT KẾ</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sp>
        <p:nvSpPr>
          <p:cNvPr id="2" name="Freeform 2"/>
          <p:cNvSpPr/>
          <p:nvPr/>
        </p:nvSpPr>
        <p:spPr>
          <a:xfrm>
            <a:off x="3279540" y="1385069"/>
            <a:ext cx="11728921" cy="8807126"/>
          </a:xfrm>
          <a:custGeom>
            <a:avLst/>
            <a:gdLst/>
            <a:ahLst/>
            <a:cxnLst/>
            <a:rect l="l" t="t" r="r" b="b"/>
            <a:pathLst>
              <a:path w="11728921" h="8807126">
                <a:moveTo>
                  <a:pt x="0" y="0"/>
                </a:moveTo>
                <a:lnTo>
                  <a:pt x="11728920" y="0"/>
                </a:lnTo>
                <a:lnTo>
                  <a:pt x="11728920" y="8807126"/>
                </a:lnTo>
                <a:lnTo>
                  <a:pt x="0" y="8807126"/>
                </a:lnTo>
                <a:lnTo>
                  <a:pt x="0" y="0"/>
                </a:lnTo>
                <a:close/>
              </a:path>
            </a:pathLst>
          </a:custGeom>
          <a:blipFill>
            <a:blip r:embed="rId2"/>
            <a:stretch>
              <a:fillRect/>
            </a:stretch>
          </a:blipFill>
        </p:spPr>
      </p:sp>
      <p:sp>
        <p:nvSpPr>
          <p:cNvPr id="3" name="TextBox 3"/>
          <p:cNvSpPr txBox="1"/>
          <p:nvPr/>
        </p:nvSpPr>
        <p:spPr>
          <a:xfrm>
            <a:off x="575740" y="389261"/>
            <a:ext cx="1454713" cy="995809"/>
          </a:xfrm>
          <a:prstGeom prst="rect">
            <a:avLst/>
          </a:prstGeom>
        </p:spPr>
        <p:txBody>
          <a:bodyPr lIns="0" tIns="0" rIns="0" bIns="0" rtlCol="0" anchor="t">
            <a:spAutoFit/>
          </a:bodyPr>
          <a:lstStyle/>
          <a:p>
            <a:pPr algn="ctr">
              <a:lnSpc>
                <a:spcPts val="7956"/>
              </a:lnSpc>
            </a:pPr>
            <a:r>
              <a:rPr lang="en-US" sz="6630">
                <a:solidFill>
                  <a:srgbClr val="363636"/>
                </a:solidFill>
                <a:latin typeface="Arial" panose="020B0604020202020204" pitchFamily="34" charset="0"/>
                <a:cs typeface="Arial" panose="020B0604020202020204" pitchFamily="34" charset="0"/>
              </a:rPr>
              <a:t>1</a:t>
            </a:r>
          </a:p>
        </p:txBody>
      </p:sp>
      <p:sp>
        <p:nvSpPr>
          <p:cNvPr id="4" name="TextBox 4"/>
          <p:cNvSpPr txBox="1"/>
          <p:nvPr/>
        </p:nvSpPr>
        <p:spPr>
          <a:xfrm>
            <a:off x="2711632" y="580900"/>
            <a:ext cx="12675870" cy="657192"/>
          </a:xfrm>
          <a:prstGeom prst="rect">
            <a:avLst/>
          </a:prstGeom>
        </p:spPr>
        <p:txBody>
          <a:bodyPr lIns="0" tIns="0" rIns="0" bIns="0" rtlCol="0" anchor="t">
            <a:spAutoFit/>
          </a:bodyPr>
          <a:lstStyle/>
          <a:p>
            <a:pPr marL="0" lvl="0" indent="0" algn="l">
              <a:lnSpc>
                <a:spcPts val="5406"/>
              </a:lnSpc>
              <a:spcBef>
                <a:spcPct val="0"/>
              </a:spcBef>
            </a:pPr>
            <a:r>
              <a:rPr lang="en-US" sz="3917" spc="383">
                <a:solidFill>
                  <a:srgbClr val="231F20"/>
                </a:solidFill>
                <a:latin typeface="Arial" panose="020B0604020202020204" pitchFamily="34" charset="0"/>
                <a:cs typeface="Arial" panose="020B0604020202020204" pitchFamily="34" charset="0"/>
              </a:rPr>
              <a:t>ERD</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sp>
        <p:nvSpPr>
          <p:cNvPr id="2" name="Freeform 2"/>
          <p:cNvSpPr/>
          <p:nvPr/>
        </p:nvSpPr>
        <p:spPr>
          <a:xfrm>
            <a:off x="6562555" y="379736"/>
            <a:ext cx="11472148" cy="8445338"/>
          </a:xfrm>
          <a:custGeom>
            <a:avLst/>
            <a:gdLst/>
            <a:ahLst/>
            <a:cxnLst/>
            <a:rect l="l" t="t" r="r" b="b"/>
            <a:pathLst>
              <a:path w="11472148" h="8445338">
                <a:moveTo>
                  <a:pt x="0" y="0"/>
                </a:moveTo>
                <a:lnTo>
                  <a:pt x="11472148" y="0"/>
                </a:lnTo>
                <a:lnTo>
                  <a:pt x="11472148" y="8445338"/>
                </a:lnTo>
                <a:lnTo>
                  <a:pt x="0" y="8445338"/>
                </a:lnTo>
                <a:lnTo>
                  <a:pt x="0" y="0"/>
                </a:lnTo>
                <a:close/>
              </a:path>
            </a:pathLst>
          </a:custGeom>
          <a:blipFill>
            <a:blip r:embed="rId2"/>
            <a:stretch>
              <a:fillRect/>
            </a:stretch>
          </a:blipFill>
        </p:spPr>
      </p:sp>
      <p:sp>
        <p:nvSpPr>
          <p:cNvPr id="3" name="TextBox 3"/>
          <p:cNvSpPr txBox="1"/>
          <p:nvPr/>
        </p:nvSpPr>
        <p:spPr>
          <a:xfrm>
            <a:off x="575740" y="389261"/>
            <a:ext cx="1454713" cy="995809"/>
          </a:xfrm>
          <a:prstGeom prst="rect">
            <a:avLst/>
          </a:prstGeom>
        </p:spPr>
        <p:txBody>
          <a:bodyPr lIns="0" tIns="0" rIns="0" bIns="0" rtlCol="0" anchor="t">
            <a:spAutoFit/>
          </a:bodyPr>
          <a:lstStyle/>
          <a:p>
            <a:pPr algn="ctr">
              <a:lnSpc>
                <a:spcPts val="7956"/>
              </a:lnSpc>
            </a:pPr>
            <a:r>
              <a:rPr lang="en-US" sz="6630">
                <a:solidFill>
                  <a:srgbClr val="363636"/>
                </a:solidFill>
                <a:latin typeface="Arial" panose="020B0604020202020204" pitchFamily="34" charset="0"/>
                <a:cs typeface="Arial" panose="020B0604020202020204" pitchFamily="34" charset="0"/>
              </a:rPr>
              <a:t>1</a:t>
            </a:r>
          </a:p>
        </p:txBody>
      </p:sp>
      <p:sp>
        <p:nvSpPr>
          <p:cNvPr id="4" name="TextBox 4"/>
          <p:cNvSpPr txBox="1"/>
          <p:nvPr/>
        </p:nvSpPr>
        <p:spPr>
          <a:xfrm>
            <a:off x="2711632" y="580900"/>
            <a:ext cx="12675870" cy="657192"/>
          </a:xfrm>
          <a:prstGeom prst="rect">
            <a:avLst/>
          </a:prstGeom>
        </p:spPr>
        <p:txBody>
          <a:bodyPr lIns="0" tIns="0" rIns="0" bIns="0" rtlCol="0" anchor="t">
            <a:spAutoFit/>
          </a:bodyPr>
          <a:lstStyle/>
          <a:p>
            <a:pPr marL="0" lvl="0" indent="0" algn="l">
              <a:lnSpc>
                <a:spcPts val="5406"/>
              </a:lnSpc>
              <a:spcBef>
                <a:spcPct val="0"/>
              </a:spcBef>
            </a:pPr>
            <a:r>
              <a:rPr lang="en-US" sz="3917" spc="383">
                <a:solidFill>
                  <a:srgbClr val="231F20"/>
                </a:solidFill>
                <a:latin typeface="Arial" panose="020B0604020202020204" pitchFamily="34" charset="0"/>
                <a:cs typeface="Arial" panose="020B0604020202020204" pitchFamily="34" charset="0"/>
              </a:rPr>
              <a:t>ERD</a:t>
            </a:r>
          </a:p>
        </p:txBody>
      </p:sp>
      <p:sp>
        <p:nvSpPr>
          <p:cNvPr id="5" name="TextBox 5"/>
          <p:cNvSpPr txBox="1"/>
          <p:nvPr/>
        </p:nvSpPr>
        <p:spPr>
          <a:xfrm>
            <a:off x="1028700" y="1790921"/>
            <a:ext cx="4878834" cy="2654509"/>
          </a:xfrm>
          <a:prstGeom prst="rect">
            <a:avLst/>
          </a:prstGeom>
        </p:spPr>
        <p:txBody>
          <a:bodyPr lIns="0" tIns="0" rIns="0" bIns="0" rtlCol="0" anchor="t">
            <a:spAutoFit/>
          </a:bodyPr>
          <a:lstStyle/>
          <a:p>
            <a:pPr algn="just">
              <a:lnSpc>
                <a:spcPts val="3483"/>
              </a:lnSpc>
              <a:spcBef>
                <a:spcPct val="0"/>
              </a:spcBef>
            </a:pPr>
            <a:r>
              <a:rPr lang="en-US" sz="2524" spc="247">
                <a:solidFill>
                  <a:srgbClr val="000000"/>
                </a:solidFill>
                <a:latin typeface="Arial" panose="020B0604020202020204" pitchFamily="34" charset="0"/>
                <a:cs typeface="Arial" panose="020B0604020202020204" pitchFamily="34" charset="0"/>
              </a:rPr>
              <a:t>CÁC THỰC THỂ THAM GIA VÀO CÁC NGHIỆP VỤ QUẢN LÍ PHIẾU NHẬP</a:t>
            </a:r>
          </a:p>
          <a:p>
            <a:pPr algn="just">
              <a:lnSpc>
                <a:spcPts val="3483"/>
              </a:lnSpc>
              <a:spcBef>
                <a:spcPct val="0"/>
              </a:spcBef>
            </a:pPr>
            <a:r>
              <a:rPr lang="en-US" sz="2524" spc="247">
                <a:solidFill>
                  <a:srgbClr val="000000"/>
                </a:solidFill>
                <a:latin typeface="Arial" panose="020B0604020202020204" pitchFamily="34" charset="0"/>
                <a:cs typeface="Arial" panose="020B0604020202020204" pitchFamily="34" charset="0"/>
              </a:rPr>
              <a:t>- SẢN PHẨM</a:t>
            </a:r>
          </a:p>
          <a:p>
            <a:pPr algn="just">
              <a:lnSpc>
                <a:spcPts val="3483"/>
              </a:lnSpc>
              <a:spcBef>
                <a:spcPct val="0"/>
              </a:spcBef>
            </a:pPr>
            <a:r>
              <a:rPr lang="en-US" sz="2524" spc="247">
                <a:solidFill>
                  <a:srgbClr val="000000"/>
                </a:solidFill>
                <a:latin typeface="Arial" panose="020B0604020202020204" pitchFamily="34" charset="0"/>
                <a:cs typeface="Arial" panose="020B0604020202020204" pitchFamily="34" charset="0"/>
              </a:rPr>
              <a:t>- CHI TIẾT SẢN PHẨM</a:t>
            </a:r>
          </a:p>
          <a:p>
            <a:pPr algn="just">
              <a:lnSpc>
                <a:spcPts val="3483"/>
              </a:lnSpc>
              <a:spcBef>
                <a:spcPct val="0"/>
              </a:spcBef>
            </a:pPr>
            <a:r>
              <a:rPr lang="en-US" sz="2524" spc="247">
                <a:solidFill>
                  <a:srgbClr val="000000"/>
                </a:solidFill>
                <a:latin typeface="Arial" panose="020B0604020202020204" pitchFamily="34" charset="0"/>
                <a:cs typeface="Arial" panose="020B0604020202020204" pitchFamily="34" charset="0"/>
              </a:rPr>
              <a:t>- PHIẾU NHẬP</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sp>
        <p:nvSpPr>
          <p:cNvPr id="2" name="Freeform 2"/>
          <p:cNvSpPr/>
          <p:nvPr/>
        </p:nvSpPr>
        <p:spPr>
          <a:xfrm>
            <a:off x="6057051" y="882402"/>
            <a:ext cx="11972389" cy="8267341"/>
          </a:xfrm>
          <a:custGeom>
            <a:avLst/>
            <a:gdLst/>
            <a:ahLst/>
            <a:cxnLst/>
            <a:rect l="l" t="t" r="r" b="b"/>
            <a:pathLst>
              <a:path w="11972389" h="8267341">
                <a:moveTo>
                  <a:pt x="0" y="0"/>
                </a:moveTo>
                <a:lnTo>
                  <a:pt x="11972389" y="0"/>
                </a:lnTo>
                <a:lnTo>
                  <a:pt x="11972389" y="8267342"/>
                </a:lnTo>
                <a:lnTo>
                  <a:pt x="0" y="8267342"/>
                </a:lnTo>
                <a:lnTo>
                  <a:pt x="0" y="0"/>
                </a:lnTo>
                <a:close/>
              </a:path>
            </a:pathLst>
          </a:custGeom>
          <a:blipFill>
            <a:blip r:embed="rId2"/>
            <a:stretch>
              <a:fillRect/>
            </a:stretch>
          </a:blipFill>
        </p:spPr>
      </p:sp>
      <p:sp>
        <p:nvSpPr>
          <p:cNvPr id="3" name="TextBox 3"/>
          <p:cNvSpPr txBox="1"/>
          <p:nvPr/>
        </p:nvSpPr>
        <p:spPr>
          <a:xfrm>
            <a:off x="575740" y="389261"/>
            <a:ext cx="1454713" cy="995809"/>
          </a:xfrm>
          <a:prstGeom prst="rect">
            <a:avLst/>
          </a:prstGeom>
        </p:spPr>
        <p:txBody>
          <a:bodyPr lIns="0" tIns="0" rIns="0" bIns="0" rtlCol="0" anchor="t">
            <a:spAutoFit/>
          </a:bodyPr>
          <a:lstStyle/>
          <a:p>
            <a:pPr algn="ctr">
              <a:lnSpc>
                <a:spcPts val="7956"/>
              </a:lnSpc>
            </a:pPr>
            <a:r>
              <a:rPr lang="en-US" sz="6630">
                <a:solidFill>
                  <a:srgbClr val="363636"/>
                </a:solidFill>
                <a:latin typeface="Arial" panose="020B0604020202020204" pitchFamily="34" charset="0"/>
                <a:cs typeface="Arial" panose="020B0604020202020204" pitchFamily="34" charset="0"/>
              </a:rPr>
              <a:t>1</a:t>
            </a:r>
          </a:p>
        </p:txBody>
      </p:sp>
      <p:sp>
        <p:nvSpPr>
          <p:cNvPr id="4" name="TextBox 4"/>
          <p:cNvSpPr txBox="1"/>
          <p:nvPr/>
        </p:nvSpPr>
        <p:spPr>
          <a:xfrm>
            <a:off x="2711632" y="580900"/>
            <a:ext cx="12675870" cy="657192"/>
          </a:xfrm>
          <a:prstGeom prst="rect">
            <a:avLst/>
          </a:prstGeom>
        </p:spPr>
        <p:txBody>
          <a:bodyPr lIns="0" tIns="0" rIns="0" bIns="0" rtlCol="0" anchor="t">
            <a:spAutoFit/>
          </a:bodyPr>
          <a:lstStyle/>
          <a:p>
            <a:pPr marL="0" lvl="0" indent="0" algn="l">
              <a:lnSpc>
                <a:spcPts val="5406"/>
              </a:lnSpc>
              <a:spcBef>
                <a:spcPct val="0"/>
              </a:spcBef>
            </a:pPr>
            <a:r>
              <a:rPr lang="en-US" sz="3917" spc="383">
                <a:solidFill>
                  <a:srgbClr val="231F20"/>
                </a:solidFill>
                <a:latin typeface="Arial" panose="020B0604020202020204" pitchFamily="34" charset="0"/>
                <a:cs typeface="Arial" panose="020B0604020202020204" pitchFamily="34" charset="0"/>
              </a:rPr>
              <a:t>ERD</a:t>
            </a:r>
          </a:p>
        </p:txBody>
      </p:sp>
      <p:sp>
        <p:nvSpPr>
          <p:cNvPr id="5" name="TextBox 5"/>
          <p:cNvSpPr txBox="1"/>
          <p:nvPr/>
        </p:nvSpPr>
        <p:spPr>
          <a:xfrm>
            <a:off x="1028700" y="1790921"/>
            <a:ext cx="4878834" cy="4449873"/>
          </a:xfrm>
          <a:prstGeom prst="rect">
            <a:avLst/>
          </a:prstGeom>
        </p:spPr>
        <p:txBody>
          <a:bodyPr lIns="0" tIns="0" rIns="0" bIns="0" rtlCol="0" anchor="t">
            <a:spAutoFit/>
          </a:bodyPr>
          <a:lstStyle/>
          <a:p>
            <a:pPr algn="just">
              <a:lnSpc>
                <a:spcPts val="3483"/>
              </a:lnSpc>
            </a:pPr>
            <a:r>
              <a:rPr lang="en-US" sz="2524" spc="247">
                <a:solidFill>
                  <a:srgbClr val="000000"/>
                </a:solidFill>
                <a:latin typeface="Arial" panose="020B0604020202020204" pitchFamily="34" charset="0"/>
                <a:cs typeface="Arial" panose="020B0604020202020204" pitchFamily="34" charset="0"/>
              </a:rPr>
              <a:t>CÁC THỰC THỂ THAM GIA VÀO CÁC NGHIỆP VỤ BÁN HÀNG</a:t>
            </a:r>
          </a:p>
          <a:p>
            <a:pPr algn="just">
              <a:lnSpc>
                <a:spcPts val="3483"/>
              </a:lnSpc>
            </a:pPr>
            <a:r>
              <a:rPr lang="en-US" sz="2524" spc="247">
                <a:solidFill>
                  <a:srgbClr val="000000"/>
                </a:solidFill>
                <a:latin typeface="Arial" panose="020B0604020202020204" pitchFamily="34" charset="0"/>
                <a:cs typeface="Arial" panose="020B0604020202020204" pitchFamily="34" charset="0"/>
              </a:rPr>
              <a:t>-Hóa đon</a:t>
            </a:r>
          </a:p>
          <a:p>
            <a:pPr algn="just">
              <a:lnSpc>
                <a:spcPts val="3483"/>
              </a:lnSpc>
            </a:pPr>
            <a:r>
              <a:rPr lang="en-US" sz="2524" spc="247">
                <a:solidFill>
                  <a:srgbClr val="000000"/>
                </a:solidFill>
                <a:latin typeface="Arial" panose="020B0604020202020204" pitchFamily="34" charset="0"/>
                <a:cs typeface="Arial" panose="020B0604020202020204" pitchFamily="34" charset="0"/>
              </a:rPr>
              <a:t>-Khách hàng</a:t>
            </a:r>
          </a:p>
          <a:p>
            <a:pPr algn="just">
              <a:lnSpc>
                <a:spcPts val="3483"/>
              </a:lnSpc>
            </a:pPr>
            <a:r>
              <a:rPr lang="en-US" sz="2524" spc="247">
                <a:solidFill>
                  <a:srgbClr val="000000"/>
                </a:solidFill>
                <a:latin typeface="Arial" panose="020B0604020202020204" pitchFamily="34" charset="0"/>
                <a:cs typeface="Arial" panose="020B0604020202020204" pitchFamily="34" charset="0"/>
              </a:rPr>
              <a:t>-Loại khách hàng</a:t>
            </a:r>
          </a:p>
          <a:p>
            <a:pPr algn="just">
              <a:lnSpc>
                <a:spcPts val="3483"/>
              </a:lnSpc>
            </a:pPr>
            <a:r>
              <a:rPr lang="en-US" sz="2524" spc="247">
                <a:solidFill>
                  <a:srgbClr val="000000"/>
                </a:solidFill>
                <a:latin typeface="Arial" panose="020B0604020202020204" pitchFamily="34" charset="0"/>
                <a:cs typeface="Arial" panose="020B0604020202020204" pitchFamily="34" charset="0"/>
              </a:rPr>
              <a:t>-Chi tiết hóa đơn</a:t>
            </a:r>
          </a:p>
          <a:p>
            <a:pPr algn="just">
              <a:lnSpc>
                <a:spcPts val="3483"/>
              </a:lnSpc>
            </a:pPr>
            <a:r>
              <a:rPr lang="en-US" sz="2524" spc="247">
                <a:solidFill>
                  <a:srgbClr val="000000"/>
                </a:solidFill>
                <a:latin typeface="Arial" panose="020B0604020202020204" pitchFamily="34" charset="0"/>
                <a:cs typeface="Arial" panose="020B0604020202020204" pitchFamily="34" charset="0"/>
              </a:rPr>
              <a:t>-Món</a:t>
            </a:r>
          </a:p>
          <a:p>
            <a:pPr algn="just">
              <a:lnSpc>
                <a:spcPts val="3483"/>
              </a:lnSpc>
            </a:pPr>
            <a:r>
              <a:rPr lang="en-US" sz="2524" spc="247">
                <a:solidFill>
                  <a:srgbClr val="000000"/>
                </a:solidFill>
                <a:latin typeface="Arial" panose="020B0604020202020204" pitchFamily="34" charset="0"/>
                <a:cs typeface="Arial" panose="020B0604020202020204" pitchFamily="34" charset="0"/>
              </a:rPr>
              <a:t>-Loại món</a:t>
            </a:r>
          </a:p>
          <a:p>
            <a:pPr algn="just">
              <a:lnSpc>
                <a:spcPts val="3483"/>
              </a:lnSpc>
              <a:spcBef>
                <a:spcPct val="0"/>
              </a:spcBef>
            </a:pPr>
            <a:endParaRPr lang="en-US" sz="2524" spc="247">
              <a:solidFill>
                <a:srgbClr val="000000"/>
              </a:solidFill>
              <a:latin typeface="Arial" panose="020B0604020202020204" pitchFamily="34" charset="0"/>
              <a:cs typeface="Arial" panose="020B0604020202020204" pitchFamily="34"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sp>
        <p:nvSpPr>
          <p:cNvPr id="2" name="Freeform 2"/>
          <p:cNvSpPr/>
          <p:nvPr/>
        </p:nvSpPr>
        <p:spPr>
          <a:xfrm rot="7659121">
            <a:off x="-4012602" y="5585714"/>
            <a:ext cx="7629294" cy="7828566"/>
          </a:xfrm>
          <a:custGeom>
            <a:avLst/>
            <a:gdLst/>
            <a:ahLst/>
            <a:cxnLst/>
            <a:rect l="l" t="t" r="r" b="b"/>
            <a:pathLst>
              <a:path w="7629294" h="7828566">
                <a:moveTo>
                  <a:pt x="0" y="0"/>
                </a:moveTo>
                <a:lnTo>
                  <a:pt x="7629294" y="0"/>
                </a:lnTo>
                <a:lnTo>
                  <a:pt x="7629294" y="7828566"/>
                </a:lnTo>
                <a:lnTo>
                  <a:pt x="0" y="78285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4999719" y="3006818"/>
            <a:ext cx="1400485" cy="1025011"/>
            <a:chOff x="0" y="0"/>
            <a:chExt cx="368852" cy="269962"/>
          </a:xfrm>
        </p:grpSpPr>
        <p:sp>
          <p:nvSpPr>
            <p:cNvPr id="4" name="Freeform 4"/>
            <p:cNvSpPr/>
            <p:nvPr/>
          </p:nvSpPr>
          <p:spPr>
            <a:xfrm>
              <a:off x="0" y="0"/>
              <a:ext cx="368852" cy="269962"/>
            </a:xfrm>
            <a:custGeom>
              <a:avLst/>
              <a:gdLst/>
              <a:ahLst/>
              <a:cxnLst/>
              <a:rect l="l" t="t" r="r" b="b"/>
              <a:pathLst>
                <a:path w="368852" h="269962">
                  <a:moveTo>
                    <a:pt x="0" y="0"/>
                  </a:moveTo>
                  <a:lnTo>
                    <a:pt x="368852" y="0"/>
                  </a:lnTo>
                  <a:lnTo>
                    <a:pt x="368852" y="269962"/>
                  </a:lnTo>
                  <a:lnTo>
                    <a:pt x="0" y="269962"/>
                  </a:lnTo>
                  <a:close/>
                </a:path>
              </a:pathLst>
            </a:custGeom>
            <a:solidFill>
              <a:srgbClr val="F18616"/>
            </a:solidFill>
          </p:spPr>
        </p:sp>
        <p:sp>
          <p:nvSpPr>
            <p:cNvPr id="5" name="TextBox 5"/>
            <p:cNvSpPr txBox="1"/>
            <p:nvPr/>
          </p:nvSpPr>
          <p:spPr>
            <a:xfrm>
              <a:off x="0" y="-19050"/>
              <a:ext cx="368852" cy="289012"/>
            </a:xfrm>
            <a:prstGeom prst="rect">
              <a:avLst/>
            </a:prstGeom>
          </p:spPr>
          <p:txBody>
            <a:bodyPr lIns="50800" tIns="50800" rIns="50800" bIns="50800" rtlCol="0" anchor="ctr"/>
            <a:lstStyle/>
            <a:p>
              <a:pPr algn="ctr">
                <a:lnSpc>
                  <a:spcPts val="2859"/>
                </a:lnSpc>
              </a:pPr>
              <a:endParaRPr>
                <a:latin typeface="Arial" panose="020B0604020202020204" pitchFamily="34" charset="0"/>
                <a:cs typeface="Arial" panose="020B0604020202020204" pitchFamily="34" charset="0"/>
              </a:endParaRPr>
            </a:p>
          </p:txBody>
        </p:sp>
      </p:grpSp>
      <p:sp>
        <p:nvSpPr>
          <p:cNvPr id="6" name="Freeform 6"/>
          <p:cNvSpPr/>
          <p:nvPr/>
        </p:nvSpPr>
        <p:spPr>
          <a:xfrm rot="2016048">
            <a:off x="12243487" y="-1005305"/>
            <a:ext cx="10749463" cy="2687366"/>
          </a:xfrm>
          <a:custGeom>
            <a:avLst/>
            <a:gdLst/>
            <a:ahLst/>
            <a:cxnLst/>
            <a:rect l="l" t="t" r="r" b="b"/>
            <a:pathLst>
              <a:path w="10749463" h="2687366">
                <a:moveTo>
                  <a:pt x="0" y="0"/>
                </a:moveTo>
                <a:lnTo>
                  <a:pt x="10749463" y="0"/>
                </a:lnTo>
                <a:lnTo>
                  <a:pt x="10749463" y="2687365"/>
                </a:lnTo>
                <a:lnTo>
                  <a:pt x="0" y="268736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TextBox 7"/>
          <p:cNvSpPr txBox="1"/>
          <p:nvPr/>
        </p:nvSpPr>
        <p:spPr>
          <a:xfrm>
            <a:off x="5231353" y="3225185"/>
            <a:ext cx="937219" cy="657225"/>
          </a:xfrm>
          <a:prstGeom prst="rect">
            <a:avLst/>
          </a:prstGeom>
        </p:spPr>
        <p:txBody>
          <a:bodyPr lIns="0" tIns="0" rIns="0" bIns="0" rtlCol="0" anchor="t">
            <a:spAutoFit/>
          </a:bodyPr>
          <a:lstStyle/>
          <a:p>
            <a:pPr algn="ctr">
              <a:lnSpc>
                <a:spcPts val="5126"/>
              </a:lnSpc>
            </a:pPr>
            <a:r>
              <a:rPr lang="en-US" sz="4271">
                <a:solidFill>
                  <a:srgbClr val="363636"/>
                </a:solidFill>
                <a:latin typeface="Arial" panose="020B0604020202020204" pitchFamily="34" charset="0"/>
                <a:cs typeface="Arial" panose="020B0604020202020204" pitchFamily="34" charset="0"/>
              </a:rPr>
              <a:t>I</a:t>
            </a:r>
          </a:p>
        </p:txBody>
      </p:sp>
      <p:grpSp>
        <p:nvGrpSpPr>
          <p:cNvPr id="8" name="Group 8"/>
          <p:cNvGrpSpPr/>
          <p:nvPr/>
        </p:nvGrpSpPr>
        <p:grpSpPr>
          <a:xfrm>
            <a:off x="6607430" y="3848271"/>
            <a:ext cx="6575170" cy="1025011"/>
            <a:chOff x="0" y="0"/>
            <a:chExt cx="1525071" cy="269962"/>
          </a:xfrm>
        </p:grpSpPr>
        <p:sp>
          <p:nvSpPr>
            <p:cNvPr id="9" name="Freeform 9"/>
            <p:cNvSpPr/>
            <p:nvPr/>
          </p:nvSpPr>
          <p:spPr>
            <a:xfrm>
              <a:off x="0" y="0"/>
              <a:ext cx="1525071" cy="269962"/>
            </a:xfrm>
            <a:custGeom>
              <a:avLst/>
              <a:gdLst/>
              <a:ahLst/>
              <a:cxnLst/>
              <a:rect l="l" t="t" r="r" b="b"/>
              <a:pathLst>
                <a:path w="1525071" h="269962">
                  <a:moveTo>
                    <a:pt x="0" y="0"/>
                  </a:moveTo>
                  <a:lnTo>
                    <a:pt x="1525071" y="0"/>
                  </a:lnTo>
                  <a:lnTo>
                    <a:pt x="1525071" y="269962"/>
                  </a:lnTo>
                  <a:lnTo>
                    <a:pt x="0" y="269962"/>
                  </a:lnTo>
                  <a:close/>
                </a:path>
              </a:pathLst>
            </a:custGeom>
            <a:solidFill>
              <a:srgbClr val="DF5E00"/>
            </a:solidFill>
          </p:spPr>
        </p:sp>
        <p:sp>
          <p:nvSpPr>
            <p:cNvPr id="10" name="TextBox 10"/>
            <p:cNvSpPr txBox="1"/>
            <p:nvPr/>
          </p:nvSpPr>
          <p:spPr>
            <a:xfrm>
              <a:off x="0" y="-19050"/>
              <a:ext cx="1525071" cy="289012"/>
            </a:xfrm>
            <a:prstGeom prst="rect">
              <a:avLst/>
            </a:prstGeom>
          </p:spPr>
          <p:txBody>
            <a:bodyPr lIns="50800" tIns="50800" rIns="50800" bIns="50800" rtlCol="0" anchor="ctr"/>
            <a:lstStyle/>
            <a:p>
              <a:pPr algn="ctr">
                <a:lnSpc>
                  <a:spcPts val="2859"/>
                </a:lnSpc>
              </a:pPr>
              <a:endParaRPr>
                <a:latin typeface="Arial" panose="020B0604020202020204" pitchFamily="34" charset="0"/>
                <a:cs typeface="Arial" panose="020B0604020202020204" pitchFamily="34" charset="0"/>
              </a:endParaRPr>
            </a:p>
          </p:txBody>
        </p:sp>
      </p:grpSp>
      <p:sp>
        <p:nvSpPr>
          <p:cNvPr id="11" name="TextBox 11"/>
          <p:cNvSpPr txBox="1"/>
          <p:nvPr/>
        </p:nvSpPr>
        <p:spPr>
          <a:xfrm>
            <a:off x="6607430" y="4079185"/>
            <a:ext cx="937219" cy="657225"/>
          </a:xfrm>
          <a:prstGeom prst="rect">
            <a:avLst/>
          </a:prstGeom>
        </p:spPr>
        <p:txBody>
          <a:bodyPr lIns="0" tIns="0" rIns="0" bIns="0" rtlCol="0" anchor="t">
            <a:spAutoFit/>
          </a:bodyPr>
          <a:lstStyle/>
          <a:p>
            <a:pPr algn="ctr">
              <a:lnSpc>
                <a:spcPts val="5126"/>
              </a:lnSpc>
            </a:pPr>
            <a:r>
              <a:rPr lang="en-US" sz="4271">
                <a:solidFill>
                  <a:srgbClr val="363636"/>
                </a:solidFill>
                <a:latin typeface="Arial" panose="020B0604020202020204" pitchFamily="34" charset="0"/>
                <a:cs typeface="Arial" panose="020B0604020202020204" pitchFamily="34" charset="0"/>
              </a:rPr>
              <a:t>1</a:t>
            </a:r>
          </a:p>
        </p:txBody>
      </p:sp>
      <p:sp>
        <p:nvSpPr>
          <p:cNvPr id="12" name="TextBox 12"/>
          <p:cNvSpPr txBox="1"/>
          <p:nvPr/>
        </p:nvSpPr>
        <p:spPr>
          <a:xfrm>
            <a:off x="6607430" y="4960342"/>
            <a:ext cx="937219" cy="657225"/>
          </a:xfrm>
          <a:prstGeom prst="rect">
            <a:avLst/>
          </a:prstGeom>
        </p:spPr>
        <p:txBody>
          <a:bodyPr lIns="0" tIns="0" rIns="0" bIns="0" rtlCol="0" anchor="t">
            <a:spAutoFit/>
          </a:bodyPr>
          <a:lstStyle/>
          <a:p>
            <a:pPr algn="ctr">
              <a:lnSpc>
                <a:spcPts val="5126"/>
              </a:lnSpc>
            </a:pPr>
            <a:r>
              <a:rPr lang="en-US" sz="4271">
                <a:solidFill>
                  <a:srgbClr val="363636"/>
                </a:solidFill>
                <a:latin typeface="Arial" panose="020B0604020202020204" pitchFamily="34" charset="0"/>
                <a:cs typeface="Arial" panose="020B0604020202020204" pitchFamily="34" charset="0"/>
              </a:rPr>
              <a:t>2</a:t>
            </a:r>
          </a:p>
        </p:txBody>
      </p:sp>
      <p:sp>
        <p:nvSpPr>
          <p:cNvPr id="13" name="TextBox 13"/>
          <p:cNvSpPr txBox="1"/>
          <p:nvPr/>
        </p:nvSpPr>
        <p:spPr>
          <a:xfrm>
            <a:off x="6607430" y="5757462"/>
            <a:ext cx="937219" cy="657225"/>
          </a:xfrm>
          <a:prstGeom prst="rect">
            <a:avLst/>
          </a:prstGeom>
        </p:spPr>
        <p:txBody>
          <a:bodyPr lIns="0" tIns="0" rIns="0" bIns="0" rtlCol="0" anchor="t">
            <a:spAutoFit/>
          </a:bodyPr>
          <a:lstStyle/>
          <a:p>
            <a:pPr algn="ctr">
              <a:lnSpc>
                <a:spcPts val="5126"/>
              </a:lnSpc>
            </a:pPr>
            <a:r>
              <a:rPr lang="en-US" sz="4271">
                <a:solidFill>
                  <a:srgbClr val="363636"/>
                </a:solidFill>
                <a:latin typeface="Arial" panose="020B0604020202020204" pitchFamily="34" charset="0"/>
                <a:cs typeface="Arial" panose="020B0604020202020204" pitchFamily="34" charset="0"/>
              </a:rPr>
              <a:t>3</a:t>
            </a:r>
          </a:p>
        </p:txBody>
      </p:sp>
      <p:sp>
        <p:nvSpPr>
          <p:cNvPr id="14" name="TextBox 14"/>
          <p:cNvSpPr txBox="1"/>
          <p:nvPr/>
        </p:nvSpPr>
        <p:spPr>
          <a:xfrm>
            <a:off x="6607430" y="3333137"/>
            <a:ext cx="5790503" cy="418548"/>
          </a:xfrm>
          <a:prstGeom prst="rect">
            <a:avLst/>
          </a:prstGeom>
        </p:spPr>
        <p:txBody>
          <a:bodyPr lIns="0" tIns="0" rIns="0" bIns="0" rtlCol="0" anchor="t">
            <a:spAutoFit/>
          </a:bodyPr>
          <a:lstStyle/>
          <a:p>
            <a:pPr algn="l">
              <a:lnSpc>
                <a:spcPts val="3483"/>
              </a:lnSpc>
            </a:pPr>
            <a:r>
              <a:rPr lang="en-US" sz="2524" spc="247">
                <a:solidFill>
                  <a:srgbClr val="231F20"/>
                </a:solidFill>
                <a:latin typeface="Arial" panose="020B0604020202020204" pitchFamily="34" charset="0"/>
                <a:cs typeface="Arial" panose="020B0604020202020204" pitchFamily="34" charset="0"/>
              </a:rPr>
              <a:t>GIỚI THIỆU</a:t>
            </a:r>
          </a:p>
        </p:txBody>
      </p:sp>
      <p:sp>
        <p:nvSpPr>
          <p:cNvPr id="15" name="TextBox 15"/>
          <p:cNvSpPr txBox="1"/>
          <p:nvPr/>
        </p:nvSpPr>
        <p:spPr>
          <a:xfrm>
            <a:off x="7983508" y="4184236"/>
            <a:ext cx="6076629" cy="418548"/>
          </a:xfrm>
          <a:prstGeom prst="rect">
            <a:avLst/>
          </a:prstGeom>
        </p:spPr>
        <p:txBody>
          <a:bodyPr lIns="0" tIns="0" rIns="0" bIns="0" rtlCol="0" anchor="t">
            <a:spAutoFit/>
          </a:bodyPr>
          <a:lstStyle/>
          <a:p>
            <a:pPr algn="l">
              <a:lnSpc>
                <a:spcPts val="3483"/>
              </a:lnSpc>
            </a:pPr>
            <a:r>
              <a:rPr lang="en-US" sz="2524" spc="247">
                <a:solidFill>
                  <a:srgbClr val="231F20"/>
                </a:solidFill>
                <a:latin typeface="Arial" panose="020B0604020202020204" pitchFamily="34" charset="0"/>
                <a:cs typeface="Arial" panose="020B0604020202020204" pitchFamily="34" charset="0"/>
              </a:rPr>
              <a:t>LÍ DO THỰC HIỆN ĐỀ TÀI</a:t>
            </a:r>
          </a:p>
        </p:txBody>
      </p:sp>
      <p:sp>
        <p:nvSpPr>
          <p:cNvPr id="16" name="TextBox 16"/>
          <p:cNvSpPr txBox="1"/>
          <p:nvPr/>
        </p:nvSpPr>
        <p:spPr>
          <a:xfrm>
            <a:off x="7983508" y="5104327"/>
            <a:ext cx="5790503" cy="418548"/>
          </a:xfrm>
          <a:prstGeom prst="rect">
            <a:avLst/>
          </a:prstGeom>
        </p:spPr>
        <p:txBody>
          <a:bodyPr lIns="0" tIns="0" rIns="0" bIns="0" rtlCol="0" anchor="t">
            <a:spAutoFit/>
          </a:bodyPr>
          <a:lstStyle/>
          <a:p>
            <a:pPr marL="0" lvl="0" indent="0" algn="l">
              <a:lnSpc>
                <a:spcPts val="3483"/>
              </a:lnSpc>
              <a:spcBef>
                <a:spcPct val="0"/>
              </a:spcBef>
            </a:pPr>
            <a:r>
              <a:rPr lang="en-US" sz="2524" spc="247">
                <a:solidFill>
                  <a:srgbClr val="231F20"/>
                </a:solidFill>
                <a:latin typeface="Arial" panose="020B0604020202020204" pitchFamily="34" charset="0"/>
                <a:cs typeface="Arial" panose="020B0604020202020204" pitchFamily="34" charset="0"/>
              </a:rPr>
              <a:t>MỤC TIÊU</a:t>
            </a:r>
          </a:p>
        </p:txBody>
      </p:sp>
      <p:sp>
        <p:nvSpPr>
          <p:cNvPr id="17" name="TextBox 17"/>
          <p:cNvSpPr txBox="1"/>
          <p:nvPr/>
        </p:nvSpPr>
        <p:spPr>
          <a:xfrm>
            <a:off x="7983508" y="5898544"/>
            <a:ext cx="6076629" cy="418548"/>
          </a:xfrm>
          <a:prstGeom prst="rect">
            <a:avLst/>
          </a:prstGeom>
        </p:spPr>
        <p:txBody>
          <a:bodyPr lIns="0" tIns="0" rIns="0" bIns="0" rtlCol="0" anchor="t">
            <a:spAutoFit/>
          </a:bodyPr>
          <a:lstStyle/>
          <a:p>
            <a:pPr marL="0" lvl="0" indent="0" algn="l">
              <a:lnSpc>
                <a:spcPts val="3483"/>
              </a:lnSpc>
              <a:spcBef>
                <a:spcPct val="0"/>
              </a:spcBef>
            </a:pPr>
            <a:r>
              <a:rPr lang="en-US" sz="2524" spc="247">
                <a:solidFill>
                  <a:srgbClr val="231F20"/>
                </a:solidFill>
                <a:latin typeface="Arial" panose="020B0604020202020204" pitchFamily="34" charset="0"/>
                <a:cs typeface="Arial" panose="020B0604020202020204" pitchFamily="34" charset="0"/>
              </a:rPr>
              <a:t>PHƯƠNG PHÁP THỰC HIỆN</a:t>
            </a:r>
          </a:p>
        </p:txBody>
      </p:sp>
      <p:sp>
        <p:nvSpPr>
          <p:cNvPr id="18" name="TextBox 18"/>
          <p:cNvSpPr txBox="1"/>
          <p:nvPr/>
        </p:nvSpPr>
        <p:spPr>
          <a:xfrm>
            <a:off x="6607430" y="6643287"/>
            <a:ext cx="937219" cy="657225"/>
          </a:xfrm>
          <a:prstGeom prst="rect">
            <a:avLst/>
          </a:prstGeom>
        </p:spPr>
        <p:txBody>
          <a:bodyPr lIns="0" tIns="0" rIns="0" bIns="0" rtlCol="0" anchor="t">
            <a:spAutoFit/>
          </a:bodyPr>
          <a:lstStyle/>
          <a:p>
            <a:pPr algn="ctr">
              <a:lnSpc>
                <a:spcPts val="5126"/>
              </a:lnSpc>
            </a:pPr>
            <a:r>
              <a:rPr lang="en-US" sz="4271">
                <a:solidFill>
                  <a:srgbClr val="363636"/>
                </a:solidFill>
                <a:latin typeface="Arial" panose="020B0604020202020204" pitchFamily="34" charset="0"/>
                <a:cs typeface="Arial" panose="020B0604020202020204" pitchFamily="34" charset="0"/>
              </a:rPr>
              <a:t>4</a:t>
            </a:r>
          </a:p>
        </p:txBody>
      </p:sp>
      <p:sp>
        <p:nvSpPr>
          <p:cNvPr id="19" name="TextBox 19"/>
          <p:cNvSpPr txBox="1"/>
          <p:nvPr/>
        </p:nvSpPr>
        <p:spPr>
          <a:xfrm>
            <a:off x="7983508" y="6688568"/>
            <a:ext cx="6076629" cy="418548"/>
          </a:xfrm>
          <a:prstGeom prst="rect">
            <a:avLst/>
          </a:prstGeom>
        </p:spPr>
        <p:txBody>
          <a:bodyPr lIns="0" tIns="0" rIns="0" bIns="0" rtlCol="0" anchor="t">
            <a:spAutoFit/>
          </a:bodyPr>
          <a:lstStyle/>
          <a:p>
            <a:pPr marL="0" lvl="0" indent="0" algn="l">
              <a:lnSpc>
                <a:spcPts val="3483"/>
              </a:lnSpc>
              <a:spcBef>
                <a:spcPct val="0"/>
              </a:spcBef>
            </a:pPr>
            <a:r>
              <a:rPr lang="en-US" sz="2524" spc="247">
                <a:solidFill>
                  <a:srgbClr val="231F20"/>
                </a:solidFill>
                <a:latin typeface="Arial" panose="020B0604020202020204" pitchFamily="34" charset="0"/>
                <a:cs typeface="Arial" panose="020B0604020202020204" pitchFamily="34" charset="0"/>
              </a:rPr>
              <a:t>MỤC TIÊU ĐỀ RA</a:t>
            </a:r>
          </a:p>
        </p:txBody>
      </p:sp>
      <p:sp>
        <p:nvSpPr>
          <p:cNvPr id="20" name="TextBox 20"/>
          <p:cNvSpPr txBox="1"/>
          <p:nvPr/>
        </p:nvSpPr>
        <p:spPr>
          <a:xfrm>
            <a:off x="189490" y="1743547"/>
            <a:ext cx="17909020" cy="795549"/>
          </a:xfrm>
          <a:prstGeom prst="rect">
            <a:avLst/>
          </a:prstGeom>
        </p:spPr>
        <p:txBody>
          <a:bodyPr lIns="0" tIns="0" rIns="0" bIns="0" rtlCol="0" anchor="t">
            <a:spAutoFit/>
          </a:bodyPr>
          <a:lstStyle/>
          <a:p>
            <a:pPr marL="1032524" lvl="1" indent="-516262" algn="ctr">
              <a:lnSpc>
                <a:spcPts val="6599"/>
              </a:lnSpc>
              <a:buAutoNum type="arabicPeriod"/>
            </a:pPr>
            <a:r>
              <a:rPr lang="en-US" sz="4782" spc="468" dirty="0">
                <a:solidFill>
                  <a:srgbClr val="DF5E00"/>
                </a:solidFill>
                <a:latin typeface="Arial" panose="020B0604020202020204" pitchFamily="34" charset="0"/>
                <a:cs typeface="Arial" panose="020B0604020202020204" pitchFamily="34" charset="0"/>
              </a:rPr>
              <a:t>TỔNG QUAN VỀ ỨNG DỤNG VÀ ĐẶC TẢ YÊU CẦU</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sp>
        <p:nvSpPr>
          <p:cNvPr id="2" name="Freeform 2"/>
          <p:cNvSpPr/>
          <p:nvPr/>
        </p:nvSpPr>
        <p:spPr>
          <a:xfrm>
            <a:off x="6206598" y="283147"/>
            <a:ext cx="11729975" cy="8380719"/>
          </a:xfrm>
          <a:custGeom>
            <a:avLst/>
            <a:gdLst/>
            <a:ahLst/>
            <a:cxnLst/>
            <a:rect l="l" t="t" r="r" b="b"/>
            <a:pathLst>
              <a:path w="11729975" h="8380719">
                <a:moveTo>
                  <a:pt x="0" y="0"/>
                </a:moveTo>
                <a:lnTo>
                  <a:pt x="11729976" y="0"/>
                </a:lnTo>
                <a:lnTo>
                  <a:pt x="11729976" y="8380719"/>
                </a:lnTo>
                <a:lnTo>
                  <a:pt x="0" y="8380719"/>
                </a:lnTo>
                <a:lnTo>
                  <a:pt x="0" y="0"/>
                </a:lnTo>
                <a:close/>
              </a:path>
            </a:pathLst>
          </a:custGeom>
          <a:blipFill>
            <a:blip r:embed="rId2"/>
            <a:stretch>
              <a:fillRect/>
            </a:stretch>
          </a:blipFill>
        </p:spPr>
      </p:sp>
      <p:sp>
        <p:nvSpPr>
          <p:cNvPr id="3" name="TextBox 3"/>
          <p:cNvSpPr txBox="1"/>
          <p:nvPr/>
        </p:nvSpPr>
        <p:spPr>
          <a:xfrm>
            <a:off x="575740" y="389261"/>
            <a:ext cx="1454713" cy="995809"/>
          </a:xfrm>
          <a:prstGeom prst="rect">
            <a:avLst/>
          </a:prstGeom>
        </p:spPr>
        <p:txBody>
          <a:bodyPr lIns="0" tIns="0" rIns="0" bIns="0" rtlCol="0" anchor="t">
            <a:spAutoFit/>
          </a:bodyPr>
          <a:lstStyle/>
          <a:p>
            <a:pPr algn="ctr">
              <a:lnSpc>
                <a:spcPts val="7956"/>
              </a:lnSpc>
            </a:pPr>
            <a:r>
              <a:rPr lang="en-US" sz="6630">
                <a:solidFill>
                  <a:srgbClr val="363636"/>
                </a:solidFill>
                <a:latin typeface="Arial" panose="020B0604020202020204" pitchFamily="34" charset="0"/>
                <a:cs typeface="Arial" panose="020B0604020202020204" pitchFamily="34" charset="0"/>
              </a:rPr>
              <a:t>1</a:t>
            </a:r>
          </a:p>
        </p:txBody>
      </p:sp>
      <p:sp>
        <p:nvSpPr>
          <p:cNvPr id="4" name="TextBox 4"/>
          <p:cNvSpPr txBox="1"/>
          <p:nvPr/>
        </p:nvSpPr>
        <p:spPr>
          <a:xfrm>
            <a:off x="2711632" y="580900"/>
            <a:ext cx="12675870" cy="657192"/>
          </a:xfrm>
          <a:prstGeom prst="rect">
            <a:avLst/>
          </a:prstGeom>
        </p:spPr>
        <p:txBody>
          <a:bodyPr lIns="0" tIns="0" rIns="0" bIns="0" rtlCol="0" anchor="t">
            <a:spAutoFit/>
          </a:bodyPr>
          <a:lstStyle/>
          <a:p>
            <a:pPr marL="0" lvl="0" indent="0" algn="l">
              <a:lnSpc>
                <a:spcPts val="5406"/>
              </a:lnSpc>
              <a:spcBef>
                <a:spcPct val="0"/>
              </a:spcBef>
            </a:pPr>
            <a:r>
              <a:rPr lang="en-US" sz="3917" spc="383">
                <a:solidFill>
                  <a:srgbClr val="231F20"/>
                </a:solidFill>
                <a:latin typeface="Arial" panose="020B0604020202020204" pitchFamily="34" charset="0"/>
                <a:cs typeface="Arial" panose="020B0604020202020204" pitchFamily="34" charset="0"/>
              </a:rPr>
              <a:t>ERD</a:t>
            </a:r>
          </a:p>
        </p:txBody>
      </p:sp>
      <p:sp>
        <p:nvSpPr>
          <p:cNvPr id="5" name="TextBox 5"/>
          <p:cNvSpPr txBox="1"/>
          <p:nvPr/>
        </p:nvSpPr>
        <p:spPr>
          <a:xfrm>
            <a:off x="1028700" y="1790921"/>
            <a:ext cx="4878834" cy="3552191"/>
          </a:xfrm>
          <a:prstGeom prst="rect">
            <a:avLst/>
          </a:prstGeom>
        </p:spPr>
        <p:txBody>
          <a:bodyPr lIns="0" tIns="0" rIns="0" bIns="0" rtlCol="0" anchor="t">
            <a:spAutoFit/>
          </a:bodyPr>
          <a:lstStyle/>
          <a:p>
            <a:pPr algn="just">
              <a:lnSpc>
                <a:spcPts val="3483"/>
              </a:lnSpc>
            </a:pPr>
            <a:r>
              <a:rPr lang="en-US" sz="2524" spc="247">
                <a:solidFill>
                  <a:srgbClr val="000000"/>
                </a:solidFill>
                <a:latin typeface="Arial" panose="020B0604020202020204" pitchFamily="34" charset="0"/>
                <a:cs typeface="Arial" panose="020B0604020202020204" pitchFamily="34" charset="0"/>
              </a:rPr>
              <a:t>CÁC THỰC THỂ THAM GIA VÀO CÁC NGHIỆP VỤ QUẢN LÍ BÁN HÀNG</a:t>
            </a:r>
          </a:p>
          <a:p>
            <a:pPr algn="just">
              <a:lnSpc>
                <a:spcPts val="3483"/>
              </a:lnSpc>
            </a:pPr>
            <a:r>
              <a:rPr lang="en-US" sz="2524" spc="247">
                <a:solidFill>
                  <a:srgbClr val="000000"/>
                </a:solidFill>
                <a:latin typeface="Arial" panose="020B0604020202020204" pitchFamily="34" charset="0"/>
                <a:cs typeface="Arial" panose="020B0604020202020204" pitchFamily="34" charset="0"/>
              </a:rPr>
              <a:t>-Bàn</a:t>
            </a:r>
          </a:p>
          <a:p>
            <a:pPr algn="just">
              <a:lnSpc>
                <a:spcPts val="3483"/>
              </a:lnSpc>
            </a:pPr>
            <a:r>
              <a:rPr lang="en-US" sz="2524" spc="247">
                <a:solidFill>
                  <a:srgbClr val="000000"/>
                </a:solidFill>
                <a:latin typeface="Arial" panose="020B0604020202020204" pitchFamily="34" charset="0"/>
                <a:cs typeface="Arial" panose="020B0604020202020204" pitchFamily="34" charset="0"/>
              </a:rPr>
              <a:t>-Khu vực</a:t>
            </a:r>
          </a:p>
          <a:p>
            <a:pPr algn="just">
              <a:lnSpc>
                <a:spcPts val="3483"/>
              </a:lnSpc>
            </a:pPr>
            <a:r>
              <a:rPr lang="en-US" sz="2524" spc="247">
                <a:solidFill>
                  <a:srgbClr val="000000"/>
                </a:solidFill>
                <a:latin typeface="Arial" panose="020B0604020202020204" pitchFamily="34" charset="0"/>
                <a:cs typeface="Arial" panose="020B0604020202020204" pitchFamily="34" charset="0"/>
              </a:rPr>
              <a:t>-Hóa đơn</a:t>
            </a:r>
          </a:p>
          <a:p>
            <a:pPr algn="just">
              <a:lnSpc>
                <a:spcPts val="3483"/>
              </a:lnSpc>
            </a:pPr>
            <a:r>
              <a:rPr lang="en-US" sz="2524" spc="247">
                <a:solidFill>
                  <a:srgbClr val="000000"/>
                </a:solidFill>
                <a:latin typeface="Arial" panose="020B0604020202020204" pitchFamily="34" charset="0"/>
                <a:cs typeface="Arial" panose="020B0604020202020204" pitchFamily="34" charset="0"/>
              </a:rPr>
              <a:t>-Chi tiết hóa đơn</a:t>
            </a:r>
          </a:p>
          <a:p>
            <a:pPr algn="just">
              <a:lnSpc>
                <a:spcPts val="3483"/>
              </a:lnSpc>
              <a:spcBef>
                <a:spcPct val="0"/>
              </a:spcBef>
            </a:pPr>
            <a:endParaRPr lang="en-US" sz="2524" spc="247">
              <a:solidFill>
                <a:srgbClr val="000000"/>
              </a:solidFill>
              <a:latin typeface="Arial" panose="020B0604020202020204" pitchFamily="34" charset="0"/>
              <a:cs typeface="Arial" panose="020B0604020202020204" pitchFamily="34" charset="0"/>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sp>
        <p:nvSpPr>
          <p:cNvPr id="2" name="Freeform 2"/>
          <p:cNvSpPr/>
          <p:nvPr/>
        </p:nvSpPr>
        <p:spPr>
          <a:xfrm rot="7659121">
            <a:off x="-4012602" y="5585714"/>
            <a:ext cx="7629294" cy="7828566"/>
          </a:xfrm>
          <a:custGeom>
            <a:avLst/>
            <a:gdLst/>
            <a:ahLst/>
            <a:cxnLst/>
            <a:rect l="l" t="t" r="r" b="b"/>
            <a:pathLst>
              <a:path w="7629294" h="7828566">
                <a:moveTo>
                  <a:pt x="0" y="0"/>
                </a:moveTo>
                <a:lnTo>
                  <a:pt x="7629294" y="0"/>
                </a:lnTo>
                <a:lnTo>
                  <a:pt x="7629294" y="7828566"/>
                </a:lnTo>
                <a:lnTo>
                  <a:pt x="0" y="78285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4992260" y="3008250"/>
            <a:ext cx="1294944" cy="1238065"/>
            <a:chOff x="0" y="0"/>
            <a:chExt cx="341055" cy="326075"/>
          </a:xfrm>
        </p:grpSpPr>
        <p:sp>
          <p:nvSpPr>
            <p:cNvPr id="4" name="Freeform 4"/>
            <p:cNvSpPr/>
            <p:nvPr/>
          </p:nvSpPr>
          <p:spPr>
            <a:xfrm>
              <a:off x="0" y="0"/>
              <a:ext cx="341055" cy="326075"/>
            </a:xfrm>
            <a:custGeom>
              <a:avLst/>
              <a:gdLst/>
              <a:ahLst/>
              <a:cxnLst/>
              <a:rect l="l" t="t" r="r" b="b"/>
              <a:pathLst>
                <a:path w="341055" h="326075">
                  <a:moveTo>
                    <a:pt x="0" y="0"/>
                  </a:moveTo>
                  <a:lnTo>
                    <a:pt x="341055" y="0"/>
                  </a:lnTo>
                  <a:lnTo>
                    <a:pt x="341055" y="326075"/>
                  </a:lnTo>
                  <a:lnTo>
                    <a:pt x="0" y="326075"/>
                  </a:lnTo>
                  <a:close/>
                </a:path>
              </a:pathLst>
            </a:custGeom>
            <a:solidFill>
              <a:srgbClr val="CCCCCC"/>
            </a:solidFill>
          </p:spPr>
        </p:sp>
        <p:sp>
          <p:nvSpPr>
            <p:cNvPr id="5" name="TextBox 5"/>
            <p:cNvSpPr txBox="1"/>
            <p:nvPr/>
          </p:nvSpPr>
          <p:spPr>
            <a:xfrm>
              <a:off x="0" y="-19050"/>
              <a:ext cx="341055" cy="345125"/>
            </a:xfrm>
            <a:prstGeom prst="rect">
              <a:avLst/>
            </a:prstGeom>
          </p:spPr>
          <p:txBody>
            <a:bodyPr lIns="50800" tIns="50800" rIns="50800" bIns="50800" rtlCol="0" anchor="ctr"/>
            <a:lstStyle/>
            <a:p>
              <a:pPr algn="ctr">
                <a:lnSpc>
                  <a:spcPts val="2859"/>
                </a:lnSpc>
              </a:pPr>
              <a:endParaRPr>
                <a:latin typeface="Arial" panose="020B0604020202020204" pitchFamily="34" charset="0"/>
                <a:cs typeface="Arial" panose="020B0604020202020204" pitchFamily="34" charset="0"/>
              </a:endParaRPr>
            </a:p>
          </p:txBody>
        </p:sp>
      </p:grpSp>
      <p:sp>
        <p:nvSpPr>
          <p:cNvPr id="7" name="Freeform 7"/>
          <p:cNvSpPr/>
          <p:nvPr/>
        </p:nvSpPr>
        <p:spPr>
          <a:xfrm rot="2016048">
            <a:off x="12243487" y="-1005305"/>
            <a:ext cx="10749463" cy="2687366"/>
          </a:xfrm>
          <a:custGeom>
            <a:avLst/>
            <a:gdLst/>
            <a:ahLst/>
            <a:cxnLst/>
            <a:rect l="l" t="t" r="r" b="b"/>
            <a:pathLst>
              <a:path w="10749463" h="2687366">
                <a:moveTo>
                  <a:pt x="0" y="0"/>
                </a:moveTo>
                <a:lnTo>
                  <a:pt x="10749463" y="0"/>
                </a:lnTo>
                <a:lnTo>
                  <a:pt x="10749463" y="2687365"/>
                </a:lnTo>
                <a:lnTo>
                  <a:pt x="0" y="268736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TextBox 8"/>
          <p:cNvSpPr txBox="1"/>
          <p:nvPr/>
        </p:nvSpPr>
        <p:spPr>
          <a:xfrm>
            <a:off x="5097802" y="3225185"/>
            <a:ext cx="1189402" cy="831506"/>
          </a:xfrm>
          <a:prstGeom prst="rect">
            <a:avLst/>
          </a:prstGeom>
        </p:spPr>
        <p:txBody>
          <a:bodyPr lIns="0" tIns="0" rIns="0" bIns="0" rtlCol="0" anchor="t">
            <a:spAutoFit/>
          </a:bodyPr>
          <a:lstStyle/>
          <a:p>
            <a:pPr algn="ctr">
              <a:lnSpc>
                <a:spcPts val="6505"/>
              </a:lnSpc>
            </a:pPr>
            <a:r>
              <a:rPr lang="en-US" sz="5421">
                <a:solidFill>
                  <a:srgbClr val="363636"/>
                </a:solidFill>
                <a:latin typeface="Arial" panose="020B0604020202020204" pitchFamily="34" charset="0"/>
                <a:cs typeface="Arial" panose="020B0604020202020204" pitchFamily="34" charset="0"/>
              </a:rPr>
              <a:t>I</a:t>
            </a:r>
          </a:p>
        </p:txBody>
      </p:sp>
      <p:sp>
        <p:nvSpPr>
          <p:cNvPr id="9" name="TextBox 9"/>
          <p:cNvSpPr txBox="1"/>
          <p:nvPr/>
        </p:nvSpPr>
        <p:spPr>
          <a:xfrm>
            <a:off x="6607430" y="3417376"/>
            <a:ext cx="9640608" cy="418548"/>
          </a:xfrm>
          <a:prstGeom prst="rect">
            <a:avLst/>
          </a:prstGeom>
        </p:spPr>
        <p:txBody>
          <a:bodyPr lIns="0" tIns="0" rIns="0" bIns="0" rtlCol="0" anchor="t">
            <a:spAutoFit/>
          </a:bodyPr>
          <a:lstStyle/>
          <a:p>
            <a:pPr algn="l">
              <a:lnSpc>
                <a:spcPts val="3483"/>
              </a:lnSpc>
            </a:pPr>
            <a:r>
              <a:rPr lang="en-US" sz="2524" spc="247">
                <a:solidFill>
                  <a:srgbClr val="231F20"/>
                </a:solidFill>
                <a:latin typeface="Arial" panose="020B0604020202020204" pitchFamily="34" charset="0"/>
                <a:cs typeface="Arial" panose="020B0604020202020204" pitchFamily="34" charset="0"/>
              </a:rPr>
              <a:t>CƠ SỞ DỮ LIỆU</a:t>
            </a:r>
          </a:p>
        </p:txBody>
      </p:sp>
      <p:grpSp>
        <p:nvGrpSpPr>
          <p:cNvPr id="10" name="Group 10"/>
          <p:cNvGrpSpPr/>
          <p:nvPr/>
        </p:nvGrpSpPr>
        <p:grpSpPr>
          <a:xfrm>
            <a:off x="6457913" y="4672380"/>
            <a:ext cx="2686087" cy="1025011"/>
            <a:chOff x="0" y="0"/>
            <a:chExt cx="707447" cy="269962"/>
          </a:xfrm>
        </p:grpSpPr>
        <p:sp>
          <p:nvSpPr>
            <p:cNvPr id="11" name="Freeform 11"/>
            <p:cNvSpPr/>
            <p:nvPr/>
          </p:nvSpPr>
          <p:spPr>
            <a:xfrm>
              <a:off x="0" y="0"/>
              <a:ext cx="707447" cy="269962"/>
            </a:xfrm>
            <a:custGeom>
              <a:avLst/>
              <a:gdLst/>
              <a:ahLst/>
              <a:cxnLst/>
              <a:rect l="l" t="t" r="r" b="b"/>
              <a:pathLst>
                <a:path w="707447" h="269962">
                  <a:moveTo>
                    <a:pt x="0" y="0"/>
                  </a:moveTo>
                  <a:lnTo>
                    <a:pt x="707447" y="0"/>
                  </a:lnTo>
                  <a:lnTo>
                    <a:pt x="707447" y="269962"/>
                  </a:lnTo>
                  <a:lnTo>
                    <a:pt x="0" y="269962"/>
                  </a:lnTo>
                  <a:close/>
                </a:path>
              </a:pathLst>
            </a:custGeom>
            <a:solidFill>
              <a:srgbClr val="CCCCCC"/>
            </a:solidFill>
          </p:spPr>
        </p:sp>
        <p:sp>
          <p:nvSpPr>
            <p:cNvPr id="12" name="TextBox 12"/>
            <p:cNvSpPr txBox="1"/>
            <p:nvPr/>
          </p:nvSpPr>
          <p:spPr>
            <a:xfrm>
              <a:off x="0" y="-19050"/>
              <a:ext cx="707447" cy="289012"/>
            </a:xfrm>
            <a:prstGeom prst="rect">
              <a:avLst/>
            </a:prstGeom>
          </p:spPr>
          <p:txBody>
            <a:bodyPr lIns="50800" tIns="50800" rIns="50800" bIns="50800" rtlCol="0" anchor="ctr"/>
            <a:lstStyle/>
            <a:p>
              <a:pPr algn="ctr">
                <a:lnSpc>
                  <a:spcPts val="2859"/>
                </a:lnSpc>
              </a:pPr>
              <a:endParaRPr>
                <a:latin typeface="Arial" panose="020B0604020202020204" pitchFamily="34" charset="0"/>
                <a:cs typeface="Arial" panose="020B0604020202020204" pitchFamily="34" charset="0"/>
              </a:endParaRPr>
            </a:p>
          </p:txBody>
        </p:sp>
      </p:grpSp>
      <p:sp>
        <p:nvSpPr>
          <p:cNvPr id="13" name="TextBox 13"/>
          <p:cNvSpPr txBox="1"/>
          <p:nvPr/>
        </p:nvSpPr>
        <p:spPr>
          <a:xfrm>
            <a:off x="6607430" y="4079185"/>
            <a:ext cx="937219" cy="657225"/>
          </a:xfrm>
          <a:prstGeom prst="rect">
            <a:avLst/>
          </a:prstGeom>
        </p:spPr>
        <p:txBody>
          <a:bodyPr lIns="0" tIns="0" rIns="0" bIns="0" rtlCol="0" anchor="t">
            <a:spAutoFit/>
          </a:bodyPr>
          <a:lstStyle/>
          <a:p>
            <a:pPr algn="ctr">
              <a:lnSpc>
                <a:spcPts val="5126"/>
              </a:lnSpc>
            </a:pPr>
            <a:r>
              <a:rPr lang="en-US" sz="4271">
                <a:solidFill>
                  <a:srgbClr val="363636"/>
                </a:solidFill>
                <a:latin typeface="Arial" panose="020B0604020202020204" pitchFamily="34" charset="0"/>
                <a:cs typeface="Arial" panose="020B0604020202020204" pitchFamily="34" charset="0"/>
              </a:rPr>
              <a:t>1</a:t>
            </a:r>
          </a:p>
        </p:txBody>
      </p:sp>
      <p:sp>
        <p:nvSpPr>
          <p:cNvPr id="14" name="TextBox 14"/>
          <p:cNvSpPr txBox="1"/>
          <p:nvPr/>
        </p:nvSpPr>
        <p:spPr>
          <a:xfrm>
            <a:off x="6607430" y="4960342"/>
            <a:ext cx="937219" cy="657225"/>
          </a:xfrm>
          <a:prstGeom prst="rect">
            <a:avLst/>
          </a:prstGeom>
        </p:spPr>
        <p:txBody>
          <a:bodyPr lIns="0" tIns="0" rIns="0" bIns="0" rtlCol="0" anchor="t">
            <a:spAutoFit/>
          </a:bodyPr>
          <a:lstStyle/>
          <a:p>
            <a:pPr algn="ctr">
              <a:lnSpc>
                <a:spcPts val="5126"/>
              </a:lnSpc>
            </a:pPr>
            <a:r>
              <a:rPr lang="en-US" sz="4271">
                <a:solidFill>
                  <a:srgbClr val="363636"/>
                </a:solidFill>
                <a:latin typeface="Arial" panose="020B0604020202020204" pitchFamily="34" charset="0"/>
                <a:cs typeface="Arial" panose="020B0604020202020204" pitchFamily="34" charset="0"/>
              </a:rPr>
              <a:t>2</a:t>
            </a:r>
          </a:p>
        </p:txBody>
      </p:sp>
      <p:sp>
        <p:nvSpPr>
          <p:cNvPr id="15" name="TextBox 15"/>
          <p:cNvSpPr txBox="1"/>
          <p:nvPr/>
        </p:nvSpPr>
        <p:spPr>
          <a:xfrm>
            <a:off x="6607430" y="5757462"/>
            <a:ext cx="937219" cy="657225"/>
          </a:xfrm>
          <a:prstGeom prst="rect">
            <a:avLst/>
          </a:prstGeom>
        </p:spPr>
        <p:txBody>
          <a:bodyPr lIns="0" tIns="0" rIns="0" bIns="0" rtlCol="0" anchor="t">
            <a:spAutoFit/>
          </a:bodyPr>
          <a:lstStyle/>
          <a:p>
            <a:pPr algn="ctr">
              <a:lnSpc>
                <a:spcPts val="5126"/>
              </a:lnSpc>
            </a:pPr>
            <a:r>
              <a:rPr lang="en-US" sz="4271">
                <a:solidFill>
                  <a:srgbClr val="363636"/>
                </a:solidFill>
                <a:latin typeface="Arial" panose="020B0604020202020204" pitchFamily="34" charset="0"/>
                <a:cs typeface="Arial" panose="020B0604020202020204" pitchFamily="34" charset="0"/>
              </a:rPr>
              <a:t>3</a:t>
            </a:r>
          </a:p>
        </p:txBody>
      </p:sp>
      <p:sp>
        <p:nvSpPr>
          <p:cNvPr id="16" name="TextBox 16"/>
          <p:cNvSpPr txBox="1"/>
          <p:nvPr/>
        </p:nvSpPr>
        <p:spPr>
          <a:xfrm>
            <a:off x="7983508" y="4184236"/>
            <a:ext cx="6076629" cy="418548"/>
          </a:xfrm>
          <a:prstGeom prst="rect">
            <a:avLst/>
          </a:prstGeom>
        </p:spPr>
        <p:txBody>
          <a:bodyPr lIns="0" tIns="0" rIns="0" bIns="0" rtlCol="0" anchor="t">
            <a:spAutoFit/>
          </a:bodyPr>
          <a:lstStyle/>
          <a:p>
            <a:pPr algn="l">
              <a:lnSpc>
                <a:spcPts val="3483"/>
              </a:lnSpc>
            </a:pPr>
            <a:r>
              <a:rPr lang="en-US" sz="2524" spc="247">
                <a:solidFill>
                  <a:srgbClr val="231F20"/>
                </a:solidFill>
                <a:latin typeface="Arial" panose="020B0604020202020204" pitchFamily="34" charset="0"/>
                <a:cs typeface="Arial" panose="020B0604020202020204" pitchFamily="34" charset="0"/>
              </a:rPr>
              <a:t>ERD</a:t>
            </a:r>
          </a:p>
        </p:txBody>
      </p:sp>
      <p:sp>
        <p:nvSpPr>
          <p:cNvPr id="17" name="TextBox 17"/>
          <p:cNvSpPr txBox="1"/>
          <p:nvPr/>
        </p:nvSpPr>
        <p:spPr>
          <a:xfrm>
            <a:off x="7983508" y="5104327"/>
            <a:ext cx="5790503" cy="418548"/>
          </a:xfrm>
          <a:prstGeom prst="rect">
            <a:avLst/>
          </a:prstGeom>
        </p:spPr>
        <p:txBody>
          <a:bodyPr lIns="0" tIns="0" rIns="0" bIns="0" rtlCol="0" anchor="t">
            <a:spAutoFit/>
          </a:bodyPr>
          <a:lstStyle/>
          <a:p>
            <a:pPr marL="0" lvl="0" indent="0" algn="l">
              <a:lnSpc>
                <a:spcPts val="3483"/>
              </a:lnSpc>
              <a:spcBef>
                <a:spcPct val="0"/>
              </a:spcBef>
            </a:pPr>
            <a:r>
              <a:rPr lang="en-US" sz="2524" spc="247">
                <a:solidFill>
                  <a:srgbClr val="231F20"/>
                </a:solidFill>
                <a:latin typeface="Arial" panose="020B0604020202020204" pitchFamily="34" charset="0"/>
                <a:cs typeface="Arial" panose="020B0604020202020204" pitchFamily="34" charset="0"/>
              </a:rPr>
              <a:t>LOGIC</a:t>
            </a:r>
          </a:p>
        </p:txBody>
      </p:sp>
      <p:sp>
        <p:nvSpPr>
          <p:cNvPr id="18" name="TextBox 18"/>
          <p:cNvSpPr txBox="1"/>
          <p:nvPr/>
        </p:nvSpPr>
        <p:spPr>
          <a:xfrm>
            <a:off x="7983508" y="5898544"/>
            <a:ext cx="8032502" cy="418548"/>
          </a:xfrm>
          <a:prstGeom prst="rect">
            <a:avLst/>
          </a:prstGeom>
        </p:spPr>
        <p:txBody>
          <a:bodyPr lIns="0" tIns="0" rIns="0" bIns="0" rtlCol="0" anchor="t">
            <a:spAutoFit/>
          </a:bodyPr>
          <a:lstStyle/>
          <a:p>
            <a:pPr marL="0" lvl="0" indent="0" algn="l">
              <a:lnSpc>
                <a:spcPts val="3483"/>
              </a:lnSpc>
              <a:spcBef>
                <a:spcPct val="0"/>
              </a:spcBef>
            </a:pPr>
            <a:r>
              <a:rPr lang="en-US" sz="2524" spc="247">
                <a:solidFill>
                  <a:srgbClr val="231F20"/>
                </a:solidFill>
                <a:latin typeface="Arial" panose="020B0604020202020204" pitchFamily="34" charset="0"/>
                <a:cs typeface="Arial" panose="020B0604020202020204" pitchFamily="34" charset="0"/>
              </a:rPr>
              <a:t>VẬT LÍ</a:t>
            </a:r>
          </a:p>
        </p:txBody>
      </p:sp>
      <p:sp>
        <p:nvSpPr>
          <p:cNvPr id="19" name="TextBox 6">
            <a:extLst>
              <a:ext uri="{FF2B5EF4-FFF2-40B4-BE49-F238E27FC236}">
                <a16:creationId xmlns:a16="http://schemas.microsoft.com/office/drawing/2014/main" id="{9C06FF84-FEAF-4A04-4EB9-3D2BDCB0D2C6}"/>
              </a:ext>
            </a:extLst>
          </p:cNvPr>
          <p:cNvSpPr txBox="1"/>
          <p:nvPr/>
        </p:nvSpPr>
        <p:spPr>
          <a:xfrm>
            <a:off x="5025988" y="1028700"/>
            <a:ext cx="8658808" cy="1618648"/>
          </a:xfrm>
          <a:prstGeom prst="rect">
            <a:avLst/>
          </a:prstGeom>
        </p:spPr>
        <p:txBody>
          <a:bodyPr wrap="square" lIns="0" tIns="0" rIns="0" bIns="0" rtlCol="0" anchor="t">
            <a:spAutoFit/>
          </a:bodyPr>
          <a:lstStyle/>
          <a:p>
            <a:pPr algn="ctr">
              <a:lnSpc>
                <a:spcPts val="13774"/>
              </a:lnSpc>
            </a:pPr>
            <a:r>
              <a:rPr lang="en-US" sz="9981" b="1" spc="978" dirty="0">
                <a:solidFill>
                  <a:srgbClr val="231F20"/>
                </a:solidFill>
                <a:latin typeface="Arial" panose="020B0604020202020204" pitchFamily="34" charset="0"/>
                <a:cs typeface="Arial" panose="020B0604020202020204" pitchFamily="34" charset="0"/>
              </a:rPr>
              <a:t>3. THIẾT KẾ</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sp>
        <p:nvSpPr>
          <p:cNvPr id="2" name="Freeform 2"/>
          <p:cNvSpPr/>
          <p:nvPr/>
        </p:nvSpPr>
        <p:spPr>
          <a:xfrm>
            <a:off x="1303097" y="1385069"/>
            <a:ext cx="13978307" cy="8481891"/>
          </a:xfrm>
          <a:custGeom>
            <a:avLst/>
            <a:gdLst/>
            <a:ahLst/>
            <a:cxnLst/>
            <a:rect l="l" t="t" r="r" b="b"/>
            <a:pathLst>
              <a:path w="13978307" h="8481891">
                <a:moveTo>
                  <a:pt x="0" y="0"/>
                </a:moveTo>
                <a:lnTo>
                  <a:pt x="13978307" y="0"/>
                </a:lnTo>
                <a:lnTo>
                  <a:pt x="13978307" y="8481891"/>
                </a:lnTo>
                <a:lnTo>
                  <a:pt x="0" y="8481891"/>
                </a:lnTo>
                <a:lnTo>
                  <a:pt x="0" y="0"/>
                </a:lnTo>
                <a:close/>
              </a:path>
            </a:pathLst>
          </a:custGeom>
          <a:blipFill>
            <a:blip r:embed="rId2"/>
            <a:stretch>
              <a:fillRect t="-317" b="-317"/>
            </a:stretch>
          </a:blipFill>
        </p:spPr>
      </p:sp>
      <p:sp>
        <p:nvSpPr>
          <p:cNvPr id="3" name="TextBox 3"/>
          <p:cNvSpPr txBox="1"/>
          <p:nvPr/>
        </p:nvSpPr>
        <p:spPr>
          <a:xfrm>
            <a:off x="575740" y="389261"/>
            <a:ext cx="1454713" cy="995809"/>
          </a:xfrm>
          <a:prstGeom prst="rect">
            <a:avLst/>
          </a:prstGeom>
        </p:spPr>
        <p:txBody>
          <a:bodyPr lIns="0" tIns="0" rIns="0" bIns="0" rtlCol="0" anchor="t">
            <a:spAutoFit/>
          </a:bodyPr>
          <a:lstStyle/>
          <a:p>
            <a:pPr algn="ctr">
              <a:lnSpc>
                <a:spcPts val="7956"/>
              </a:lnSpc>
            </a:pPr>
            <a:r>
              <a:rPr lang="en-US" sz="6630">
                <a:solidFill>
                  <a:srgbClr val="363636"/>
                </a:solidFill>
                <a:latin typeface="Arial" panose="020B0604020202020204" pitchFamily="34" charset="0"/>
                <a:cs typeface="Arial" panose="020B0604020202020204" pitchFamily="34" charset="0"/>
              </a:rPr>
              <a:t>2</a:t>
            </a:r>
          </a:p>
        </p:txBody>
      </p:sp>
      <p:sp>
        <p:nvSpPr>
          <p:cNvPr id="4" name="TextBox 4"/>
          <p:cNvSpPr txBox="1"/>
          <p:nvPr/>
        </p:nvSpPr>
        <p:spPr>
          <a:xfrm>
            <a:off x="2711632" y="580900"/>
            <a:ext cx="12675870" cy="657192"/>
          </a:xfrm>
          <a:prstGeom prst="rect">
            <a:avLst/>
          </a:prstGeom>
        </p:spPr>
        <p:txBody>
          <a:bodyPr lIns="0" tIns="0" rIns="0" bIns="0" rtlCol="0" anchor="t">
            <a:spAutoFit/>
          </a:bodyPr>
          <a:lstStyle/>
          <a:p>
            <a:pPr marL="0" lvl="0" indent="0" algn="l">
              <a:lnSpc>
                <a:spcPts val="5406"/>
              </a:lnSpc>
              <a:spcBef>
                <a:spcPct val="0"/>
              </a:spcBef>
            </a:pPr>
            <a:r>
              <a:rPr lang="en-US" sz="3917" spc="383">
                <a:solidFill>
                  <a:srgbClr val="231F20"/>
                </a:solidFill>
                <a:latin typeface="Arial" panose="020B0604020202020204" pitchFamily="34" charset="0"/>
                <a:cs typeface="Arial" panose="020B0604020202020204" pitchFamily="34" charset="0"/>
              </a:rPr>
              <a:t>LOGIC</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sp>
        <p:nvSpPr>
          <p:cNvPr id="2" name="Freeform 2"/>
          <p:cNvSpPr/>
          <p:nvPr/>
        </p:nvSpPr>
        <p:spPr>
          <a:xfrm>
            <a:off x="1839265" y="1836911"/>
            <a:ext cx="14042629" cy="7421389"/>
          </a:xfrm>
          <a:custGeom>
            <a:avLst/>
            <a:gdLst/>
            <a:ahLst/>
            <a:cxnLst/>
            <a:rect l="l" t="t" r="r" b="b"/>
            <a:pathLst>
              <a:path w="14042629" h="7421389">
                <a:moveTo>
                  <a:pt x="0" y="0"/>
                </a:moveTo>
                <a:lnTo>
                  <a:pt x="14042629" y="0"/>
                </a:lnTo>
                <a:lnTo>
                  <a:pt x="14042629" y="7421389"/>
                </a:lnTo>
                <a:lnTo>
                  <a:pt x="0" y="7421389"/>
                </a:lnTo>
                <a:lnTo>
                  <a:pt x="0" y="0"/>
                </a:lnTo>
                <a:close/>
              </a:path>
            </a:pathLst>
          </a:custGeom>
          <a:blipFill>
            <a:blip r:embed="rId2"/>
            <a:stretch>
              <a:fillRect/>
            </a:stretch>
          </a:blipFill>
        </p:spPr>
      </p:sp>
      <p:sp>
        <p:nvSpPr>
          <p:cNvPr id="3" name="TextBox 3"/>
          <p:cNvSpPr txBox="1"/>
          <p:nvPr/>
        </p:nvSpPr>
        <p:spPr>
          <a:xfrm>
            <a:off x="575740" y="389261"/>
            <a:ext cx="1454713" cy="995809"/>
          </a:xfrm>
          <a:prstGeom prst="rect">
            <a:avLst/>
          </a:prstGeom>
        </p:spPr>
        <p:txBody>
          <a:bodyPr lIns="0" tIns="0" rIns="0" bIns="0" rtlCol="0" anchor="t">
            <a:spAutoFit/>
          </a:bodyPr>
          <a:lstStyle/>
          <a:p>
            <a:pPr algn="ctr">
              <a:lnSpc>
                <a:spcPts val="7956"/>
              </a:lnSpc>
            </a:pPr>
            <a:r>
              <a:rPr lang="en-US" sz="6630">
                <a:solidFill>
                  <a:srgbClr val="363636"/>
                </a:solidFill>
                <a:latin typeface="Arial" panose="020B0604020202020204" pitchFamily="34" charset="0"/>
                <a:cs typeface="Arial" panose="020B0604020202020204" pitchFamily="34" charset="0"/>
              </a:rPr>
              <a:t>2</a:t>
            </a:r>
          </a:p>
        </p:txBody>
      </p:sp>
      <p:sp>
        <p:nvSpPr>
          <p:cNvPr id="4" name="TextBox 4"/>
          <p:cNvSpPr txBox="1"/>
          <p:nvPr/>
        </p:nvSpPr>
        <p:spPr>
          <a:xfrm>
            <a:off x="2711632" y="580900"/>
            <a:ext cx="12675870" cy="657192"/>
          </a:xfrm>
          <a:prstGeom prst="rect">
            <a:avLst/>
          </a:prstGeom>
        </p:spPr>
        <p:txBody>
          <a:bodyPr lIns="0" tIns="0" rIns="0" bIns="0" rtlCol="0" anchor="t">
            <a:spAutoFit/>
          </a:bodyPr>
          <a:lstStyle/>
          <a:p>
            <a:pPr marL="0" lvl="0" indent="0" algn="l">
              <a:lnSpc>
                <a:spcPts val="5406"/>
              </a:lnSpc>
              <a:spcBef>
                <a:spcPct val="0"/>
              </a:spcBef>
            </a:pPr>
            <a:r>
              <a:rPr lang="en-US" sz="3917" spc="383">
                <a:solidFill>
                  <a:srgbClr val="231F20"/>
                </a:solidFill>
                <a:latin typeface="Arial" panose="020B0604020202020204" pitchFamily="34" charset="0"/>
                <a:cs typeface="Arial" panose="020B0604020202020204" pitchFamily="34" charset="0"/>
              </a:rPr>
              <a:t>LOGIC</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sp>
        <p:nvSpPr>
          <p:cNvPr id="2" name="Freeform 2"/>
          <p:cNvSpPr/>
          <p:nvPr/>
        </p:nvSpPr>
        <p:spPr>
          <a:xfrm>
            <a:off x="2953652" y="1625465"/>
            <a:ext cx="12191831" cy="7895662"/>
          </a:xfrm>
          <a:custGeom>
            <a:avLst/>
            <a:gdLst/>
            <a:ahLst/>
            <a:cxnLst/>
            <a:rect l="l" t="t" r="r" b="b"/>
            <a:pathLst>
              <a:path w="12191831" h="7895662">
                <a:moveTo>
                  <a:pt x="0" y="0"/>
                </a:moveTo>
                <a:lnTo>
                  <a:pt x="12191831" y="0"/>
                </a:lnTo>
                <a:lnTo>
                  <a:pt x="12191831" y="7895662"/>
                </a:lnTo>
                <a:lnTo>
                  <a:pt x="0" y="7895662"/>
                </a:lnTo>
                <a:lnTo>
                  <a:pt x="0" y="0"/>
                </a:lnTo>
                <a:close/>
              </a:path>
            </a:pathLst>
          </a:custGeom>
          <a:blipFill>
            <a:blip r:embed="rId2"/>
            <a:stretch>
              <a:fillRect/>
            </a:stretch>
          </a:blipFill>
        </p:spPr>
      </p:sp>
      <p:sp>
        <p:nvSpPr>
          <p:cNvPr id="3" name="TextBox 3"/>
          <p:cNvSpPr txBox="1"/>
          <p:nvPr/>
        </p:nvSpPr>
        <p:spPr>
          <a:xfrm>
            <a:off x="575740" y="389261"/>
            <a:ext cx="1454713" cy="995809"/>
          </a:xfrm>
          <a:prstGeom prst="rect">
            <a:avLst/>
          </a:prstGeom>
        </p:spPr>
        <p:txBody>
          <a:bodyPr lIns="0" tIns="0" rIns="0" bIns="0" rtlCol="0" anchor="t">
            <a:spAutoFit/>
          </a:bodyPr>
          <a:lstStyle/>
          <a:p>
            <a:pPr algn="ctr">
              <a:lnSpc>
                <a:spcPts val="7956"/>
              </a:lnSpc>
            </a:pPr>
            <a:r>
              <a:rPr lang="en-US" sz="6630">
                <a:solidFill>
                  <a:srgbClr val="363636"/>
                </a:solidFill>
                <a:latin typeface="Arial" panose="020B0604020202020204" pitchFamily="34" charset="0"/>
                <a:cs typeface="Arial" panose="020B0604020202020204" pitchFamily="34" charset="0"/>
              </a:rPr>
              <a:t>2</a:t>
            </a:r>
          </a:p>
        </p:txBody>
      </p:sp>
      <p:sp>
        <p:nvSpPr>
          <p:cNvPr id="4" name="TextBox 4"/>
          <p:cNvSpPr txBox="1"/>
          <p:nvPr/>
        </p:nvSpPr>
        <p:spPr>
          <a:xfrm>
            <a:off x="2711632" y="580900"/>
            <a:ext cx="12675870" cy="657192"/>
          </a:xfrm>
          <a:prstGeom prst="rect">
            <a:avLst/>
          </a:prstGeom>
        </p:spPr>
        <p:txBody>
          <a:bodyPr lIns="0" tIns="0" rIns="0" bIns="0" rtlCol="0" anchor="t">
            <a:spAutoFit/>
          </a:bodyPr>
          <a:lstStyle/>
          <a:p>
            <a:pPr marL="0" lvl="0" indent="0" algn="l">
              <a:lnSpc>
                <a:spcPts val="5406"/>
              </a:lnSpc>
              <a:spcBef>
                <a:spcPct val="0"/>
              </a:spcBef>
            </a:pPr>
            <a:r>
              <a:rPr lang="en-US" sz="3917" spc="383">
                <a:solidFill>
                  <a:srgbClr val="231F20"/>
                </a:solidFill>
                <a:latin typeface="Arial" panose="020B0604020202020204" pitchFamily="34" charset="0"/>
                <a:cs typeface="Arial" panose="020B0604020202020204" pitchFamily="34" charset="0"/>
              </a:rPr>
              <a:t>LOGIC</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sp>
        <p:nvSpPr>
          <p:cNvPr id="2" name="Freeform 2"/>
          <p:cNvSpPr/>
          <p:nvPr/>
        </p:nvSpPr>
        <p:spPr>
          <a:xfrm>
            <a:off x="1191604" y="1625465"/>
            <a:ext cx="15835718" cy="7029120"/>
          </a:xfrm>
          <a:custGeom>
            <a:avLst/>
            <a:gdLst/>
            <a:ahLst/>
            <a:cxnLst/>
            <a:rect l="l" t="t" r="r" b="b"/>
            <a:pathLst>
              <a:path w="15835718" h="7029120">
                <a:moveTo>
                  <a:pt x="0" y="0"/>
                </a:moveTo>
                <a:lnTo>
                  <a:pt x="15835718" y="0"/>
                </a:lnTo>
                <a:lnTo>
                  <a:pt x="15835718" y="7029120"/>
                </a:lnTo>
                <a:lnTo>
                  <a:pt x="0" y="7029120"/>
                </a:lnTo>
                <a:lnTo>
                  <a:pt x="0" y="0"/>
                </a:lnTo>
                <a:close/>
              </a:path>
            </a:pathLst>
          </a:custGeom>
          <a:blipFill>
            <a:blip r:embed="rId2"/>
            <a:stretch>
              <a:fillRect/>
            </a:stretch>
          </a:blipFill>
        </p:spPr>
      </p:sp>
      <p:sp>
        <p:nvSpPr>
          <p:cNvPr id="3" name="TextBox 3"/>
          <p:cNvSpPr txBox="1"/>
          <p:nvPr/>
        </p:nvSpPr>
        <p:spPr>
          <a:xfrm>
            <a:off x="575740" y="389261"/>
            <a:ext cx="1454713" cy="995809"/>
          </a:xfrm>
          <a:prstGeom prst="rect">
            <a:avLst/>
          </a:prstGeom>
        </p:spPr>
        <p:txBody>
          <a:bodyPr lIns="0" tIns="0" rIns="0" bIns="0" rtlCol="0" anchor="t">
            <a:spAutoFit/>
          </a:bodyPr>
          <a:lstStyle/>
          <a:p>
            <a:pPr algn="ctr">
              <a:lnSpc>
                <a:spcPts val="7956"/>
              </a:lnSpc>
            </a:pPr>
            <a:r>
              <a:rPr lang="en-US" sz="6630" dirty="0">
                <a:solidFill>
                  <a:srgbClr val="363636"/>
                </a:solidFill>
                <a:latin typeface="Arial" panose="020B0604020202020204" pitchFamily="34" charset="0"/>
                <a:cs typeface="Arial" panose="020B0604020202020204" pitchFamily="34" charset="0"/>
              </a:rPr>
              <a:t>2</a:t>
            </a:r>
          </a:p>
        </p:txBody>
      </p:sp>
      <p:sp>
        <p:nvSpPr>
          <p:cNvPr id="4" name="TextBox 4"/>
          <p:cNvSpPr txBox="1"/>
          <p:nvPr/>
        </p:nvSpPr>
        <p:spPr>
          <a:xfrm>
            <a:off x="2711632" y="580900"/>
            <a:ext cx="12675870" cy="657192"/>
          </a:xfrm>
          <a:prstGeom prst="rect">
            <a:avLst/>
          </a:prstGeom>
        </p:spPr>
        <p:txBody>
          <a:bodyPr lIns="0" tIns="0" rIns="0" bIns="0" rtlCol="0" anchor="t">
            <a:spAutoFit/>
          </a:bodyPr>
          <a:lstStyle/>
          <a:p>
            <a:pPr marL="0" lvl="0" indent="0" algn="l">
              <a:lnSpc>
                <a:spcPts val="5406"/>
              </a:lnSpc>
              <a:spcBef>
                <a:spcPct val="0"/>
              </a:spcBef>
            </a:pPr>
            <a:r>
              <a:rPr lang="en-US" sz="3917" spc="383">
                <a:solidFill>
                  <a:srgbClr val="231F20"/>
                </a:solidFill>
                <a:latin typeface="Arial" panose="020B0604020202020204" pitchFamily="34" charset="0"/>
                <a:cs typeface="Arial" panose="020B0604020202020204" pitchFamily="34" charset="0"/>
              </a:rPr>
              <a:t>LOGIC</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sp>
        <p:nvSpPr>
          <p:cNvPr id="2" name="Freeform 2"/>
          <p:cNvSpPr/>
          <p:nvPr/>
        </p:nvSpPr>
        <p:spPr>
          <a:xfrm rot="7659121">
            <a:off x="-4012602" y="5585714"/>
            <a:ext cx="7629294" cy="7828566"/>
          </a:xfrm>
          <a:custGeom>
            <a:avLst/>
            <a:gdLst/>
            <a:ahLst/>
            <a:cxnLst/>
            <a:rect l="l" t="t" r="r" b="b"/>
            <a:pathLst>
              <a:path w="7629294" h="7828566">
                <a:moveTo>
                  <a:pt x="0" y="0"/>
                </a:moveTo>
                <a:lnTo>
                  <a:pt x="7629294" y="0"/>
                </a:lnTo>
                <a:lnTo>
                  <a:pt x="7629294" y="7828566"/>
                </a:lnTo>
                <a:lnTo>
                  <a:pt x="0" y="78285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4992260" y="3008250"/>
            <a:ext cx="1294944" cy="1238065"/>
            <a:chOff x="0" y="0"/>
            <a:chExt cx="341055" cy="326075"/>
          </a:xfrm>
        </p:grpSpPr>
        <p:sp>
          <p:nvSpPr>
            <p:cNvPr id="4" name="Freeform 4"/>
            <p:cNvSpPr/>
            <p:nvPr/>
          </p:nvSpPr>
          <p:spPr>
            <a:xfrm>
              <a:off x="0" y="0"/>
              <a:ext cx="341055" cy="326075"/>
            </a:xfrm>
            <a:custGeom>
              <a:avLst/>
              <a:gdLst/>
              <a:ahLst/>
              <a:cxnLst/>
              <a:rect l="l" t="t" r="r" b="b"/>
              <a:pathLst>
                <a:path w="341055" h="326075">
                  <a:moveTo>
                    <a:pt x="0" y="0"/>
                  </a:moveTo>
                  <a:lnTo>
                    <a:pt x="341055" y="0"/>
                  </a:lnTo>
                  <a:lnTo>
                    <a:pt x="341055" y="326075"/>
                  </a:lnTo>
                  <a:lnTo>
                    <a:pt x="0" y="326075"/>
                  </a:lnTo>
                  <a:close/>
                </a:path>
              </a:pathLst>
            </a:custGeom>
            <a:solidFill>
              <a:srgbClr val="CCCCCC"/>
            </a:solidFill>
          </p:spPr>
        </p:sp>
        <p:sp>
          <p:nvSpPr>
            <p:cNvPr id="5" name="TextBox 5"/>
            <p:cNvSpPr txBox="1"/>
            <p:nvPr/>
          </p:nvSpPr>
          <p:spPr>
            <a:xfrm>
              <a:off x="0" y="-19050"/>
              <a:ext cx="341055" cy="345125"/>
            </a:xfrm>
            <a:prstGeom prst="rect">
              <a:avLst/>
            </a:prstGeom>
          </p:spPr>
          <p:txBody>
            <a:bodyPr lIns="50800" tIns="50800" rIns="50800" bIns="50800" rtlCol="0" anchor="ctr"/>
            <a:lstStyle/>
            <a:p>
              <a:pPr algn="ctr">
                <a:lnSpc>
                  <a:spcPts val="2859"/>
                </a:lnSpc>
              </a:pPr>
              <a:endParaRPr>
                <a:latin typeface="Arial" panose="020B0604020202020204" pitchFamily="34" charset="0"/>
                <a:cs typeface="Arial" panose="020B0604020202020204" pitchFamily="34" charset="0"/>
              </a:endParaRPr>
            </a:p>
          </p:txBody>
        </p:sp>
      </p:grpSp>
      <p:sp>
        <p:nvSpPr>
          <p:cNvPr id="7" name="Freeform 7"/>
          <p:cNvSpPr/>
          <p:nvPr/>
        </p:nvSpPr>
        <p:spPr>
          <a:xfrm rot="2016048">
            <a:off x="12243487" y="-1005305"/>
            <a:ext cx="10749463" cy="2687366"/>
          </a:xfrm>
          <a:custGeom>
            <a:avLst/>
            <a:gdLst/>
            <a:ahLst/>
            <a:cxnLst/>
            <a:rect l="l" t="t" r="r" b="b"/>
            <a:pathLst>
              <a:path w="10749463" h="2687366">
                <a:moveTo>
                  <a:pt x="0" y="0"/>
                </a:moveTo>
                <a:lnTo>
                  <a:pt x="10749463" y="0"/>
                </a:lnTo>
                <a:lnTo>
                  <a:pt x="10749463" y="2687365"/>
                </a:lnTo>
                <a:lnTo>
                  <a:pt x="0" y="268736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TextBox 8"/>
          <p:cNvSpPr txBox="1"/>
          <p:nvPr/>
        </p:nvSpPr>
        <p:spPr>
          <a:xfrm>
            <a:off x="5097802" y="3225185"/>
            <a:ext cx="1189402" cy="831506"/>
          </a:xfrm>
          <a:prstGeom prst="rect">
            <a:avLst/>
          </a:prstGeom>
        </p:spPr>
        <p:txBody>
          <a:bodyPr lIns="0" tIns="0" rIns="0" bIns="0" rtlCol="0" anchor="t">
            <a:spAutoFit/>
          </a:bodyPr>
          <a:lstStyle/>
          <a:p>
            <a:pPr algn="ctr">
              <a:lnSpc>
                <a:spcPts val="6505"/>
              </a:lnSpc>
            </a:pPr>
            <a:r>
              <a:rPr lang="en-US" sz="5421" dirty="0">
                <a:solidFill>
                  <a:srgbClr val="363636"/>
                </a:solidFill>
                <a:latin typeface="Arial" panose="020B0604020202020204" pitchFamily="34" charset="0"/>
                <a:cs typeface="Arial" panose="020B0604020202020204" pitchFamily="34" charset="0"/>
              </a:rPr>
              <a:t>I</a:t>
            </a:r>
          </a:p>
        </p:txBody>
      </p:sp>
      <p:sp>
        <p:nvSpPr>
          <p:cNvPr id="9" name="TextBox 9"/>
          <p:cNvSpPr txBox="1"/>
          <p:nvPr/>
        </p:nvSpPr>
        <p:spPr>
          <a:xfrm>
            <a:off x="6607430" y="3417376"/>
            <a:ext cx="9640608" cy="418548"/>
          </a:xfrm>
          <a:prstGeom prst="rect">
            <a:avLst/>
          </a:prstGeom>
        </p:spPr>
        <p:txBody>
          <a:bodyPr lIns="0" tIns="0" rIns="0" bIns="0" rtlCol="0" anchor="t">
            <a:spAutoFit/>
          </a:bodyPr>
          <a:lstStyle/>
          <a:p>
            <a:pPr algn="l">
              <a:lnSpc>
                <a:spcPts val="3483"/>
              </a:lnSpc>
            </a:pPr>
            <a:r>
              <a:rPr lang="en-US" sz="2524" spc="247">
                <a:solidFill>
                  <a:srgbClr val="231F20"/>
                </a:solidFill>
                <a:latin typeface="Arial" panose="020B0604020202020204" pitchFamily="34" charset="0"/>
                <a:cs typeface="Arial" panose="020B0604020202020204" pitchFamily="34" charset="0"/>
              </a:rPr>
              <a:t>CƠ SỞ DỮ LIỆU</a:t>
            </a:r>
          </a:p>
        </p:txBody>
      </p:sp>
      <p:grpSp>
        <p:nvGrpSpPr>
          <p:cNvPr id="10" name="Group 10"/>
          <p:cNvGrpSpPr/>
          <p:nvPr/>
        </p:nvGrpSpPr>
        <p:grpSpPr>
          <a:xfrm>
            <a:off x="6457913" y="5614363"/>
            <a:ext cx="2686087" cy="1025011"/>
            <a:chOff x="0" y="0"/>
            <a:chExt cx="707447" cy="269962"/>
          </a:xfrm>
        </p:grpSpPr>
        <p:sp>
          <p:nvSpPr>
            <p:cNvPr id="11" name="Freeform 11"/>
            <p:cNvSpPr/>
            <p:nvPr/>
          </p:nvSpPr>
          <p:spPr>
            <a:xfrm>
              <a:off x="0" y="0"/>
              <a:ext cx="707447" cy="269962"/>
            </a:xfrm>
            <a:custGeom>
              <a:avLst/>
              <a:gdLst/>
              <a:ahLst/>
              <a:cxnLst/>
              <a:rect l="l" t="t" r="r" b="b"/>
              <a:pathLst>
                <a:path w="707447" h="269962">
                  <a:moveTo>
                    <a:pt x="0" y="0"/>
                  </a:moveTo>
                  <a:lnTo>
                    <a:pt x="707447" y="0"/>
                  </a:lnTo>
                  <a:lnTo>
                    <a:pt x="707447" y="269962"/>
                  </a:lnTo>
                  <a:lnTo>
                    <a:pt x="0" y="269962"/>
                  </a:lnTo>
                  <a:close/>
                </a:path>
              </a:pathLst>
            </a:custGeom>
            <a:solidFill>
              <a:srgbClr val="CCCCCC"/>
            </a:solidFill>
          </p:spPr>
        </p:sp>
        <p:sp>
          <p:nvSpPr>
            <p:cNvPr id="12" name="TextBox 12"/>
            <p:cNvSpPr txBox="1"/>
            <p:nvPr/>
          </p:nvSpPr>
          <p:spPr>
            <a:xfrm>
              <a:off x="0" y="-19050"/>
              <a:ext cx="707447" cy="289012"/>
            </a:xfrm>
            <a:prstGeom prst="rect">
              <a:avLst/>
            </a:prstGeom>
          </p:spPr>
          <p:txBody>
            <a:bodyPr lIns="50800" tIns="50800" rIns="50800" bIns="50800" rtlCol="0" anchor="ctr"/>
            <a:lstStyle/>
            <a:p>
              <a:pPr algn="ctr">
                <a:lnSpc>
                  <a:spcPts val="2859"/>
                </a:lnSpc>
              </a:pPr>
              <a:endParaRPr>
                <a:latin typeface="Arial" panose="020B0604020202020204" pitchFamily="34" charset="0"/>
                <a:cs typeface="Arial" panose="020B0604020202020204" pitchFamily="34" charset="0"/>
              </a:endParaRPr>
            </a:p>
          </p:txBody>
        </p:sp>
      </p:grpSp>
      <p:sp>
        <p:nvSpPr>
          <p:cNvPr id="13" name="TextBox 13"/>
          <p:cNvSpPr txBox="1"/>
          <p:nvPr/>
        </p:nvSpPr>
        <p:spPr>
          <a:xfrm>
            <a:off x="6607430" y="4079185"/>
            <a:ext cx="937219" cy="657225"/>
          </a:xfrm>
          <a:prstGeom prst="rect">
            <a:avLst/>
          </a:prstGeom>
        </p:spPr>
        <p:txBody>
          <a:bodyPr lIns="0" tIns="0" rIns="0" bIns="0" rtlCol="0" anchor="t">
            <a:spAutoFit/>
          </a:bodyPr>
          <a:lstStyle/>
          <a:p>
            <a:pPr algn="ctr">
              <a:lnSpc>
                <a:spcPts val="5126"/>
              </a:lnSpc>
            </a:pPr>
            <a:r>
              <a:rPr lang="en-US" sz="4271">
                <a:solidFill>
                  <a:srgbClr val="363636"/>
                </a:solidFill>
                <a:latin typeface="Arial" panose="020B0604020202020204" pitchFamily="34" charset="0"/>
                <a:cs typeface="Arial" panose="020B0604020202020204" pitchFamily="34" charset="0"/>
              </a:rPr>
              <a:t>1</a:t>
            </a:r>
          </a:p>
        </p:txBody>
      </p:sp>
      <p:sp>
        <p:nvSpPr>
          <p:cNvPr id="14" name="TextBox 14"/>
          <p:cNvSpPr txBox="1"/>
          <p:nvPr/>
        </p:nvSpPr>
        <p:spPr>
          <a:xfrm>
            <a:off x="6607430" y="4960342"/>
            <a:ext cx="937219" cy="657225"/>
          </a:xfrm>
          <a:prstGeom prst="rect">
            <a:avLst/>
          </a:prstGeom>
        </p:spPr>
        <p:txBody>
          <a:bodyPr lIns="0" tIns="0" rIns="0" bIns="0" rtlCol="0" anchor="t">
            <a:spAutoFit/>
          </a:bodyPr>
          <a:lstStyle/>
          <a:p>
            <a:pPr algn="ctr">
              <a:lnSpc>
                <a:spcPts val="5126"/>
              </a:lnSpc>
            </a:pPr>
            <a:r>
              <a:rPr lang="en-US" sz="4271">
                <a:solidFill>
                  <a:srgbClr val="363636"/>
                </a:solidFill>
                <a:latin typeface="Arial" panose="020B0604020202020204" pitchFamily="34" charset="0"/>
                <a:cs typeface="Arial" panose="020B0604020202020204" pitchFamily="34" charset="0"/>
              </a:rPr>
              <a:t>2</a:t>
            </a:r>
          </a:p>
        </p:txBody>
      </p:sp>
      <p:sp>
        <p:nvSpPr>
          <p:cNvPr id="15" name="TextBox 15"/>
          <p:cNvSpPr txBox="1"/>
          <p:nvPr/>
        </p:nvSpPr>
        <p:spPr>
          <a:xfrm>
            <a:off x="6607430" y="5757462"/>
            <a:ext cx="937219" cy="657225"/>
          </a:xfrm>
          <a:prstGeom prst="rect">
            <a:avLst/>
          </a:prstGeom>
        </p:spPr>
        <p:txBody>
          <a:bodyPr lIns="0" tIns="0" rIns="0" bIns="0" rtlCol="0" anchor="t">
            <a:spAutoFit/>
          </a:bodyPr>
          <a:lstStyle/>
          <a:p>
            <a:pPr algn="ctr">
              <a:lnSpc>
                <a:spcPts val="5126"/>
              </a:lnSpc>
            </a:pPr>
            <a:r>
              <a:rPr lang="en-US" sz="4271">
                <a:solidFill>
                  <a:srgbClr val="363636"/>
                </a:solidFill>
                <a:latin typeface="Arial" panose="020B0604020202020204" pitchFamily="34" charset="0"/>
                <a:cs typeface="Arial" panose="020B0604020202020204" pitchFamily="34" charset="0"/>
              </a:rPr>
              <a:t>3</a:t>
            </a:r>
          </a:p>
        </p:txBody>
      </p:sp>
      <p:sp>
        <p:nvSpPr>
          <p:cNvPr id="16" name="TextBox 16"/>
          <p:cNvSpPr txBox="1"/>
          <p:nvPr/>
        </p:nvSpPr>
        <p:spPr>
          <a:xfrm>
            <a:off x="7983508" y="4184236"/>
            <a:ext cx="6076629" cy="418548"/>
          </a:xfrm>
          <a:prstGeom prst="rect">
            <a:avLst/>
          </a:prstGeom>
        </p:spPr>
        <p:txBody>
          <a:bodyPr lIns="0" tIns="0" rIns="0" bIns="0" rtlCol="0" anchor="t">
            <a:spAutoFit/>
          </a:bodyPr>
          <a:lstStyle/>
          <a:p>
            <a:pPr algn="l">
              <a:lnSpc>
                <a:spcPts val="3483"/>
              </a:lnSpc>
            </a:pPr>
            <a:r>
              <a:rPr lang="en-US" sz="2524" spc="247">
                <a:solidFill>
                  <a:srgbClr val="231F20"/>
                </a:solidFill>
                <a:latin typeface="Arial" panose="020B0604020202020204" pitchFamily="34" charset="0"/>
                <a:cs typeface="Arial" panose="020B0604020202020204" pitchFamily="34" charset="0"/>
              </a:rPr>
              <a:t>ERD</a:t>
            </a:r>
          </a:p>
        </p:txBody>
      </p:sp>
      <p:sp>
        <p:nvSpPr>
          <p:cNvPr id="17" name="TextBox 17"/>
          <p:cNvSpPr txBox="1"/>
          <p:nvPr/>
        </p:nvSpPr>
        <p:spPr>
          <a:xfrm>
            <a:off x="7983508" y="5104327"/>
            <a:ext cx="5790503" cy="418548"/>
          </a:xfrm>
          <a:prstGeom prst="rect">
            <a:avLst/>
          </a:prstGeom>
        </p:spPr>
        <p:txBody>
          <a:bodyPr lIns="0" tIns="0" rIns="0" bIns="0" rtlCol="0" anchor="t">
            <a:spAutoFit/>
          </a:bodyPr>
          <a:lstStyle/>
          <a:p>
            <a:pPr marL="0" lvl="0" indent="0" algn="l">
              <a:lnSpc>
                <a:spcPts val="3483"/>
              </a:lnSpc>
              <a:spcBef>
                <a:spcPct val="0"/>
              </a:spcBef>
            </a:pPr>
            <a:r>
              <a:rPr lang="en-US" sz="2524" spc="247">
                <a:solidFill>
                  <a:srgbClr val="231F20"/>
                </a:solidFill>
                <a:latin typeface="Arial" panose="020B0604020202020204" pitchFamily="34" charset="0"/>
                <a:cs typeface="Arial" panose="020B0604020202020204" pitchFamily="34" charset="0"/>
              </a:rPr>
              <a:t>LOGIC</a:t>
            </a:r>
          </a:p>
        </p:txBody>
      </p:sp>
      <p:sp>
        <p:nvSpPr>
          <p:cNvPr id="18" name="TextBox 18"/>
          <p:cNvSpPr txBox="1"/>
          <p:nvPr/>
        </p:nvSpPr>
        <p:spPr>
          <a:xfrm>
            <a:off x="7983508" y="5895292"/>
            <a:ext cx="8032502" cy="418548"/>
          </a:xfrm>
          <a:prstGeom prst="rect">
            <a:avLst/>
          </a:prstGeom>
        </p:spPr>
        <p:txBody>
          <a:bodyPr lIns="0" tIns="0" rIns="0" bIns="0" rtlCol="0" anchor="t">
            <a:spAutoFit/>
          </a:bodyPr>
          <a:lstStyle/>
          <a:p>
            <a:pPr marL="0" lvl="0" indent="0" algn="l">
              <a:lnSpc>
                <a:spcPts val="3483"/>
              </a:lnSpc>
              <a:spcBef>
                <a:spcPct val="0"/>
              </a:spcBef>
            </a:pPr>
            <a:r>
              <a:rPr lang="en-US" sz="2524" spc="247">
                <a:solidFill>
                  <a:srgbClr val="231F20"/>
                </a:solidFill>
                <a:latin typeface="Arial" panose="020B0604020202020204" pitchFamily="34" charset="0"/>
                <a:cs typeface="Arial" panose="020B0604020202020204" pitchFamily="34" charset="0"/>
              </a:rPr>
              <a:t>VẬT LÍ</a:t>
            </a:r>
          </a:p>
        </p:txBody>
      </p:sp>
      <p:sp>
        <p:nvSpPr>
          <p:cNvPr id="19" name="TextBox 6">
            <a:extLst>
              <a:ext uri="{FF2B5EF4-FFF2-40B4-BE49-F238E27FC236}">
                <a16:creationId xmlns:a16="http://schemas.microsoft.com/office/drawing/2014/main" id="{42BD2EC2-5385-7644-5275-BD60C4550A2C}"/>
              </a:ext>
            </a:extLst>
          </p:cNvPr>
          <p:cNvSpPr txBox="1"/>
          <p:nvPr/>
        </p:nvSpPr>
        <p:spPr>
          <a:xfrm>
            <a:off x="5025988" y="1028700"/>
            <a:ext cx="8658808" cy="1618648"/>
          </a:xfrm>
          <a:prstGeom prst="rect">
            <a:avLst/>
          </a:prstGeom>
        </p:spPr>
        <p:txBody>
          <a:bodyPr wrap="square" lIns="0" tIns="0" rIns="0" bIns="0" rtlCol="0" anchor="t">
            <a:spAutoFit/>
          </a:bodyPr>
          <a:lstStyle/>
          <a:p>
            <a:pPr algn="ctr">
              <a:lnSpc>
                <a:spcPts val="13774"/>
              </a:lnSpc>
            </a:pPr>
            <a:r>
              <a:rPr lang="en-US" sz="9981" b="1" spc="978" dirty="0">
                <a:solidFill>
                  <a:srgbClr val="231F20"/>
                </a:solidFill>
                <a:latin typeface="Arial" panose="020B0604020202020204" pitchFamily="34" charset="0"/>
                <a:cs typeface="Arial" panose="020B0604020202020204" pitchFamily="34" charset="0"/>
              </a:rPr>
              <a:t>3. THIẾT KẾ</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sp>
        <p:nvSpPr>
          <p:cNvPr id="2" name="Freeform 2"/>
          <p:cNvSpPr/>
          <p:nvPr/>
        </p:nvSpPr>
        <p:spPr>
          <a:xfrm>
            <a:off x="2311568" y="1722415"/>
            <a:ext cx="13887975" cy="6842169"/>
          </a:xfrm>
          <a:custGeom>
            <a:avLst/>
            <a:gdLst/>
            <a:ahLst/>
            <a:cxnLst/>
            <a:rect l="l" t="t" r="r" b="b"/>
            <a:pathLst>
              <a:path w="13887975" h="6842169">
                <a:moveTo>
                  <a:pt x="0" y="0"/>
                </a:moveTo>
                <a:lnTo>
                  <a:pt x="13887975" y="0"/>
                </a:lnTo>
                <a:lnTo>
                  <a:pt x="13887975" y="6842170"/>
                </a:lnTo>
                <a:lnTo>
                  <a:pt x="0" y="6842170"/>
                </a:lnTo>
                <a:lnTo>
                  <a:pt x="0" y="0"/>
                </a:lnTo>
                <a:close/>
              </a:path>
            </a:pathLst>
          </a:custGeom>
          <a:blipFill>
            <a:blip r:embed="rId2"/>
            <a:stretch>
              <a:fillRect/>
            </a:stretch>
          </a:blipFill>
        </p:spPr>
      </p:sp>
      <p:sp>
        <p:nvSpPr>
          <p:cNvPr id="3" name="TextBox 3"/>
          <p:cNvSpPr txBox="1"/>
          <p:nvPr/>
        </p:nvSpPr>
        <p:spPr>
          <a:xfrm>
            <a:off x="575740" y="389261"/>
            <a:ext cx="1454713" cy="995809"/>
          </a:xfrm>
          <a:prstGeom prst="rect">
            <a:avLst/>
          </a:prstGeom>
        </p:spPr>
        <p:txBody>
          <a:bodyPr lIns="0" tIns="0" rIns="0" bIns="0" rtlCol="0" anchor="t">
            <a:spAutoFit/>
          </a:bodyPr>
          <a:lstStyle/>
          <a:p>
            <a:pPr algn="ctr">
              <a:lnSpc>
                <a:spcPts val="7956"/>
              </a:lnSpc>
            </a:pPr>
            <a:r>
              <a:rPr lang="en-US" sz="6630">
                <a:solidFill>
                  <a:srgbClr val="363636"/>
                </a:solidFill>
                <a:latin typeface="Arial" panose="020B0604020202020204" pitchFamily="34" charset="0"/>
                <a:cs typeface="Arial" panose="020B0604020202020204" pitchFamily="34" charset="0"/>
              </a:rPr>
              <a:t>3</a:t>
            </a:r>
          </a:p>
        </p:txBody>
      </p:sp>
      <p:sp>
        <p:nvSpPr>
          <p:cNvPr id="4" name="TextBox 4"/>
          <p:cNvSpPr txBox="1"/>
          <p:nvPr/>
        </p:nvSpPr>
        <p:spPr>
          <a:xfrm>
            <a:off x="2711632" y="580900"/>
            <a:ext cx="12675870" cy="657192"/>
          </a:xfrm>
          <a:prstGeom prst="rect">
            <a:avLst/>
          </a:prstGeom>
        </p:spPr>
        <p:txBody>
          <a:bodyPr lIns="0" tIns="0" rIns="0" bIns="0" rtlCol="0" anchor="t">
            <a:spAutoFit/>
          </a:bodyPr>
          <a:lstStyle/>
          <a:p>
            <a:pPr marL="0" lvl="0" indent="0" algn="l">
              <a:lnSpc>
                <a:spcPts val="5406"/>
              </a:lnSpc>
              <a:spcBef>
                <a:spcPct val="0"/>
              </a:spcBef>
            </a:pPr>
            <a:r>
              <a:rPr lang="en-US" sz="3917" spc="383">
                <a:solidFill>
                  <a:srgbClr val="231F20"/>
                </a:solidFill>
                <a:latin typeface="Arial" panose="020B0604020202020204" pitchFamily="34" charset="0"/>
                <a:cs typeface="Arial" panose="020B0604020202020204" pitchFamily="34" charset="0"/>
              </a:rPr>
              <a:t>VẬT LÍ</a:t>
            </a:r>
          </a:p>
        </p:txBody>
      </p:sp>
      <p:sp>
        <p:nvSpPr>
          <p:cNvPr id="5" name="TextBox 5"/>
          <p:cNvSpPr txBox="1"/>
          <p:nvPr/>
        </p:nvSpPr>
        <p:spPr>
          <a:xfrm>
            <a:off x="5974500" y="8736018"/>
            <a:ext cx="6150134" cy="859146"/>
          </a:xfrm>
          <a:prstGeom prst="rect">
            <a:avLst/>
          </a:prstGeom>
        </p:spPr>
        <p:txBody>
          <a:bodyPr lIns="0" tIns="0" rIns="0" bIns="0" rtlCol="0" anchor="t">
            <a:spAutoFit/>
          </a:bodyPr>
          <a:lstStyle/>
          <a:p>
            <a:pPr algn="ctr">
              <a:lnSpc>
                <a:spcPts val="3483"/>
              </a:lnSpc>
              <a:spcBef>
                <a:spcPct val="0"/>
              </a:spcBef>
            </a:pPr>
            <a:r>
              <a:rPr lang="en-US" sz="2524" spc="247">
                <a:solidFill>
                  <a:srgbClr val="000000"/>
                </a:solidFill>
                <a:latin typeface="Arial" panose="020B0604020202020204" pitchFamily="34" charset="0"/>
                <a:cs typeface="Arial" panose="020B0604020202020204" pitchFamily="34" charset="0"/>
              </a:rPr>
              <a:t>CƠ SỞ DỮ LIỆU VẬT LÍ TỔNG QUÁT</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sp>
        <p:nvSpPr>
          <p:cNvPr id="2" name="Freeform 2"/>
          <p:cNvSpPr/>
          <p:nvPr/>
        </p:nvSpPr>
        <p:spPr>
          <a:xfrm>
            <a:off x="2311568" y="1714500"/>
            <a:ext cx="13887975" cy="2155381"/>
          </a:xfrm>
          <a:custGeom>
            <a:avLst/>
            <a:gdLst/>
            <a:ahLst/>
            <a:cxnLst/>
            <a:rect l="l" t="t" r="r" b="b"/>
            <a:pathLst>
              <a:path w="13887975" h="2155381">
                <a:moveTo>
                  <a:pt x="0" y="0"/>
                </a:moveTo>
                <a:lnTo>
                  <a:pt x="13887975" y="0"/>
                </a:lnTo>
                <a:lnTo>
                  <a:pt x="13887975" y="2155381"/>
                </a:lnTo>
                <a:lnTo>
                  <a:pt x="0" y="2155381"/>
                </a:lnTo>
                <a:lnTo>
                  <a:pt x="0" y="0"/>
                </a:lnTo>
                <a:close/>
              </a:path>
            </a:pathLst>
          </a:custGeom>
          <a:blipFill>
            <a:blip r:embed="rId2"/>
            <a:stretch>
              <a:fillRect/>
            </a:stretch>
          </a:blipFill>
        </p:spPr>
      </p:sp>
      <p:sp>
        <p:nvSpPr>
          <p:cNvPr id="3" name="Freeform 3"/>
          <p:cNvSpPr/>
          <p:nvPr/>
        </p:nvSpPr>
        <p:spPr>
          <a:xfrm>
            <a:off x="2311568" y="5338378"/>
            <a:ext cx="13887975" cy="1659183"/>
          </a:xfrm>
          <a:custGeom>
            <a:avLst/>
            <a:gdLst/>
            <a:ahLst/>
            <a:cxnLst/>
            <a:rect l="l" t="t" r="r" b="b"/>
            <a:pathLst>
              <a:path w="13887975" h="1659183">
                <a:moveTo>
                  <a:pt x="0" y="0"/>
                </a:moveTo>
                <a:lnTo>
                  <a:pt x="13887975" y="0"/>
                </a:lnTo>
                <a:lnTo>
                  <a:pt x="13887975" y="1659182"/>
                </a:lnTo>
                <a:lnTo>
                  <a:pt x="0" y="1659182"/>
                </a:lnTo>
                <a:lnTo>
                  <a:pt x="0" y="0"/>
                </a:lnTo>
                <a:close/>
              </a:path>
            </a:pathLst>
          </a:custGeom>
          <a:blipFill>
            <a:blip r:embed="rId3"/>
            <a:stretch>
              <a:fillRect/>
            </a:stretch>
          </a:blipFill>
        </p:spPr>
      </p:sp>
      <p:sp>
        <p:nvSpPr>
          <p:cNvPr id="4" name="TextBox 4"/>
          <p:cNvSpPr txBox="1"/>
          <p:nvPr/>
        </p:nvSpPr>
        <p:spPr>
          <a:xfrm>
            <a:off x="575740" y="389261"/>
            <a:ext cx="1454713" cy="995809"/>
          </a:xfrm>
          <a:prstGeom prst="rect">
            <a:avLst/>
          </a:prstGeom>
        </p:spPr>
        <p:txBody>
          <a:bodyPr lIns="0" tIns="0" rIns="0" bIns="0" rtlCol="0" anchor="t">
            <a:spAutoFit/>
          </a:bodyPr>
          <a:lstStyle/>
          <a:p>
            <a:pPr algn="ctr">
              <a:lnSpc>
                <a:spcPts val="7956"/>
              </a:lnSpc>
            </a:pPr>
            <a:r>
              <a:rPr lang="en-US" sz="6630">
                <a:solidFill>
                  <a:srgbClr val="363636"/>
                </a:solidFill>
                <a:latin typeface="Arial" panose="020B0604020202020204" pitchFamily="34" charset="0"/>
                <a:cs typeface="Arial" panose="020B0604020202020204" pitchFamily="34" charset="0"/>
              </a:rPr>
              <a:t>3</a:t>
            </a:r>
          </a:p>
        </p:txBody>
      </p:sp>
      <p:sp>
        <p:nvSpPr>
          <p:cNvPr id="5" name="TextBox 5"/>
          <p:cNvSpPr txBox="1"/>
          <p:nvPr/>
        </p:nvSpPr>
        <p:spPr>
          <a:xfrm>
            <a:off x="2711632" y="580900"/>
            <a:ext cx="12675870" cy="657192"/>
          </a:xfrm>
          <a:prstGeom prst="rect">
            <a:avLst/>
          </a:prstGeom>
        </p:spPr>
        <p:txBody>
          <a:bodyPr lIns="0" tIns="0" rIns="0" bIns="0" rtlCol="0" anchor="t">
            <a:spAutoFit/>
          </a:bodyPr>
          <a:lstStyle/>
          <a:p>
            <a:pPr marL="0" lvl="0" indent="0" algn="l">
              <a:lnSpc>
                <a:spcPts val="5406"/>
              </a:lnSpc>
              <a:spcBef>
                <a:spcPct val="0"/>
              </a:spcBef>
            </a:pPr>
            <a:r>
              <a:rPr lang="en-US" sz="3917" spc="383">
                <a:solidFill>
                  <a:srgbClr val="231F20"/>
                </a:solidFill>
                <a:latin typeface="Arial" panose="020B0604020202020204" pitchFamily="34" charset="0"/>
                <a:cs typeface="Arial" panose="020B0604020202020204" pitchFamily="34" charset="0"/>
              </a:rPr>
              <a:t>VẬT LÍ</a:t>
            </a:r>
          </a:p>
        </p:txBody>
      </p:sp>
      <p:sp>
        <p:nvSpPr>
          <p:cNvPr id="6" name="TextBox 6"/>
          <p:cNvSpPr txBox="1"/>
          <p:nvPr/>
        </p:nvSpPr>
        <p:spPr>
          <a:xfrm>
            <a:off x="5973081" y="4325471"/>
            <a:ext cx="6564948" cy="859146"/>
          </a:xfrm>
          <a:prstGeom prst="rect">
            <a:avLst/>
          </a:prstGeom>
        </p:spPr>
        <p:txBody>
          <a:bodyPr lIns="0" tIns="0" rIns="0" bIns="0" rtlCol="0" anchor="t">
            <a:spAutoFit/>
          </a:bodyPr>
          <a:lstStyle/>
          <a:p>
            <a:pPr algn="ctr">
              <a:lnSpc>
                <a:spcPts val="3483"/>
              </a:lnSpc>
              <a:spcBef>
                <a:spcPct val="0"/>
              </a:spcBef>
            </a:pPr>
            <a:r>
              <a:rPr lang="en-US" sz="2524" spc="247">
                <a:solidFill>
                  <a:srgbClr val="000000"/>
                </a:solidFill>
                <a:latin typeface="Arial" panose="020B0604020202020204" pitchFamily="34" charset="0"/>
                <a:cs typeface="Arial" panose="020B0604020202020204" pitchFamily="34" charset="0"/>
              </a:rPr>
              <a:t>CƠ SỞ DỮ LIỆU VẬT LÍ CỦA PHIEUCHI</a:t>
            </a:r>
          </a:p>
        </p:txBody>
      </p:sp>
      <p:sp>
        <p:nvSpPr>
          <p:cNvPr id="7" name="TextBox 7"/>
          <p:cNvSpPr txBox="1"/>
          <p:nvPr/>
        </p:nvSpPr>
        <p:spPr>
          <a:xfrm>
            <a:off x="5294663" y="7445235"/>
            <a:ext cx="7921784" cy="859146"/>
          </a:xfrm>
          <a:prstGeom prst="rect">
            <a:avLst/>
          </a:prstGeom>
        </p:spPr>
        <p:txBody>
          <a:bodyPr lIns="0" tIns="0" rIns="0" bIns="0" rtlCol="0" anchor="t">
            <a:spAutoFit/>
          </a:bodyPr>
          <a:lstStyle/>
          <a:p>
            <a:pPr algn="ctr">
              <a:lnSpc>
                <a:spcPts val="3483"/>
              </a:lnSpc>
              <a:spcBef>
                <a:spcPct val="0"/>
              </a:spcBef>
            </a:pPr>
            <a:r>
              <a:rPr lang="en-US" sz="2524" spc="247">
                <a:solidFill>
                  <a:srgbClr val="000000"/>
                </a:solidFill>
                <a:latin typeface="Arial" panose="020B0604020202020204" pitchFamily="34" charset="0"/>
                <a:cs typeface="Arial" panose="020B0604020202020204" pitchFamily="34" charset="0"/>
              </a:rPr>
              <a:t>CƠ SỞ DỮ LIỆU VẬT LÍ CỦA CHITIETPHIEUCHI</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69.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sp>
        <p:nvSpPr>
          <p:cNvPr id="2" name="Freeform 2"/>
          <p:cNvSpPr/>
          <p:nvPr/>
        </p:nvSpPr>
        <p:spPr>
          <a:xfrm>
            <a:off x="2311568" y="1722415"/>
            <a:ext cx="13887975" cy="1713054"/>
          </a:xfrm>
          <a:custGeom>
            <a:avLst/>
            <a:gdLst/>
            <a:ahLst/>
            <a:cxnLst/>
            <a:rect l="l" t="t" r="r" b="b"/>
            <a:pathLst>
              <a:path w="13887975" h="1713054">
                <a:moveTo>
                  <a:pt x="0" y="0"/>
                </a:moveTo>
                <a:lnTo>
                  <a:pt x="13887975" y="0"/>
                </a:lnTo>
                <a:lnTo>
                  <a:pt x="13887975" y="1713054"/>
                </a:lnTo>
                <a:lnTo>
                  <a:pt x="0" y="1713054"/>
                </a:lnTo>
                <a:lnTo>
                  <a:pt x="0" y="0"/>
                </a:lnTo>
                <a:close/>
              </a:path>
            </a:pathLst>
          </a:custGeom>
          <a:blipFill>
            <a:blip r:embed="rId2"/>
            <a:stretch>
              <a:fillRect/>
            </a:stretch>
          </a:blipFill>
        </p:spPr>
      </p:sp>
      <p:sp>
        <p:nvSpPr>
          <p:cNvPr id="3" name="TextBox 3"/>
          <p:cNvSpPr txBox="1"/>
          <p:nvPr/>
        </p:nvSpPr>
        <p:spPr>
          <a:xfrm>
            <a:off x="575740" y="389261"/>
            <a:ext cx="1454713" cy="995809"/>
          </a:xfrm>
          <a:prstGeom prst="rect">
            <a:avLst/>
          </a:prstGeom>
        </p:spPr>
        <p:txBody>
          <a:bodyPr lIns="0" tIns="0" rIns="0" bIns="0" rtlCol="0" anchor="t">
            <a:spAutoFit/>
          </a:bodyPr>
          <a:lstStyle/>
          <a:p>
            <a:pPr algn="ctr">
              <a:lnSpc>
                <a:spcPts val="7956"/>
              </a:lnSpc>
            </a:pPr>
            <a:r>
              <a:rPr lang="en-US" sz="6630">
                <a:solidFill>
                  <a:srgbClr val="363636"/>
                </a:solidFill>
                <a:latin typeface="Arial" panose="020B0604020202020204" pitchFamily="34" charset="0"/>
                <a:cs typeface="Arial" panose="020B0604020202020204" pitchFamily="34" charset="0"/>
              </a:rPr>
              <a:t>3</a:t>
            </a:r>
          </a:p>
        </p:txBody>
      </p:sp>
      <p:sp>
        <p:nvSpPr>
          <p:cNvPr id="4" name="TextBox 4"/>
          <p:cNvSpPr txBox="1"/>
          <p:nvPr/>
        </p:nvSpPr>
        <p:spPr>
          <a:xfrm>
            <a:off x="2711632" y="580900"/>
            <a:ext cx="12675870" cy="657192"/>
          </a:xfrm>
          <a:prstGeom prst="rect">
            <a:avLst/>
          </a:prstGeom>
        </p:spPr>
        <p:txBody>
          <a:bodyPr lIns="0" tIns="0" rIns="0" bIns="0" rtlCol="0" anchor="t">
            <a:spAutoFit/>
          </a:bodyPr>
          <a:lstStyle/>
          <a:p>
            <a:pPr marL="0" lvl="0" indent="0" algn="l">
              <a:lnSpc>
                <a:spcPts val="5406"/>
              </a:lnSpc>
              <a:spcBef>
                <a:spcPct val="0"/>
              </a:spcBef>
            </a:pPr>
            <a:r>
              <a:rPr lang="en-US" sz="3917" spc="383">
                <a:solidFill>
                  <a:srgbClr val="231F20"/>
                </a:solidFill>
                <a:latin typeface="Arial" panose="020B0604020202020204" pitchFamily="34" charset="0"/>
                <a:cs typeface="Arial" panose="020B0604020202020204" pitchFamily="34" charset="0"/>
              </a:rPr>
              <a:t>VẬT LÍ</a:t>
            </a:r>
          </a:p>
        </p:txBody>
      </p:sp>
      <p:sp>
        <p:nvSpPr>
          <p:cNvPr id="5" name="TextBox 5"/>
          <p:cNvSpPr txBox="1"/>
          <p:nvPr/>
        </p:nvSpPr>
        <p:spPr>
          <a:xfrm>
            <a:off x="5942443" y="3883144"/>
            <a:ext cx="6626225" cy="859146"/>
          </a:xfrm>
          <a:prstGeom prst="rect">
            <a:avLst/>
          </a:prstGeom>
        </p:spPr>
        <p:txBody>
          <a:bodyPr lIns="0" tIns="0" rIns="0" bIns="0" rtlCol="0" anchor="t">
            <a:spAutoFit/>
          </a:bodyPr>
          <a:lstStyle/>
          <a:p>
            <a:pPr algn="ctr">
              <a:lnSpc>
                <a:spcPts val="3483"/>
              </a:lnSpc>
              <a:spcBef>
                <a:spcPct val="0"/>
              </a:spcBef>
            </a:pPr>
            <a:r>
              <a:rPr lang="en-US" sz="2524" spc="247">
                <a:solidFill>
                  <a:srgbClr val="000000"/>
                </a:solidFill>
                <a:latin typeface="Arial" panose="020B0604020202020204" pitchFamily="34" charset="0"/>
                <a:cs typeface="Arial" panose="020B0604020202020204" pitchFamily="34" charset="0"/>
              </a:rPr>
              <a:t>CƠ SỞ DỮ LIỆU VẬT LÍ CỦA NHOMCHI</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sp>
        <p:nvSpPr>
          <p:cNvPr id="2" name="TextBox 2"/>
          <p:cNvSpPr txBox="1"/>
          <p:nvPr/>
        </p:nvSpPr>
        <p:spPr>
          <a:xfrm>
            <a:off x="933730" y="1607903"/>
            <a:ext cx="16714945" cy="2427459"/>
          </a:xfrm>
          <a:prstGeom prst="rect">
            <a:avLst/>
          </a:prstGeom>
        </p:spPr>
        <p:txBody>
          <a:bodyPr lIns="0" tIns="0" rIns="0" bIns="0" rtlCol="0" anchor="t">
            <a:spAutoFit/>
          </a:bodyPr>
          <a:lstStyle/>
          <a:p>
            <a:pPr marL="501781" lvl="1" indent="-250891" algn="just">
              <a:lnSpc>
                <a:spcPts val="3207"/>
              </a:lnSpc>
              <a:spcBef>
                <a:spcPct val="0"/>
              </a:spcBef>
              <a:buFont typeface="Arial"/>
              <a:buChar char="•"/>
            </a:pPr>
            <a:r>
              <a:rPr lang="en-US" sz="2324" spc="227" dirty="0">
                <a:solidFill>
                  <a:srgbClr val="000000"/>
                </a:solidFill>
                <a:latin typeface="Arial" panose="020B0604020202020204" pitchFamily="34" charset="0"/>
                <a:cs typeface="Arial" panose="020B0604020202020204" pitchFamily="34" charset="0"/>
              </a:rPr>
              <a:t>MỘT CỬA HÀNG BÁN CAFE KINH DOANH CÁC SẢN PHẨM LIÊN QUAN TỚI CAFE NHƯ CAFE RANG, CAFE LUỘT, CAFE CHIÊN,… KHÁCH HÀNG ĐẾN VỚI CỬA HÀNG, TIẾN HÀNG CÁC LỰA CHỌN CAFE TỪ CỬA HÀNG HOẶC TRÊN HỆ THỐNG. SAU ĐÓ, KHÁCH HÀNG TỚI QUẦY THANH TOÁN ĐỂ NHÂN VIÊN TIẾN HÀNH QUÉT MÃ SẢN PHẨM, THANH TOÁN VÀ LẬP HÓA ĐƠN. THÔNG TIN THANH TOÁN SẼ ĐƯỢC LƯU LẠI VÀO HỆ THỐNG BAO GỒM CẢ THÔNG TIN SẢN PHẨM, KHÁCH HÀNG VÀ NHÂN VIÊN BÁN HÀNG TẠI CA LÀM VIỆC ĐÓ.</a:t>
            </a:r>
          </a:p>
        </p:txBody>
      </p:sp>
      <p:sp>
        <p:nvSpPr>
          <p:cNvPr id="3" name="TextBox 3"/>
          <p:cNvSpPr txBox="1"/>
          <p:nvPr/>
        </p:nvSpPr>
        <p:spPr>
          <a:xfrm>
            <a:off x="933730" y="4231298"/>
            <a:ext cx="16514482" cy="2427459"/>
          </a:xfrm>
          <a:prstGeom prst="rect">
            <a:avLst/>
          </a:prstGeom>
        </p:spPr>
        <p:txBody>
          <a:bodyPr lIns="0" tIns="0" rIns="0" bIns="0" rtlCol="0" anchor="t">
            <a:spAutoFit/>
          </a:bodyPr>
          <a:lstStyle/>
          <a:p>
            <a:pPr marL="501781" lvl="1" indent="-250891" algn="just">
              <a:lnSpc>
                <a:spcPts val="3207"/>
              </a:lnSpc>
              <a:spcBef>
                <a:spcPct val="0"/>
              </a:spcBef>
              <a:buFont typeface="Arial"/>
              <a:buChar char="•"/>
            </a:pPr>
            <a:r>
              <a:rPr lang="en-US" sz="2324" spc="227" dirty="0">
                <a:solidFill>
                  <a:srgbClr val="000000"/>
                </a:solidFill>
                <a:latin typeface="Arial" panose="020B0604020202020204" pitchFamily="34" charset="0"/>
                <a:cs typeface="Arial" panose="020B0604020202020204" pitchFamily="34" charset="0"/>
              </a:rPr>
              <a:t>SAU KHI THANH TOÁN HOÀN TẤT, NHÂN VIÊN BÁN HÀNG SẼ ĐÓNG GÓI HÀNG HÓA VÀ IN HÓA ĐƠN CHO KHÁCH HÀNG. KHÁCH HÀNG CÓ THỂ THỰC HIỆN ĐỔI TRẢ HÀNG HÓA NẾU ĐÁP ỨNG CÁC ĐIỀU KIỆN ĐỔI TRẢ MÀ CỬA HÀNG QUY ĐỊNH TRONG VÒNG 24H. NGOÀI RA, KHI MUA HÀNG THÀNH CÔNG, MỖI KHÁCH HÀNG SẼ CÓ ĐIỂM TÍCH LŨY CÁ NHÂN ĐƯỢC LƯU TRÊN HỆ THỐNG DÙNG ĐỂ GIẢM GIÁ ĐƠN HÀNG MÌNH MUA NẾU ĐỦ ĐIỂM. THÊM VÀO ĐÓ, MỖI THÁNG, CỬA HÀNG SẼ CÓ ĐỢT GIẢM GIÁ CÁC COMBO NHẤT ĐỊNH</a:t>
            </a:r>
          </a:p>
        </p:txBody>
      </p:sp>
      <p:sp>
        <p:nvSpPr>
          <p:cNvPr id="4" name="TextBox 4"/>
          <p:cNvSpPr txBox="1"/>
          <p:nvPr/>
        </p:nvSpPr>
        <p:spPr>
          <a:xfrm>
            <a:off x="1033962" y="6854694"/>
            <a:ext cx="16514482" cy="2837828"/>
          </a:xfrm>
          <a:prstGeom prst="rect">
            <a:avLst/>
          </a:prstGeom>
        </p:spPr>
        <p:txBody>
          <a:bodyPr lIns="0" tIns="0" rIns="0" bIns="0" rtlCol="0" anchor="t">
            <a:spAutoFit/>
          </a:bodyPr>
          <a:lstStyle/>
          <a:p>
            <a:pPr marL="501781" lvl="1" indent="-250891" algn="just">
              <a:lnSpc>
                <a:spcPts val="3207"/>
              </a:lnSpc>
              <a:spcBef>
                <a:spcPct val="0"/>
              </a:spcBef>
              <a:buFont typeface="Arial"/>
              <a:buChar char="•"/>
            </a:pPr>
            <a:r>
              <a:rPr lang="en-US" sz="2324" spc="227" dirty="0">
                <a:solidFill>
                  <a:srgbClr val="000000"/>
                </a:solidFill>
                <a:latin typeface="Arial" panose="020B0604020202020204" pitchFamily="34" charset="0"/>
                <a:cs typeface="Arial" panose="020B0604020202020204" pitchFamily="34" charset="0"/>
              </a:rPr>
              <a:t>ĐỐI VỚI CỪA HÀNG BÁN CAFE, NGOÀI VIỆC BÁN CAFE THÌ CỬA HÀNG SẼ TIẾN HÀNH QUẢN LÍ KHO SẢN PHẨM. KHI HẾT HÀNG TRONG KHO HOẶC HÀNG ĐÃ QUÁ HẠN SỬ DỤNG THÌ CỬA HÀNG PHẢI THỰC HIỆN NHẬP HÀNG MỚI, HỦY HÀNG CŨ( NẾU CẦN) . MỖI LOẠI HÀNG HÓA NHẬP VỀ ĐỀU THUỘC MỘT ĐƠN VỊ CUNG CẤP NHẤT ĐỊNH, KHI CẦN NHẬP HÀNG THÌ CỬA HÀNG TIẾN HÀNH LẬP PHIẾU NHẬP CHO PHIẾU ĐẶT TƯƠNG ỨNG. CUỐI THÁNG, CỬA HÀNG TIẾN HÀNH THỐNG KÊ DOANH THU, THỐNG KÊ LƯỢNG SẢN PHẨM BÁN HOẶC HỦY VÀ LẬP BÁO CÁO CỤ THỂ ĐỂ GỬI CHO CỬA HÀNG TRƯỞNG NẮM ĐƯỢC TÌNH HINH CỦA CỬA HÀNG.</a:t>
            </a:r>
          </a:p>
        </p:txBody>
      </p:sp>
      <p:sp>
        <p:nvSpPr>
          <p:cNvPr id="5" name="TextBox 5"/>
          <p:cNvSpPr txBox="1"/>
          <p:nvPr/>
        </p:nvSpPr>
        <p:spPr>
          <a:xfrm>
            <a:off x="1423878" y="236861"/>
            <a:ext cx="1477322" cy="1011434"/>
          </a:xfrm>
          <a:prstGeom prst="rect">
            <a:avLst/>
          </a:prstGeom>
        </p:spPr>
        <p:txBody>
          <a:bodyPr lIns="0" tIns="0" rIns="0" bIns="0" rtlCol="0" anchor="t">
            <a:spAutoFit/>
          </a:bodyPr>
          <a:lstStyle/>
          <a:p>
            <a:pPr algn="ctr">
              <a:lnSpc>
                <a:spcPts val="8080"/>
              </a:lnSpc>
            </a:pPr>
            <a:r>
              <a:rPr lang="en-US" sz="6733">
                <a:solidFill>
                  <a:srgbClr val="594A47"/>
                </a:solidFill>
                <a:latin typeface="Arial" panose="020B0604020202020204" pitchFamily="34" charset="0"/>
                <a:cs typeface="Arial" panose="020B0604020202020204" pitchFamily="34" charset="0"/>
              </a:rPr>
              <a:t>I</a:t>
            </a:r>
          </a:p>
        </p:txBody>
      </p:sp>
      <p:sp>
        <p:nvSpPr>
          <p:cNvPr id="6" name="TextBox 6"/>
          <p:cNvSpPr txBox="1"/>
          <p:nvPr/>
        </p:nvSpPr>
        <p:spPr>
          <a:xfrm>
            <a:off x="3592966" y="375867"/>
            <a:ext cx="9127473" cy="666369"/>
          </a:xfrm>
          <a:prstGeom prst="rect">
            <a:avLst/>
          </a:prstGeom>
        </p:spPr>
        <p:txBody>
          <a:bodyPr lIns="0" tIns="0" rIns="0" bIns="0" rtlCol="0" anchor="t">
            <a:spAutoFit/>
          </a:bodyPr>
          <a:lstStyle/>
          <a:p>
            <a:pPr algn="l">
              <a:lnSpc>
                <a:spcPts val="5490"/>
              </a:lnSpc>
            </a:pPr>
            <a:r>
              <a:rPr lang="en-US" sz="3978" spc="389" dirty="0">
                <a:solidFill>
                  <a:srgbClr val="594A47"/>
                </a:solidFill>
                <a:latin typeface="Arial" panose="020B0604020202020204" pitchFamily="34" charset="0"/>
                <a:cs typeface="Arial" panose="020B0604020202020204" pitchFamily="34" charset="0"/>
              </a:rPr>
              <a:t>GIỚI THIỆU</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Lst>
  </p:timing>
</p:sld>
</file>

<file path=ppt/slides/slide70.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sp>
        <p:nvSpPr>
          <p:cNvPr id="2" name="Freeform 2"/>
          <p:cNvSpPr/>
          <p:nvPr/>
        </p:nvSpPr>
        <p:spPr>
          <a:xfrm>
            <a:off x="2311568" y="1722415"/>
            <a:ext cx="13887975" cy="2145955"/>
          </a:xfrm>
          <a:custGeom>
            <a:avLst/>
            <a:gdLst/>
            <a:ahLst/>
            <a:cxnLst/>
            <a:rect l="l" t="t" r="r" b="b"/>
            <a:pathLst>
              <a:path w="13887975" h="2145955">
                <a:moveTo>
                  <a:pt x="0" y="0"/>
                </a:moveTo>
                <a:lnTo>
                  <a:pt x="13887975" y="0"/>
                </a:lnTo>
                <a:lnTo>
                  <a:pt x="13887975" y="2145956"/>
                </a:lnTo>
                <a:lnTo>
                  <a:pt x="0" y="2145956"/>
                </a:lnTo>
                <a:lnTo>
                  <a:pt x="0" y="0"/>
                </a:lnTo>
                <a:close/>
              </a:path>
            </a:pathLst>
          </a:custGeom>
          <a:blipFill>
            <a:blip r:embed="rId2"/>
            <a:stretch>
              <a:fillRect/>
            </a:stretch>
          </a:blipFill>
        </p:spPr>
      </p:sp>
      <p:sp>
        <p:nvSpPr>
          <p:cNvPr id="3" name="Freeform 3"/>
          <p:cNvSpPr/>
          <p:nvPr/>
        </p:nvSpPr>
        <p:spPr>
          <a:xfrm>
            <a:off x="2311568" y="5143500"/>
            <a:ext cx="13887975" cy="2059744"/>
          </a:xfrm>
          <a:custGeom>
            <a:avLst/>
            <a:gdLst/>
            <a:ahLst/>
            <a:cxnLst/>
            <a:rect l="l" t="t" r="r" b="b"/>
            <a:pathLst>
              <a:path w="13887975" h="2059744">
                <a:moveTo>
                  <a:pt x="0" y="0"/>
                </a:moveTo>
                <a:lnTo>
                  <a:pt x="13887975" y="0"/>
                </a:lnTo>
                <a:lnTo>
                  <a:pt x="13887975" y="2059744"/>
                </a:lnTo>
                <a:lnTo>
                  <a:pt x="0" y="2059744"/>
                </a:lnTo>
                <a:lnTo>
                  <a:pt x="0" y="0"/>
                </a:lnTo>
                <a:close/>
              </a:path>
            </a:pathLst>
          </a:custGeom>
          <a:blipFill>
            <a:blip r:embed="rId3"/>
            <a:stretch>
              <a:fillRect/>
            </a:stretch>
          </a:blipFill>
        </p:spPr>
      </p:sp>
      <p:sp>
        <p:nvSpPr>
          <p:cNvPr id="4" name="TextBox 4"/>
          <p:cNvSpPr txBox="1"/>
          <p:nvPr/>
        </p:nvSpPr>
        <p:spPr>
          <a:xfrm>
            <a:off x="575740" y="389261"/>
            <a:ext cx="1454713" cy="995809"/>
          </a:xfrm>
          <a:prstGeom prst="rect">
            <a:avLst/>
          </a:prstGeom>
        </p:spPr>
        <p:txBody>
          <a:bodyPr lIns="0" tIns="0" rIns="0" bIns="0" rtlCol="0" anchor="t">
            <a:spAutoFit/>
          </a:bodyPr>
          <a:lstStyle/>
          <a:p>
            <a:pPr algn="ctr">
              <a:lnSpc>
                <a:spcPts val="7956"/>
              </a:lnSpc>
            </a:pPr>
            <a:r>
              <a:rPr lang="en-US" sz="6630">
                <a:solidFill>
                  <a:srgbClr val="363636"/>
                </a:solidFill>
                <a:latin typeface="Arial" panose="020B0604020202020204" pitchFamily="34" charset="0"/>
                <a:cs typeface="Arial" panose="020B0604020202020204" pitchFamily="34" charset="0"/>
              </a:rPr>
              <a:t>3</a:t>
            </a:r>
          </a:p>
        </p:txBody>
      </p:sp>
      <p:sp>
        <p:nvSpPr>
          <p:cNvPr id="5" name="TextBox 5"/>
          <p:cNvSpPr txBox="1"/>
          <p:nvPr/>
        </p:nvSpPr>
        <p:spPr>
          <a:xfrm>
            <a:off x="2711632" y="580900"/>
            <a:ext cx="12675870" cy="657192"/>
          </a:xfrm>
          <a:prstGeom prst="rect">
            <a:avLst/>
          </a:prstGeom>
        </p:spPr>
        <p:txBody>
          <a:bodyPr lIns="0" tIns="0" rIns="0" bIns="0" rtlCol="0" anchor="t">
            <a:spAutoFit/>
          </a:bodyPr>
          <a:lstStyle/>
          <a:p>
            <a:pPr marL="0" lvl="0" indent="0" algn="l">
              <a:lnSpc>
                <a:spcPts val="5406"/>
              </a:lnSpc>
              <a:spcBef>
                <a:spcPct val="0"/>
              </a:spcBef>
            </a:pPr>
            <a:r>
              <a:rPr lang="en-US" sz="3917" spc="383">
                <a:solidFill>
                  <a:srgbClr val="231F20"/>
                </a:solidFill>
                <a:latin typeface="Arial" panose="020B0604020202020204" pitchFamily="34" charset="0"/>
                <a:cs typeface="Arial" panose="020B0604020202020204" pitchFamily="34" charset="0"/>
              </a:rPr>
              <a:t>VẬT LÍ</a:t>
            </a:r>
          </a:p>
        </p:txBody>
      </p:sp>
      <p:sp>
        <p:nvSpPr>
          <p:cNvPr id="6" name="TextBox 6"/>
          <p:cNvSpPr txBox="1"/>
          <p:nvPr/>
        </p:nvSpPr>
        <p:spPr>
          <a:xfrm>
            <a:off x="6322457" y="4316046"/>
            <a:ext cx="5643086" cy="859146"/>
          </a:xfrm>
          <a:prstGeom prst="rect">
            <a:avLst/>
          </a:prstGeom>
        </p:spPr>
        <p:txBody>
          <a:bodyPr lIns="0" tIns="0" rIns="0" bIns="0" rtlCol="0" anchor="t">
            <a:spAutoFit/>
          </a:bodyPr>
          <a:lstStyle/>
          <a:p>
            <a:pPr algn="ctr">
              <a:lnSpc>
                <a:spcPts val="3483"/>
              </a:lnSpc>
              <a:spcBef>
                <a:spcPct val="0"/>
              </a:spcBef>
            </a:pPr>
            <a:r>
              <a:rPr lang="en-US" sz="2524" spc="247">
                <a:solidFill>
                  <a:srgbClr val="000000"/>
                </a:solidFill>
                <a:latin typeface="Arial" panose="020B0604020202020204" pitchFamily="34" charset="0"/>
                <a:cs typeface="Arial" panose="020B0604020202020204" pitchFamily="34" charset="0"/>
              </a:rPr>
              <a:t>CƠ SỞ DỮ LIỆU VẬT LÍ CỦA BAN</a:t>
            </a:r>
          </a:p>
        </p:txBody>
      </p:sp>
      <p:sp>
        <p:nvSpPr>
          <p:cNvPr id="7" name="TextBox 7"/>
          <p:cNvSpPr txBox="1"/>
          <p:nvPr/>
        </p:nvSpPr>
        <p:spPr>
          <a:xfrm>
            <a:off x="6065395" y="7779249"/>
            <a:ext cx="6380322" cy="859146"/>
          </a:xfrm>
          <a:prstGeom prst="rect">
            <a:avLst/>
          </a:prstGeom>
        </p:spPr>
        <p:txBody>
          <a:bodyPr lIns="0" tIns="0" rIns="0" bIns="0" rtlCol="0" anchor="t">
            <a:spAutoFit/>
          </a:bodyPr>
          <a:lstStyle/>
          <a:p>
            <a:pPr algn="ctr">
              <a:lnSpc>
                <a:spcPts val="3483"/>
              </a:lnSpc>
              <a:spcBef>
                <a:spcPct val="0"/>
              </a:spcBef>
            </a:pPr>
            <a:r>
              <a:rPr lang="en-US" sz="2524" spc="247">
                <a:solidFill>
                  <a:srgbClr val="000000"/>
                </a:solidFill>
                <a:latin typeface="Arial" panose="020B0604020202020204" pitchFamily="34" charset="0"/>
                <a:cs typeface="Arial" panose="020B0604020202020204" pitchFamily="34" charset="0"/>
              </a:rPr>
              <a:t>CƠ SỞ DỮ LIỆU VẬT LÍ CỦA KHUVUC</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71.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sp>
        <p:nvSpPr>
          <p:cNvPr id="2" name="Freeform 2"/>
          <p:cNvSpPr/>
          <p:nvPr/>
        </p:nvSpPr>
        <p:spPr>
          <a:xfrm>
            <a:off x="2311568" y="1723527"/>
            <a:ext cx="13887975" cy="3833978"/>
          </a:xfrm>
          <a:custGeom>
            <a:avLst/>
            <a:gdLst/>
            <a:ahLst/>
            <a:cxnLst/>
            <a:rect l="l" t="t" r="r" b="b"/>
            <a:pathLst>
              <a:path w="13887975" h="3833978">
                <a:moveTo>
                  <a:pt x="0" y="0"/>
                </a:moveTo>
                <a:lnTo>
                  <a:pt x="13887975" y="0"/>
                </a:lnTo>
                <a:lnTo>
                  <a:pt x="13887975" y="3833979"/>
                </a:lnTo>
                <a:lnTo>
                  <a:pt x="0" y="3833979"/>
                </a:lnTo>
                <a:lnTo>
                  <a:pt x="0" y="0"/>
                </a:lnTo>
                <a:close/>
              </a:path>
            </a:pathLst>
          </a:custGeom>
          <a:blipFill>
            <a:blip r:embed="rId2"/>
            <a:stretch>
              <a:fillRect/>
            </a:stretch>
          </a:blipFill>
        </p:spPr>
      </p:sp>
      <p:sp>
        <p:nvSpPr>
          <p:cNvPr id="3" name="Freeform 3"/>
          <p:cNvSpPr/>
          <p:nvPr/>
        </p:nvSpPr>
        <p:spPr>
          <a:xfrm>
            <a:off x="2311568" y="6513829"/>
            <a:ext cx="13727608" cy="2113488"/>
          </a:xfrm>
          <a:custGeom>
            <a:avLst/>
            <a:gdLst/>
            <a:ahLst/>
            <a:cxnLst/>
            <a:rect l="l" t="t" r="r" b="b"/>
            <a:pathLst>
              <a:path w="13727608" h="2113488">
                <a:moveTo>
                  <a:pt x="0" y="0"/>
                </a:moveTo>
                <a:lnTo>
                  <a:pt x="13727608" y="0"/>
                </a:lnTo>
                <a:lnTo>
                  <a:pt x="13727608" y="2113488"/>
                </a:lnTo>
                <a:lnTo>
                  <a:pt x="0" y="2113488"/>
                </a:lnTo>
                <a:lnTo>
                  <a:pt x="0" y="0"/>
                </a:lnTo>
                <a:close/>
              </a:path>
            </a:pathLst>
          </a:custGeom>
          <a:blipFill>
            <a:blip r:embed="rId3"/>
            <a:stretch>
              <a:fillRect/>
            </a:stretch>
          </a:blipFill>
        </p:spPr>
      </p:sp>
      <p:sp>
        <p:nvSpPr>
          <p:cNvPr id="4" name="TextBox 4"/>
          <p:cNvSpPr txBox="1"/>
          <p:nvPr/>
        </p:nvSpPr>
        <p:spPr>
          <a:xfrm>
            <a:off x="575740" y="389261"/>
            <a:ext cx="1454713" cy="995809"/>
          </a:xfrm>
          <a:prstGeom prst="rect">
            <a:avLst/>
          </a:prstGeom>
        </p:spPr>
        <p:txBody>
          <a:bodyPr lIns="0" tIns="0" rIns="0" bIns="0" rtlCol="0" anchor="t">
            <a:spAutoFit/>
          </a:bodyPr>
          <a:lstStyle/>
          <a:p>
            <a:pPr algn="ctr">
              <a:lnSpc>
                <a:spcPts val="7956"/>
              </a:lnSpc>
            </a:pPr>
            <a:r>
              <a:rPr lang="en-US" sz="6630">
                <a:solidFill>
                  <a:srgbClr val="363636"/>
                </a:solidFill>
                <a:latin typeface="Arial" panose="020B0604020202020204" pitchFamily="34" charset="0"/>
                <a:cs typeface="Arial" panose="020B0604020202020204" pitchFamily="34" charset="0"/>
              </a:rPr>
              <a:t>3</a:t>
            </a:r>
          </a:p>
        </p:txBody>
      </p:sp>
      <p:sp>
        <p:nvSpPr>
          <p:cNvPr id="5" name="TextBox 5"/>
          <p:cNvSpPr txBox="1"/>
          <p:nvPr/>
        </p:nvSpPr>
        <p:spPr>
          <a:xfrm>
            <a:off x="2711632" y="580900"/>
            <a:ext cx="12675870" cy="657192"/>
          </a:xfrm>
          <a:prstGeom prst="rect">
            <a:avLst/>
          </a:prstGeom>
        </p:spPr>
        <p:txBody>
          <a:bodyPr lIns="0" tIns="0" rIns="0" bIns="0" rtlCol="0" anchor="t">
            <a:spAutoFit/>
          </a:bodyPr>
          <a:lstStyle/>
          <a:p>
            <a:pPr marL="0" lvl="0" indent="0" algn="l">
              <a:lnSpc>
                <a:spcPts val="5406"/>
              </a:lnSpc>
              <a:spcBef>
                <a:spcPct val="0"/>
              </a:spcBef>
            </a:pPr>
            <a:r>
              <a:rPr lang="en-US" sz="3917" spc="383">
                <a:solidFill>
                  <a:srgbClr val="231F20"/>
                </a:solidFill>
                <a:latin typeface="Arial" panose="020B0604020202020204" pitchFamily="34" charset="0"/>
                <a:cs typeface="Arial" panose="020B0604020202020204" pitchFamily="34" charset="0"/>
              </a:rPr>
              <a:t>VẬT LÍ</a:t>
            </a:r>
          </a:p>
        </p:txBody>
      </p:sp>
      <p:sp>
        <p:nvSpPr>
          <p:cNvPr id="6" name="TextBox 6"/>
          <p:cNvSpPr txBox="1"/>
          <p:nvPr/>
        </p:nvSpPr>
        <p:spPr>
          <a:xfrm>
            <a:off x="6011737" y="5809531"/>
            <a:ext cx="6487637" cy="859146"/>
          </a:xfrm>
          <a:prstGeom prst="rect">
            <a:avLst/>
          </a:prstGeom>
        </p:spPr>
        <p:txBody>
          <a:bodyPr lIns="0" tIns="0" rIns="0" bIns="0" rtlCol="0" anchor="t">
            <a:spAutoFit/>
          </a:bodyPr>
          <a:lstStyle/>
          <a:p>
            <a:pPr algn="ctr">
              <a:lnSpc>
                <a:spcPts val="3483"/>
              </a:lnSpc>
              <a:spcBef>
                <a:spcPct val="0"/>
              </a:spcBef>
            </a:pPr>
            <a:r>
              <a:rPr lang="en-US" sz="2524" spc="247">
                <a:solidFill>
                  <a:srgbClr val="000000"/>
                </a:solidFill>
                <a:latin typeface="Arial" panose="020B0604020202020204" pitchFamily="34" charset="0"/>
                <a:cs typeface="Arial" panose="020B0604020202020204" pitchFamily="34" charset="0"/>
              </a:rPr>
              <a:t>CƠ SỞ DỮ LIỆU VẬT LÍ CỦA HOADON</a:t>
            </a:r>
          </a:p>
        </p:txBody>
      </p:sp>
      <p:sp>
        <p:nvSpPr>
          <p:cNvPr id="7" name="TextBox 7"/>
          <p:cNvSpPr txBox="1"/>
          <p:nvPr/>
        </p:nvSpPr>
        <p:spPr>
          <a:xfrm>
            <a:off x="5333240" y="9074992"/>
            <a:ext cx="7844632" cy="859146"/>
          </a:xfrm>
          <a:prstGeom prst="rect">
            <a:avLst/>
          </a:prstGeom>
        </p:spPr>
        <p:txBody>
          <a:bodyPr lIns="0" tIns="0" rIns="0" bIns="0" rtlCol="0" anchor="t">
            <a:spAutoFit/>
          </a:bodyPr>
          <a:lstStyle/>
          <a:p>
            <a:pPr algn="ctr">
              <a:lnSpc>
                <a:spcPts val="3483"/>
              </a:lnSpc>
              <a:spcBef>
                <a:spcPct val="0"/>
              </a:spcBef>
            </a:pPr>
            <a:r>
              <a:rPr lang="en-US" sz="2524" spc="247">
                <a:solidFill>
                  <a:srgbClr val="000000"/>
                </a:solidFill>
                <a:latin typeface="Arial" panose="020B0604020202020204" pitchFamily="34" charset="0"/>
                <a:cs typeface="Arial" panose="020B0604020202020204" pitchFamily="34" charset="0"/>
              </a:rPr>
              <a:t>CƠ SỞ DỮ LIỆU VẬT LÍ CỦA CHITIETHOADON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72.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sp>
        <p:nvSpPr>
          <p:cNvPr id="2" name="Freeform 2"/>
          <p:cNvSpPr/>
          <p:nvPr/>
        </p:nvSpPr>
        <p:spPr>
          <a:xfrm>
            <a:off x="2311568" y="1723527"/>
            <a:ext cx="13887975" cy="3018238"/>
          </a:xfrm>
          <a:custGeom>
            <a:avLst/>
            <a:gdLst/>
            <a:ahLst/>
            <a:cxnLst/>
            <a:rect l="l" t="t" r="r" b="b"/>
            <a:pathLst>
              <a:path w="13887975" h="3018238">
                <a:moveTo>
                  <a:pt x="0" y="0"/>
                </a:moveTo>
                <a:lnTo>
                  <a:pt x="13887975" y="0"/>
                </a:lnTo>
                <a:lnTo>
                  <a:pt x="13887975" y="3018239"/>
                </a:lnTo>
                <a:lnTo>
                  <a:pt x="0" y="3018239"/>
                </a:lnTo>
                <a:lnTo>
                  <a:pt x="0" y="0"/>
                </a:lnTo>
                <a:close/>
              </a:path>
            </a:pathLst>
          </a:custGeom>
          <a:blipFill>
            <a:blip r:embed="rId2"/>
            <a:stretch>
              <a:fillRect/>
            </a:stretch>
          </a:blipFill>
        </p:spPr>
      </p:sp>
      <p:sp>
        <p:nvSpPr>
          <p:cNvPr id="3" name="TextBox 3"/>
          <p:cNvSpPr txBox="1"/>
          <p:nvPr/>
        </p:nvSpPr>
        <p:spPr>
          <a:xfrm>
            <a:off x="575740" y="389261"/>
            <a:ext cx="1454713" cy="995809"/>
          </a:xfrm>
          <a:prstGeom prst="rect">
            <a:avLst/>
          </a:prstGeom>
        </p:spPr>
        <p:txBody>
          <a:bodyPr lIns="0" tIns="0" rIns="0" bIns="0" rtlCol="0" anchor="t">
            <a:spAutoFit/>
          </a:bodyPr>
          <a:lstStyle/>
          <a:p>
            <a:pPr algn="ctr">
              <a:lnSpc>
                <a:spcPts val="7956"/>
              </a:lnSpc>
            </a:pPr>
            <a:r>
              <a:rPr lang="en-US" sz="6630">
                <a:solidFill>
                  <a:srgbClr val="363636"/>
                </a:solidFill>
                <a:latin typeface="Arial" panose="020B0604020202020204" pitchFamily="34" charset="0"/>
                <a:cs typeface="Arial" panose="020B0604020202020204" pitchFamily="34" charset="0"/>
              </a:rPr>
              <a:t>3</a:t>
            </a:r>
          </a:p>
        </p:txBody>
      </p:sp>
      <p:sp>
        <p:nvSpPr>
          <p:cNvPr id="4" name="TextBox 4"/>
          <p:cNvSpPr txBox="1"/>
          <p:nvPr/>
        </p:nvSpPr>
        <p:spPr>
          <a:xfrm>
            <a:off x="2711632" y="580900"/>
            <a:ext cx="12675870" cy="657192"/>
          </a:xfrm>
          <a:prstGeom prst="rect">
            <a:avLst/>
          </a:prstGeom>
        </p:spPr>
        <p:txBody>
          <a:bodyPr lIns="0" tIns="0" rIns="0" bIns="0" rtlCol="0" anchor="t">
            <a:spAutoFit/>
          </a:bodyPr>
          <a:lstStyle/>
          <a:p>
            <a:pPr marL="0" lvl="0" indent="0" algn="l">
              <a:lnSpc>
                <a:spcPts val="5406"/>
              </a:lnSpc>
              <a:spcBef>
                <a:spcPct val="0"/>
              </a:spcBef>
            </a:pPr>
            <a:r>
              <a:rPr lang="en-US" sz="3917" spc="383">
                <a:solidFill>
                  <a:srgbClr val="231F20"/>
                </a:solidFill>
                <a:latin typeface="Arial" panose="020B0604020202020204" pitchFamily="34" charset="0"/>
                <a:cs typeface="Arial" panose="020B0604020202020204" pitchFamily="34" charset="0"/>
              </a:rPr>
              <a:t>VẬT LÍ</a:t>
            </a:r>
          </a:p>
        </p:txBody>
      </p:sp>
      <p:sp>
        <p:nvSpPr>
          <p:cNvPr id="5" name="TextBox 5"/>
          <p:cNvSpPr txBox="1"/>
          <p:nvPr/>
        </p:nvSpPr>
        <p:spPr>
          <a:xfrm>
            <a:off x="7297509" y="5189441"/>
            <a:ext cx="5760085" cy="859146"/>
          </a:xfrm>
          <a:prstGeom prst="rect">
            <a:avLst/>
          </a:prstGeom>
        </p:spPr>
        <p:txBody>
          <a:bodyPr lIns="0" tIns="0" rIns="0" bIns="0" rtlCol="0" anchor="t">
            <a:spAutoFit/>
          </a:bodyPr>
          <a:lstStyle/>
          <a:p>
            <a:pPr algn="ctr">
              <a:lnSpc>
                <a:spcPts val="3483"/>
              </a:lnSpc>
              <a:spcBef>
                <a:spcPct val="0"/>
              </a:spcBef>
            </a:pPr>
            <a:r>
              <a:rPr lang="en-US" sz="2524" spc="247">
                <a:solidFill>
                  <a:srgbClr val="000000"/>
                </a:solidFill>
                <a:latin typeface="Arial" panose="020B0604020202020204" pitchFamily="34" charset="0"/>
                <a:cs typeface="Arial" panose="020B0604020202020204" pitchFamily="34" charset="0"/>
              </a:rPr>
              <a:t>CƠ SỞ DỮ LIỆU VẬT LÍ CỦA MON</a:t>
            </a:r>
          </a:p>
        </p:txBody>
      </p:sp>
      <p:sp>
        <p:nvSpPr>
          <p:cNvPr id="6" name="Freeform 6"/>
          <p:cNvSpPr/>
          <p:nvPr/>
        </p:nvSpPr>
        <p:spPr>
          <a:xfrm>
            <a:off x="2311568" y="5956327"/>
            <a:ext cx="13887975" cy="1325578"/>
          </a:xfrm>
          <a:custGeom>
            <a:avLst/>
            <a:gdLst/>
            <a:ahLst/>
            <a:cxnLst/>
            <a:rect l="l" t="t" r="r" b="b"/>
            <a:pathLst>
              <a:path w="13887975" h="1325578">
                <a:moveTo>
                  <a:pt x="0" y="0"/>
                </a:moveTo>
                <a:lnTo>
                  <a:pt x="13887975" y="0"/>
                </a:lnTo>
                <a:lnTo>
                  <a:pt x="13887975" y="1325577"/>
                </a:lnTo>
                <a:lnTo>
                  <a:pt x="0" y="1325577"/>
                </a:lnTo>
                <a:lnTo>
                  <a:pt x="0" y="0"/>
                </a:lnTo>
                <a:close/>
              </a:path>
            </a:pathLst>
          </a:custGeom>
          <a:blipFill>
            <a:blip r:embed="rId3"/>
            <a:stretch>
              <a:fillRect/>
            </a:stretch>
          </a:blipFill>
        </p:spPr>
      </p:sp>
      <p:sp>
        <p:nvSpPr>
          <p:cNvPr id="7" name="TextBox 7"/>
          <p:cNvSpPr txBox="1"/>
          <p:nvPr/>
        </p:nvSpPr>
        <p:spPr>
          <a:xfrm>
            <a:off x="6881266" y="7877329"/>
            <a:ext cx="6592570" cy="859146"/>
          </a:xfrm>
          <a:prstGeom prst="rect">
            <a:avLst/>
          </a:prstGeom>
        </p:spPr>
        <p:txBody>
          <a:bodyPr lIns="0" tIns="0" rIns="0" bIns="0" rtlCol="0" anchor="t">
            <a:spAutoFit/>
          </a:bodyPr>
          <a:lstStyle/>
          <a:p>
            <a:pPr algn="ctr">
              <a:lnSpc>
                <a:spcPts val="3483"/>
              </a:lnSpc>
              <a:spcBef>
                <a:spcPct val="0"/>
              </a:spcBef>
            </a:pPr>
            <a:r>
              <a:rPr lang="en-US" sz="2524" spc="247">
                <a:solidFill>
                  <a:srgbClr val="000000"/>
                </a:solidFill>
                <a:latin typeface="Arial" panose="020B0604020202020204" pitchFamily="34" charset="0"/>
                <a:cs typeface="Arial" panose="020B0604020202020204" pitchFamily="34" charset="0"/>
              </a:rPr>
              <a:t>CƠ SỞ DỮ LIỆU VẬT LÍ CỦA LOAIMON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slides/slide73.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sp>
        <p:nvSpPr>
          <p:cNvPr id="2" name="Freeform 2"/>
          <p:cNvSpPr/>
          <p:nvPr/>
        </p:nvSpPr>
        <p:spPr>
          <a:xfrm rot="7659121">
            <a:off x="-4012602" y="5585714"/>
            <a:ext cx="7629294" cy="7828566"/>
          </a:xfrm>
          <a:custGeom>
            <a:avLst/>
            <a:gdLst/>
            <a:ahLst/>
            <a:cxnLst/>
            <a:rect l="l" t="t" r="r" b="b"/>
            <a:pathLst>
              <a:path w="7629294" h="7828566">
                <a:moveTo>
                  <a:pt x="0" y="0"/>
                </a:moveTo>
                <a:lnTo>
                  <a:pt x="7629294" y="0"/>
                </a:lnTo>
                <a:lnTo>
                  <a:pt x="7629294" y="7828566"/>
                </a:lnTo>
                <a:lnTo>
                  <a:pt x="0" y="78285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5097802" y="4038273"/>
            <a:ext cx="4653485" cy="1238065"/>
            <a:chOff x="0" y="0"/>
            <a:chExt cx="1225609" cy="326075"/>
          </a:xfrm>
        </p:grpSpPr>
        <p:sp>
          <p:nvSpPr>
            <p:cNvPr id="4" name="Freeform 4"/>
            <p:cNvSpPr/>
            <p:nvPr/>
          </p:nvSpPr>
          <p:spPr>
            <a:xfrm>
              <a:off x="0" y="0"/>
              <a:ext cx="1225609" cy="326075"/>
            </a:xfrm>
            <a:custGeom>
              <a:avLst/>
              <a:gdLst/>
              <a:ahLst/>
              <a:cxnLst/>
              <a:rect l="l" t="t" r="r" b="b"/>
              <a:pathLst>
                <a:path w="1225609" h="326075">
                  <a:moveTo>
                    <a:pt x="0" y="0"/>
                  </a:moveTo>
                  <a:lnTo>
                    <a:pt x="1225609" y="0"/>
                  </a:lnTo>
                  <a:lnTo>
                    <a:pt x="1225609" y="326075"/>
                  </a:lnTo>
                  <a:lnTo>
                    <a:pt x="0" y="326075"/>
                  </a:lnTo>
                  <a:close/>
                </a:path>
              </a:pathLst>
            </a:custGeom>
            <a:solidFill>
              <a:srgbClr val="CCCCCC"/>
            </a:solidFill>
          </p:spPr>
        </p:sp>
        <p:sp>
          <p:nvSpPr>
            <p:cNvPr id="5" name="TextBox 5"/>
            <p:cNvSpPr txBox="1"/>
            <p:nvPr/>
          </p:nvSpPr>
          <p:spPr>
            <a:xfrm>
              <a:off x="0" y="-19050"/>
              <a:ext cx="1225609" cy="345125"/>
            </a:xfrm>
            <a:prstGeom prst="rect">
              <a:avLst/>
            </a:prstGeom>
          </p:spPr>
          <p:txBody>
            <a:bodyPr lIns="50800" tIns="50800" rIns="50800" bIns="50800" rtlCol="0" anchor="ctr"/>
            <a:lstStyle/>
            <a:p>
              <a:pPr algn="ctr">
                <a:lnSpc>
                  <a:spcPts val="2859"/>
                </a:lnSpc>
              </a:pPr>
              <a:endParaRPr>
                <a:latin typeface="Arial" panose="020B0604020202020204" pitchFamily="34" charset="0"/>
                <a:cs typeface="Arial" panose="020B0604020202020204" pitchFamily="34" charset="0"/>
              </a:endParaRPr>
            </a:p>
          </p:txBody>
        </p:sp>
      </p:grpSp>
      <p:sp>
        <p:nvSpPr>
          <p:cNvPr id="7" name="Freeform 7"/>
          <p:cNvSpPr/>
          <p:nvPr/>
        </p:nvSpPr>
        <p:spPr>
          <a:xfrm rot="2016048">
            <a:off x="12243487" y="-1005305"/>
            <a:ext cx="10749463" cy="2687366"/>
          </a:xfrm>
          <a:custGeom>
            <a:avLst/>
            <a:gdLst/>
            <a:ahLst/>
            <a:cxnLst/>
            <a:rect l="l" t="t" r="r" b="b"/>
            <a:pathLst>
              <a:path w="10749463" h="2687366">
                <a:moveTo>
                  <a:pt x="0" y="0"/>
                </a:moveTo>
                <a:lnTo>
                  <a:pt x="10749463" y="0"/>
                </a:lnTo>
                <a:lnTo>
                  <a:pt x="10749463" y="2687365"/>
                </a:lnTo>
                <a:lnTo>
                  <a:pt x="0" y="268736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TextBox 8"/>
          <p:cNvSpPr txBox="1"/>
          <p:nvPr/>
        </p:nvSpPr>
        <p:spPr>
          <a:xfrm>
            <a:off x="5097802" y="3225185"/>
            <a:ext cx="1189402" cy="831506"/>
          </a:xfrm>
          <a:prstGeom prst="rect">
            <a:avLst/>
          </a:prstGeom>
        </p:spPr>
        <p:txBody>
          <a:bodyPr lIns="0" tIns="0" rIns="0" bIns="0" rtlCol="0" anchor="t">
            <a:spAutoFit/>
          </a:bodyPr>
          <a:lstStyle/>
          <a:p>
            <a:pPr algn="ctr">
              <a:lnSpc>
                <a:spcPts val="6505"/>
              </a:lnSpc>
            </a:pPr>
            <a:r>
              <a:rPr lang="en-US" sz="5421">
                <a:solidFill>
                  <a:srgbClr val="363636"/>
                </a:solidFill>
                <a:latin typeface="Arial" panose="020B0604020202020204" pitchFamily="34" charset="0"/>
                <a:cs typeface="Arial" panose="020B0604020202020204" pitchFamily="34" charset="0"/>
              </a:rPr>
              <a:t>I</a:t>
            </a:r>
          </a:p>
        </p:txBody>
      </p:sp>
      <p:sp>
        <p:nvSpPr>
          <p:cNvPr id="9" name="TextBox 9"/>
          <p:cNvSpPr txBox="1"/>
          <p:nvPr/>
        </p:nvSpPr>
        <p:spPr>
          <a:xfrm>
            <a:off x="5097802" y="4236790"/>
            <a:ext cx="1189402" cy="831506"/>
          </a:xfrm>
          <a:prstGeom prst="rect">
            <a:avLst/>
          </a:prstGeom>
        </p:spPr>
        <p:txBody>
          <a:bodyPr lIns="0" tIns="0" rIns="0" bIns="0" rtlCol="0" anchor="t">
            <a:spAutoFit/>
          </a:bodyPr>
          <a:lstStyle/>
          <a:p>
            <a:pPr algn="ctr">
              <a:lnSpc>
                <a:spcPts val="6505"/>
              </a:lnSpc>
            </a:pPr>
            <a:r>
              <a:rPr lang="en-US" sz="5421">
                <a:solidFill>
                  <a:srgbClr val="363636"/>
                </a:solidFill>
                <a:latin typeface="Arial" panose="020B0604020202020204" pitchFamily="34" charset="0"/>
                <a:cs typeface="Arial" panose="020B0604020202020204" pitchFamily="34" charset="0"/>
              </a:rPr>
              <a:t>II</a:t>
            </a:r>
          </a:p>
        </p:txBody>
      </p:sp>
      <p:sp>
        <p:nvSpPr>
          <p:cNvPr id="10" name="TextBox 10"/>
          <p:cNvSpPr txBox="1"/>
          <p:nvPr/>
        </p:nvSpPr>
        <p:spPr>
          <a:xfrm>
            <a:off x="5097802" y="5355046"/>
            <a:ext cx="1189402" cy="831506"/>
          </a:xfrm>
          <a:prstGeom prst="rect">
            <a:avLst/>
          </a:prstGeom>
        </p:spPr>
        <p:txBody>
          <a:bodyPr lIns="0" tIns="0" rIns="0" bIns="0" rtlCol="0" anchor="t">
            <a:spAutoFit/>
          </a:bodyPr>
          <a:lstStyle/>
          <a:p>
            <a:pPr algn="ctr">
              <a:lnSpc>
                <a:spcPts val="6505"/>
              </a:lnSpc>
            </a:pPr>
            <a:r>
              <a:rPr lang="en-US" sz="5421">
                <a:solidFill>
                  <a:srgbClr val="363636"/>
                </a:solidFill>
                <a:latin typeface="Arial" panose="020B0604020202020204" pitchFamily="34" charset="0"/>
                <a:cs typeface="Arial" panose="020B0604020202020204" pitchFamily="34" charset="0"/>
              </a:rPr>
              <a:t>III</a:t>
            </a:r>
          </a:p>
        </p:txBody>
      </p:sp>
      <p:sp>
        <p:nvSpPr>
          <p:cNvPr id="11" name="TextBox 11"/>
          <p:cNvSpPr txBox="1"/>
          <p:nvPr/>
        </p:nvSpPr>
        <p:spPr>
          <a:xfrm>
            <a:off x="6607430" y="3417376"/>
            <a:ext cx="9640608" cy="418548"/>
          </a:xfrm>
          <a:prstGeom prst="rect">
            <a:avLst/>
          </a:prstGeom>
        </p:spPr>
        <p:txBody>
          <a:bodyPr lIns="0" tIns="0" rIns="0" bIns="0" rtlCol="0" anchor="t">
            <a:spAutoFit/>
          </a:bodyPr>
          <a:lstStyle/>
          <a:p>
            <a:pPr algn="l">
              <a:lnSpc>
                <a:spcPts val="3483"/>
              </a:lnSpc>
            </a:pPr>
            <a:r>
              <a:rPr lang="en-US" sz="2524" spc="247">
                <a:solidFill>
                  <a:srgbClr val="231F20"/>
                </a:solidFill>
                <a:latin typeface="Arial" panose="020B0604020202020204" pitchFamily="34" charset="0"/>
                <a:cs typeface="Arial" panose="020B0604020202020204" pitchFamily="34" charset="0"/>
              </a:rPr>
              <a:t>CƠ SỞ DỮ LIỆU</a:t>
            </a:r>
          </a:p>
        </p:txBody>
      </p:sp>
      <p:sp>
        <p:nvSpPr>
          <p:cNvPr id="12" name="TextBox 12"/>
          <p:cNvSpPr txBox="1"/>
          <p:nvPr/>
        </p:nvSpPr>
        <p:spPr>
          <a:xfrm>
            <a:off x="6607430" y="4428981"/>
            <a:ext cx="6076629" cy="418548"/>
          </a:xfrm>
          <a:prstGeom prst="rect">
            <a:avLst/>
          </a:prstGeom>
        </p:spPr>
        <p:txBody>
          <a:bodyPr lIns="0" tIns="0" rIns="0" bIns="0" rtlCol="0" anchor="t">
            <a:spAutoFit/>
          </a:bodyPr>
          <a:lstStyle/>
          <a:p>
            <a:pPr algn="l">
              <a:lnSpc>
                <a:spcPts val="3483"/>
              </a:lnSpc>
            </a:pPr>
            <a:r>
              <a:rPr lang="en-US" sz="2524" spc="247" dirty="0">
                <a:solidFill>
                  <a:srgbClr val="231F20"/>
                </a:solidFill>
                <a:latin typeface="Arial" panose="020B0604020202020204" pitchFamily="34" charset="0"/>
                <a:cs typeface="Arial" panose="020B0604020202020204" pitchFamily="34" charset="0"/>
              </a:rPr>
              <a:t>GIAO DIỆN</a:t>
            </a:r>
          </a:p>
        </p:txBody>
      </p:sp>
      <p:sp>
        <p:nvSpPr>
          <p:cNvPr id="13" name="TextBox 13"/>
          <p:cNvSpPr txBox="1"/>
          <p:nvPr/>
        </p:nvSpPr>
        <p:spPr>
          <a:xfrm>
            <a:off x="6607430" y="5547237"/>
            <a:ext cx="5790503" cy="418548"/>
          </a:xfrm>
          <a:prstGeom prst="rect">
            <a:avLst/>
          </a:prstGeom>
        </p:spPr>
        <p:txBody>
          <a:bodyPr lIns="0" tIns="0" rIns="0" bIns="0" rtlCol="0" anchor="t">
            <a:spAutoFit/>
          </a:bodyPr>
          <a:lstStyle/>
          <a:p>
            <a:pPr marL="0" lvl="0" indent="0" algn="l">
              <a:lnSpc>
                <a:spcPts val="3483"/>
              </a:lnSpc>
              <a:spcBef>
                <a:spcPct val="0"/>
              </a:spcBef>
            </a:pPr>
            <a:r>
              <a:rPr lang="en-US" sz="2524" spc="247">
                <a:solidFill>
                  <a:srgbClr val="231F20"/>
                </a:solidFill>
                <a:latin typeface="Arial" panose="020B0604020202020204" pitchFamily="34" charset="0"/>
                <a:cs typeface="Arial" panose="020B0604020202020204" pitchFamily="34" charset="0"/>
              </a:rPr>
              <a:t>XỬ LÍ</a:t>
            </a:r>
          </a:p>
        </p:txBody>
      </p:sp>
      <p:sp>
        <p:nvSpPr>
          <p:cNvPr id="14" name="TextBox 6">
            <a:extLst>
              <a:ext uri="{FF2B5EF4-FFF2-40B4-BE49-F238E27FC236}">
                <a16:creationId xmlns:a16="http://schemas.microsoft.com/office/drawing/2014/main" id="{82917732-3BD3-0038-6CE2-F82E8F8B5568}"/>
              </a:ext>
            </a:extLst>
          </p:cNvPr>
          <p:cNvSpPr txBox="1"/>
          <p:nvPr/>
        </p:nvSpPr>
        <p:spPr>
          <a:xfrm>
            <a:off x="5025988" y="1028700"/>
            <a:ext cx="8658808" cy="1618648"/>
          </a:xfrm>
          <a:prstGeom prst="rect">
            <a:avLst/>
          </a:prstGeom>
        </p:spPr>
        <p:txBody>
          <a:bodyPr wrap="square" lIns="0" tIns="0" rIns="0" bIns="0" rtlCol="0" anchor="t">
            <a:spAutoFit/>
          </a:bodyPr>
          <a:lstStyle/>
          <a:p>
            <a:pPr algn="ctr">
              <a:lnSpc>
                <a:spcPts val="13774"/>
              </a:lnSpc>
            </a:pPr>
            <a:r>
              <a:rPr lang="en-US" sz="9981" b="1" spc="978" dirty="0">
                <a:solidFill>
                  <a:srgbClr val="231F20"/>
                </a:solidFill>
                <a:latin typeface="Arial" panose="020B0604020202020204" pitchFamily="34" charset="0"/>
                <a:cs typeface="Arial" panose="020B0604020202020204" pitchFamily="34" charset="0"/>
              </a:rPr>
              <a:t>3. THIẾT KẾ</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sp>
        <p:nvSpPr>
          <p:cNvPr id="2" name="Freeform 2"/>
          <p:cNvSpPr/>
          <p:nvPr/>
        </p:nvSpPr>
        <p:spPr>
          <a:xfrm rot="7659121">
            <a:off x="-4012602" y="5585714"/>
            <a:ext cx="7629294" cy="7828566"/>
          </a:xfrm>
          <a:custGeom>
            <a:avLst/>
            <a:gdLst/>
            <a:ahLst/>
            <a:cxnLst/>
            <a:rect l="l" t="t" r="r" b="b"/>
            <a:pathLst>
              <a:path w="7629294" h="7828566">
                <a:moveTo>
                  <a:pt x="0" y="0"/>
                </a:moveTo>
                <a:lnTo>
                  <a:pt x="7629294" y="0"/>
                </a:lnTo>
                <a:lnTo>
                  <a:pt x="7629294" y="7828566"/>
                </a:lnTo>
                <a:lnTo>
                  <a:pt x="0" y="78285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4992260" y="3008250"/>
            <a:ext cx="1294944" cy="1238065"/>
            <a:chOff x="0" y="0"/>
            <a:chExt cx="341055" cy="326075"/>
          </a:xfrm>
        </p:grpSpPr>
        <p:sp>
          <p:nvSpPr>
            <p:cNvPr id="4" name="Freeform 4"/>
            <p:cNvSpPr/>
            <p:nvPr/>
          </p:nvSpPr>
          <p:spPr>
            <a:xfrm>
              <a:off x="0" y="0"/>
              <a:ext cx="341055" cy="326075"/>
            </a:xfrm>
            <a:custGeom>
              <a:avLst/>
              <a:gdLst/>
              <a:ahLst/>
              <a:cxnLst/>
              <a:rect l="l" t="t" r="r" b="b"/>
              <a:pathLst>
                <a:path w="341055" h="326075">
                  <a:moveTo>
                    <a:pt x="0" y="0"/>
                  </a:moveTo>
                  <a:lnTo>
                    <a:pt x="341055" y="0"/>
                  </a:lnTo>
                  <a:lnTo>
                    <a:pt x="341055" y="326075"/>
                  </a:lnTo>
                  <a:lnTo>
                    <a:pt x="0" y="326075"/>
                  </a:lnTo>
                  <a:close/>
                </a:path>
              </a:pathLst>
            </a:custGeom>
            <a:solidFill>
              <a:srgbClr val="CCCCCC"/>
            </a:solidFill>
          </p:spPr>
        </p:sp>
        <p:sp>
          <p:nvSpPr>
            <p:cNvPr id="5" name="TextBox 5"/>
            <p:cNvSpPr txBox="1"/>
            <p:nvPr/>
          </p:nvSpPr>
          <p:spPr>
            <a:xfrm>
              <a:off x="0" y="-19050"/>
              <a:ext cx="341055" cy="345125"/>
            </a:xfrm>
            <a:prstGeom prst="rect">
              <a:avLst/>
            </a:prstGeom>
          </p:spPr>
          <p:txBody>
            <a:bodyPr lIns="50800" tIns="50800" rIns="50800" bIns="50800" rtlCol="0" anchor="ctr"/>
            <a:lstStyle/>
            <a:p>
              <a:pPr algn="ctr">
                <a:lnSpc>
                  <a:spcPts val="2859"/>
                </a:lnSpc>
              </a:pPr>
              <a:endParaRPr>
                <a:latin typeface="Arial" panose="020B0604020202020204" pitchFamily="34" charset="0"/>
                <a:cs typeface="Arial" panose="020B0604020202020204" pitchFamily="34" charset="0"/>
              </a:endParaRPr>
            </a:p>
          </p:txBody>
        </p:sp>
      </p:grpSp>
      <p:sp>
        <p:nvSpPr>
          <p:cNvPr id="7" name="Freeform 7"/>
          <p:cNvSpPr/>
          <p:nvPr/>
        </p:nvSpPr>
        <p:spPr>
          <a:xfrm rot="2016048">
            <a:off x="12243487" y="-1005305"/>
            <a:ext cx="10749463" cy="2687366"/>
          </a:xfrm>
          <a:custGeom>
            <a:avLst/>
            <a:gdLst/>
            <a:ahLst/>
            <a:cxnLst/>
            <a:rect l="l" t="t" r="r" b="b"/>
            <a:pathLst>
              <a:path w="10749463" h="2687366">
                <a:moveTo>
                  <a:pt x="0" y="0"/>
                </a:moveTo>
                <a:lnTo>
                  <a:pt x="10749463" y="0"/>
                </a:lnTo>
                <a:lnTo>
                  <a:pt x="10749463" y="2687365"/>
                </a:lnTo>
                <a:lnTo>
                  <a:pt x="0" y="268736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TextBox 8"/>
          <p:cNvSpPr txBox="1"/>
          <p:nvPr/>
        </p:nvSpPr>
        <p:spPr>
          <a:xfrm>
            <a:off x="5097802" y="3225185"/>
            <a:ext cx="1189402" cy="831506"/>
          </a:xfrm>
          <a:prstGeom prst="rect">
            <a:avLst/>
          </a:prstGeom>
        </p:spPr>
        <p:txBody>
          <a:bodyPr lIns="0" tIns="0" rIns="0" bIns="0" rtlCol="0" anchor="t">
            <a:spAutoFit/>
          </a:bodyPr>
          <a:lstStyle/>
          <a:p>
            <a:pPr algn="ctr">
              <a:lnSpc>
                <a:spcPts val="6505"/>
              </a:lnSpc>
            </a:pPr>
            <a:r>
              <a:rPr lang="en-US" sz="5421">
                <a:solidFill>
                  <a:srgbClr val="363636"/>
                </a:solidFill>
                <a:latin typeface="Arial" panose="020B0604020202020204" pitchFamily="34" charset="0"/>
                <a:cs typeface="Arial" panose="020B0604020202020204" pitchFamily="34" charset="0"/>
              </a:rPr>
              <a:t>II</a:t>
            </a:r>
          </a:p>
        </p:txBody>
      </p:sp>
      <p:sp>
        <p:nvSpPr>
          <p:cNvPr id="9" name="TextBox 9"/>
          <p:cNvSpPr txBox="1"/>
          <p:nvPr/>
        </p:nvSpPr>
        <p:spPr>
          <a:xfrm>
            <a:off x="6607430" y="3417376"/>
            <a:ext cx="9640608" cy="418548"/>
          </a:xfrm>
          <a:prstGeom prst="rect">
            <a:avLst/>
          </a:prstGeom>
        </p:spPr>
        <p:txBody>
          <a:bodyPr lIns="0" tIns="0" rIns="0" bIns="0" rtlCol="0" anchor="t">
            <a:spAutoFit/>
          </a:bodyPr>
          <a:lstStyle/>
          <a:p>
            <a:pPr algn="l">
              <a:lnSpc>
                <a:spcPts val="3483"/>
              </a:lnSpc>
            </a:pPr>
            <a:r>
              <a:rPr lang="en-US" sz="2524" spc="247">
                <a:solidFill>
                  <a:srgbClr val="231F20"/>
                </a:solidFill>
                <a:latin typeface="Arial" panose="020B0604020202020204" pitchFamily="34" charset="0"/>
                <a:cs typeface="Arial" panose="020B0604020202020204" pitchFamily="34" charset="0"/>
              </a:rPr>
              <a:t>GIAO DIỆN</a:t>
            </a:r>
          </a:p>
        </p:txBody>
      </p:sp>
      <p:grpSp>
        <p:nvGrpSpPr>
          <p:cNvPr id="10" name="Group 10"/>
          <p:cNvGrpSpPr/>
          <p:nvPr/>
        </p:nvGrpSpPr>
        <p:grpSpPr>
          <a:xfrm>
            <a:off x="6457913" y="3835924"/>
            <a:ext cx="3482356" cy="1025011"/>
            <a:chOff x="0" y="0"/>
            <a:chExt cx="917164" cy="269962"/>
          </a:xfrm>
        </p:grpSpPr>
        <p:sp>
          <p:nvSpPr>
            <p:cNvPr id="11" name="Freeform 11"/>
            <p:cNvSpPr/>
            <p:nvPr/>
          </p:nvSpPr>
          <p:spPr>
            <a:xfrm>
              <a:off x="0" y="0"/>
              <a:ext cx="917164" cy="269962"/>
            </a:xfrm>
            <a:custGeom>
              <a:avLst/>
              <a:gdLst/>
              <a:ahLst/>
              <a:cxnLst/>
              <a:rect l="l" t="t" r="r" b="b"/>
              <a:pathLst>
                <a:path w="917164" h="269962">
                  <a:moveTo>
                    <a:pt x="0" y="0"/>
                  </a:moveTo>
                  <a:lnTo>
                    <a:pt x="917164" y="0"/>
                  </a:lnTo>
                  <a:lnTo>
                    <a:pt x="917164" y="269962"/>
                  </a:lnTo>
                  <a:lnTo>
                    <a:pt x="0" y="269962"/>
                  </a:lnTo>
                  <a:close/>
                </a:path>
              </a:pathLst>
            </a:custGeom>
            <a:solidFill>
              <a:srgbClr val="CCCCCC"/>
            </a:solidFill>
          </p:spPr>
        </p:sp>
        <p:sp>
          <p:nvSpPr>
            <p:cNvPr id="12" name="TextBox 12"/>
            <p:cNvSpPr txBox="1"/>
            <p:nvPr/>
          </p:nvSpPr>
          <p:spPr>
            <a:xfrm>
              <a:off x="0" y="-19050"/>
              <a:ext cx="917164" cy="289012"/>
            </a:xfrm>
            <a:prstGeom prst="rect">
              <a:avLst/>
            </a:prstGeom>
          </p:spPr>
          <p:txBody>
            <a:bodyPr lIns="50800" tIns="50800" rIns="50800" bIns="50800" rtlCol="0" anchor="ctr"/>
            <a:lstStyle/>
            <a:p>
              <a:pPr algn="ctr">
                <a:lnSpc>
                  <a:spcPts val="2859"/>
                </a:lnSpc>
              </a:pPr>
              <a:endParaRPr>
                <a:latin typeface="Arial" panose="020B0604020202020204" pitchFamily="34" charset="0"/>
                <a:cs typeface="Arial" panose="020B0604020202020204" pitchFamily="34" charset="0"/>
              </a:endParaRPr>
            </a:p>
          </p:txBody>
        </p:sp>
      </p:grpSp>
      <p:sp>
        <p:nvSpPr>
          <p:cNvPr id="13" name="TextBox 13"/>
          <p:cNvSpPr txBox="1"/>
          <p:nvPr/>
        </p:nvSpPr>
        <p:spPr>
          <a:xfrm>
            <a:off x="6607430" y="4079185"/>
            <a:ext cx="937219" cy="657225"/>
          </a:xfrm>
          <a:prstGeom prst="rect">
            <a:avLst/>
          </a:prstGeom>
        </p:spPr>
        <p:txBody>
          <a:bodyPr lIns="0" tIns="0" rIns="0" bIns="0" rtlCol="0" anchor="t">
            <a:spAutoFit/>
          </a:bodyPr>
          <a:lstStyle/>
          <a:p>
            <a:pPr algn="ctr">
              <a:lnSpc>
                <a:spcPts val="5126"/>
              </a:lnSpc>
            </a:pPr>
            <a:r>
              <a:rPr lang="en-US" sz="4271">
                <a:solidFill>
                  <a:srgbClr val="363636"/>
                </a:solidFill>
                <a:latin typeface="Arial" panose="020B0604020202020204" pitchFamily="34" charset="0"/>
                <a:cs typeface="Arial" panose="020B0604020202020204" pitchFamily="34" charset="0"/>
              </a:rPr>
              <a:t>1</a:t>
            </a:r>
          </a:p>
        </p:txBody>
      </p:sp>
      <p:sp>
        <p:nvSpPr>
          <p:cNvPr id="14" name="TextBox 14"/>
          <p:cNvSpPr txBox="1"/>
          <p:nvPr/>
        </p:nvSpPr>
        <p:spPr>
          <a:xfrm>
            <a:off x="6607430" y="4960342"/>
            <a:ext cx="937219" cy="657225"/>
          </a:xfrm>
          <a:prstGeom prst="rect">
            <a:avLst/>
          </a:prstGeom>
        </p:spPr>
        <p:txBody>
          <a:bodyPr lIns="0" tIns="0" rIns="0" bIns="0" rtlCol="0" anchor="t">
            <a:spAutoFit/>
          </a:bodyPr>
          <a:lstStyle/>
          <a:p>
            <a:pPr algn="ctr">
              <a:lnSpc>
                <a:spcPts val="5126"/>
              </a:lnSpc>
            </a:pPr>
            <a:r>
              <a:rPr lang="en-US" sz="4271">
                <a:solidFill>
                  <a:srgbClr val="363636"/>
                </a:solidFill>
                <a:latin typeface="Arial" panose="020B0604020202020204" pitchFamily="34" charset="0"/>
                <a:cs typeface="Arial" panose="020B0604020202020204" pitchFamily="34" charset="0"/>
              </a:rPr>
              <a:t>2</a:t>
            </a:r>
          </a:p>
        </p:txBody>
      </p:sp>
      <p:sp>
        <p:nvSpPr>
          <p:cNvPr id="15" name="TextBox 15"/>
          <p:cNvSpPr txBox="1"/>
          <p:nvPr/>
        </p:nvSpPr>
        <p:spPr>
          <a:xfrm>
            <a:off x="7983508" y="4184236"/>
            <a:ext cx="6076629" cy="418548"/>
          </a:xfrm>
          <a:prstGeom prst="rect">
            <a:avLst/>
          </a:prstGeom>
        </p:spPr>
        <p:txBody>
          <a:bodyPr lIns="0" tIns="0" rIns="0" bIns="0" rtlCol="0" anchor="t">
            <a:spAutoFit/>
          </a:bodyPr>
          <a:lstStyle/>
          <a:p>
            <a:pPr algn="l">
              <a:lnSpc>
                <a:spcPts val="3483"/>
              </a:lnSpc>
            </a:pPr>
            <a:r>
              <a:rPr lang="en-US" sz="2524" spc="247">
                <a:solidFill>
                  <a:srgbClr val="231F20"/>
                </a:solidFill>
                <a:latin typeface="Arial" panose="020B0604020202020204" pitchFamily="34" charset="0"/>
                <a:cs typeface="Arial" panose="020B0604020202020204" pitchFamily="34" charset="0"/>
              </a:rPr>
              <a:t>TỔNG THỂ</a:t>
            </a:r>
          </a:p>
        </p:txBody>
      </p:sp>
      <p:sp>
        <p:nvSpPr>
          <p:cNvPr id="16" name="TextBox 16"/>
          <p:cNvSpPr txBox="1"/>
          <p:nvPr/>
        </p:nvSpPr>
        <p:spPr>
          <a:xfrm>
            <a:off x="7983508" y="5104327"/>
            <a:ext cx="5790503" cy="418548"/>
          </a:xfrm>
          <a:prstGeom prst="rect">
            <a:avLst/>
          </a:prstGeom>
        </p:spPr>
        <p:txBody>
          <a:bodyPr lIns="0" tIns="0" rIns="0" bIns="0" rtlCol="0" anchor="t">
            <a:spAutoFit/>
          </a:bodyPr>
          <a:lstStyle/>
          <a:p>
            <a:pPr marL="0" lvl="0" indent="0" algn="l">
              <a:lnSpc>
                <a:spcPts val="3483"/>
              </a:lnSpc>
              <a:spcBef>
                <a:spcPct val="0"/>
              </a:spcBef>
            </a:pPr>
            <a:r>
              <a:rPr lang="en-US" sz="2524" spc="247">
                <a:solidFill>
                  <a:srgbClr val="231F20"/>
                </a:solidFill>
                <a:latin typeface="Arial" panose="020B0604020202020204" pitchFamily="34" charset="0"/>
                <a:cs typeface="Arial" panose="020B0604020202020204" pitchFamily="34" charset="0"/>
              </a:rPr>
              <a:t>CÁC CHỨC NĂNG</a:t>
            </a:r>
          </a:p>
        </p:txBody>
      </p:sp>
      <p:sp>
        <p:nvSpPr>
          <p:cNvPr id="17" name="TextBox 6">
            <a:extLst>
              <a:ext uri="{FF2B5EF4-FFF2-40B4-BE49-F238E27FC236}">
                <a16:creationId xmlns:a16="http://schemas.microsoft.com/office/drawing/2014/main" id="{674FB4AF-A04A-A041-5903-33B77D5229EF}"/>
              </a:ext>
            </a:extLst>
          </p:cNvPr>
          <p:cNvSpPr txBox="1"/>
          <p:nvPr/>
        </p:nvSpPr>
        <p:spPr>
          <a:xfrm>
            <a:off x="5025988" y="1028700"/>
            <a:ext cx="8658808" cy="1618648"/>
          </a:xfrm>
          <a:prstGeom prst="rect">
            <a:avLst/>
          </a:prstGeom>
        </p:spPr>
        <p:txBody>
          <a:bodyPr wrap="square" lIns="0" tIns="0" rIns="0" bIns="0" rtlCol="0" anchor="t">
            <a:spAutoFit/>
          </a:bodyPr>
          <a:lstStyle/>
          <a:p>
            <a:pPr algn="ctr">
              <a:lnSpc>
                <a:spcPts val="13774"/>
              </a:lnSpc>
            </a:pPr>
            <a:r>
              <a:rPr lang="en-US" sz="9981" b="1" spc="978" dirty="0">
                <a:solidFill>
                  <a:srgbClr val="231F20"/>
                </a:solidFill>
                <a:latin typeface="Arial" panose="020B0604020202020204" pitchFamily="34" charset="0"/>
                <a:cs typeface="Arial" panose="020B0604020202020204" pitchFamily="34" charset="0"/>
              </a:rPr>
              <a:t>3. THIẾT KẾ</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sp>
        <p:nvSpPr>
          <p:cNvPr id="2" name="Freeform 2"/>
          <p:cNvSpPr/>
          <p:nvPr/>
        </p:nvSpPr>
        <p:spPr>
          <a:xfrm>
            <a:off x="8798741" y="260532"/>
            <a:ext cx="9008812" cy="9765936"/>
          </a:xfrm>
          <a:custGeom>
            <a:avLst/>
            <a:gdLst/>
            <a:ahLst/>
            <a:cxnLst/>
            <a:rect l="l" t="t" r="r" b="b"/>
            <a:pathLst>
              <a:path w="9008812" h="9765936">
                <a:moveTo>
                  <a:pt x="0" y="0"/>
                </a:moveTo>
                <a:lnTo>
                  <a:pt x="9008813" y="0"/>
                </a:lnTo>
                <a:lnTo>
                  <a:pt x="9008813" y="9765936"/>
                </a:lnTo>
                <a:lnTo>
                  <a:pt x="0" y="9765936"/>
                </a:lnTo>
                <a:lnTo>
                  <a:pt x="0" y="0"/>
                </a:lnTo>
                <a:close/>
              </a:path>
            </a:pathLst>
          </a:custGeom>
          <a:blipFill>
            <a:blip r:embed="rId2"/>
            <a:stretch>
              <a:fillRect/>
            </a:stretch>
          </a:blipFill>
        </p:spPr>
      </p:sp>
      <p:sp>
        <p:nvSpPr>
          <p:cNvPr id="3" name="Freeform 3"/>
          <p:cNvSpPr/>
          <p:nvPr/>
        </p:nvSpPr>
        <p:spPr>
          <a:xfrm>
            <a:off x="348775" y="1543770"/>
            <a:ext cx="8967856" cy="3138268"/>
          </a:xfrm>
          <a:custGeom>
            <a:avLst/>
            <a:gdLst/>
            <a:ahLst/>
            <a:cxnLst/>
            <a:rect l="l" t="t" r="r" b="b"/>
            <a:pathLst>
              <a:path w="8967856" h="3138268">
                <a:moveTo>
                  <a:pt x="0" y="0"/>
                </a:moveTo>
                <a:lnTo>
                  <a:pt x="8967856" y="0"/>
                </a:lnTo>
                <a:lnTo>
                  <a:pt x="8967856" y="3138268"/>
                </a:lnTo>
                <a:lnTo>
                  <a:pt x="0" y="3138268"/>
                </a:lnTo>
                <a:lnTo>
                  <a:pt x="0" y="0"/>
                </a:lnTo>
                <a:close/>
              </a:path>
            </a:pathLst>
          </a:custGeom>
          <a:blipFill>
            <a:blip r:embed="rId3"/>
            <a:stretch>
              <a:fillRect l="-6454" t="-7552" b="-7552"/>
            </a:stretch>
          </a:blipFill>
        </p:spPr>
      </p:sp>
      <p:sp>
        <p:nvSpPr>
          <p:cNvPr id="4" name="Freeform 4"/>
          <p:cNvSpPr/>
          <p:nvPr/>
        </p:nvSpPr>
        <p:spPr>
          <a:xfrm>
            <a:off x="348773" y="4682038"/>
            <a:ext cx="8622598" cy="2297286"/>
          </a:xfrm>
          <a:custGeom>
            <a:avLst/>
            <a:gdLst/>
            <a:ahLst/>
            <a:cxnLst/>
            <a:rect l="l" t="t" r="r" b="b"/>
            <a:pathLst>
              <a:path w="8622598" h="2297286">
                <a:moveTo>
                  <a:pt x="0" y="0"/>
                </a:moveTo>
                <a:lnTo>
                  <a:pt x="8622598" y="0"/>
                </a:lnTo>
                <a:lnTo>
                  <a:pt x="8622598" y="2297287"/>
                </a:lnTo>
                <a:lnTo>
                  <a:pt x="0" y="2297287"/>
                </a:lnTo>
                <a:lnTo>
                  <a:pt x="0" y="0"/>
                </a:lnTo>
                <a:close/>
              </a:path>
            </a:pathLst>
          </a:custGeom>
          <a:blipFill>
            <a:blip r:embed="rId4"/>
            <a:stretch>
              <a:fillRect l="-6668" r="-820"/>
            </a:stretch>
          </a:blipFill>
        </p:spPr>
      </p:sp>
      <p:sp>
        <p:nvSpPr>
          <p:cNvPr id="5" name="Freeform 5"/>
          <p:cNvSpPr/>
          <p:nvPr/>
        </p:nvSpPr>
        <p:spPr>
          <a:xfrm>
            <a:off x="348773" y="6979325"/>
            <a:ext cx="8622598" cy="3403657"/>
          </a:xfrm>
          <a:custGeom>
            <a:avLst/>
            <a:gdLst/>
            <a:ahLst/>
            <a:cxnLst/>
            <a:rect l="l" t="t" r="r" b="b"/>
            <a:pathLst>
              <a:path w="8622598" h="3403657">
                <a:moveTo>
                  <a:pt x="0" y="0"/>
                </a:moveTo>
                <a:lnTo>
                  <a:pt x="8622598" y="0"/>
                </a:lnTo>
                <a:lnTo>
                  <a:pt x="8622598" y="3403657"/>
                </a:lnTo>
                <a:lnTo>
                  <a:pt x="0" y="3403657"/>
                </a:lnTo>
                <a:lnTo>
                  <a:pt x="0" y="0"/>
                </a:lnTo>
                <a:close/>
              </a:path>
            </a:pathLst>
          </a:custGeom>
          <a:blipFill>
            <a:blip r:embed="rId5"/>
            <a:stretch>
              <a:fillRect/>
            </a:stretch>
          </a:blipFill>
        </p:spPr>
      </p:sp>
      <p:sp>
        <p:nvSpPr>
          <p:cNvPr id="6" name="TextBox 6"/>
          <p:cNvSpPr txBox="1"/>
          <p:nvPr/>
        </p:nvSpPr>
        <p:spPr>
          <a:xfrm>
            <a:off x="575740" y="389261"/>
            <a:ext cx="1454713" cy="995809"/>
          </a:xfrm>
          <a:prstGeom prst="rect">
            <a:avLst/>
          </a:prstGeom>
        </p:spPr>
        <p:txBody>
          <a:bodyPr lIns="0" tIns="0" rIns="0" bIns="0" rtlCol="0" anchor="t">
            <a:spAutoFit/>
          </a:bodyPr>
          <a:lstStyle/>
          <a:p>
            <a:pPr algn="ctr">
              <a:lnSpc>
                <a:spcPts val="7956"/>
              </a:lnSpc>
            </a:pPr>
            <a:r>
              <a:rPr lang="en-US" sz="6630">
                <a:solidFill>
                  <a:srgbClr val="363636"/>
                </a:solidFill>
                <a:latin typeface="Arial" panose="020B0604020202020204" pitchFamily="34" charset="0"/>
                <a:cs typeface="Arial" panose="020B0604020202020204" pitchFamily="34" charset="0"/>
              </a:rPr>
              <a:t>1</a:t>
            </a:r>
          </a:p>
        </p:txBody>
      </p:sp>
      <p:sp>
        <p:nvSpPr>
          <p:cNvPr id="7" name="TextBox 7"/>
          <p:cNvSpPr txBox="1"/>
          <p:nvPr/>
        </p:nvSpPr>
        <p:spPr>
          <a:xfrm>
            <a:off x="2711632" y="580900"/>
            <a:ext cx="12675870" cy="657192"/>
          </a:xfrm>
          <a:prstGeom prst="rect">
            <a:avLst/>
          </a:prstGeom>
        </p:spPr>
        <p:txBody>
          <a:bodyPr lIns="0" tIns="0" rIns="0" bIns="0" rtlCol="0" anchor="t">
            <a:spAutoFit/>
          </a:bodyPr>
          <a:lstStyle/>
          <a:p>
            <a:pPr marL="0" lvl="0" indent="0" algn="l">
              <a:lnSpc>
                <a:spcPts val="5406"/>
              </a:lnSpc>
              <a:spcBef>
                <a:spcPct val="0"/>
              </a:spcBef>
            </a:pPr>
            <a:r>
              <a:rPr lang="en-US" sz="3917" spc="383">
                <a:solidFill>
                  <a:srgbClr val="231F20"/>
                </a:solidFill>
                <a:latin typeface="Arial" panose="020B0604020202020204" pitchFamily="34" charset="0"/>
                <a:cs typeface="Arial" panose="020B0604020202020204" pitchFamily="34" charset="0"/>
              </a:rPr>
              <a:t>TỔNG THỂ</a:t>
            </a: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sp>
        <p:nvSpPr>
          <p:cNvPr id="2" name="Freeform 2"/>
          <p:cNvSpPr/>
          <p:nvPr/>
        </p:nvSpPr>
        <p:spPr>
          <a:xfrm>
            <a:off x="1303097" y="2087649"/>
            <a:ext cx="16984903" cy="7426403"/>
          </a:xfrm>
          <a:custGeom>
            <a:avLst/>
            <a:gdLst/>
            <a:ahLst/>
            <a:cxnLst/>
            <a:rect l="l" t="t" r="r" b="b"/>
            <a:pathLst>
              <a:path w="16984903" h="7426403">
                <a:moveTo>
                  <a:pt x="0" y="0"/>
                </a:moveTo>
                <a:lnTo>
                  <a:pt x="16984903" y="0"/>
                </a:lnTo>
                <a:lnTo>
                  <a:pt x="16984903" y="7426404"/>
                </a:lnTo>
                <a:lnTo>
                  <a:pt x="0" y="7426404"/>
                </a:lnTo>
                <a:lnTo>
                  <a:pt x="0" y="0"/>
                </a:lnTo>
                <a:close/>
              </a:path>
            </a:pathLst>
          </a:custGeom>
          <a:blipFill>
            <a:blip r:embed="rId2"/>
            <a:stretch>
              <a:fillRect/>
            </a:stretch>
          </a:blipFill>
        </p:spPr>
      </p:sp>
      <p:sp>
        <p:nvSpPr>
          <p:cNvPr id="3" name="TextBox 3"/>
          <p:cNvSpPr txBox="1"/>
          <p:nvPr/>
        </p:nvSpPr>
        <p:spPr>
          <a:xfrm>
            <a:off x="575740" y="389261"/>
            <a:ext cx="1454713" cy="995809"/>
          </a:xfrm>
          <a:prstGeom prst="rect">
            <a:avLst/>
          </a:prstGeom>
        </p:spPr>
        <p:txBody>
          <a:bodyPr lIns="0" tIns="0" rIns="0" bIns="0" rtlCol="0" anchor="t">
            <a:spAutoFit/>
          </a:bodyPr>
          <a:lstStyle/>
          <a:p>
            <a:pPr algn="ctr">
              <a:lnSpc>
                <a:spcPts val="7956"/>
              </a:lnSpc>
            </a:pPr>
            <a:r>
              <a:rPr lang="en-US" sz="6630">
                <a:solidFill>
                  <a:srgbClr val="363636"/>
                </a:solidFill>
                <a:latin typeface="Arial" panose="020B0604020202020204" pitchFamily="34" charset="0"/>
                <a:cs typeface="Arial" panose="020B0604020202020204" pitchFamily="34" charset="0"/>
              </a:rPr>
              <a:t>2</a:t>
            </a:r>
          </a:p>
        </p:txBody>
      </p:sp>
      <p:sp>
        <p:nvSpPr>
          <p:cNvPr id="4" name="TextBox 4"/>
          <p:cNvSpPr txBox="1"/>
          <p:nvPr/>
        </p:nvSpPr>
        <p:spPr>
          <a:xfrm>
            <a:off x="2711632" y="580900"/>
            <a:ext cx="12675870" cy="657192"/>
          </a:xfrm>
          <a:prstGeom prst="rect">
            <a:avLst/>
          </a:prstGeom>
        </p:spPr>
        <p:txBody>
          <a:bodyPr lIns="0" tIns="0" rIns="0" bIns="0" rtlCol="0" anchor="t">
            <a:spAutoFit/>
          </a:bodyPr>
          <a:lstStyle/>
          <a:p>
            <a:pPr marL="0" lvl="0" indent="0" algn="l">
              <a:lnSpc>
                <a:spcPts val="5406"/>
              </a:lnSpc>
              <a:spcBef>
                <a:spcPct val="0"/>
              </a:spcBef>
            </a:pPr>
            <a:r>
              <a:rPr lang="en-US" sz="3917" spc="383">
                <a:solidFill>
                  <a:srgbClr val="231F20"/>
                </a:solidFill>
                <a:latin typeface="Arial" panose="020B0604020202020204" pitchFamily="34" charset="0"/>
                <a:cs typeface="Arial" panose="020B0604020202020204" pitchFamily="34" charset="0"/>
              </a:rPr>
              <a:t>CÁC CHỨC NĂNG</a:t>
            </a:r>
          </a:p>
        </p:txBody>
      </p:sp>
      <p:sp>
        <p:nvSpPr>
          <p:cNvPr id="5" name="TextBox 5"/>
          <p:cNvSpPr txBox="1"/>
          <p:nvPr/>
        </p:nvSpPr>
        <p:spPr>
          <a:xfrm>
            <a:off x="1028700" y="1507176"/>
            <a:ext cx="6129338" cy="859146"/>
          </a:xfrm>
          <a:prstGeom prst="rect">
            <a:avLst/>
          </a:prstGeom>
        </p:spPr>
        <p:txBody>
          <a:bodyPr lIns="0" tIns="0" rIns="0" bIns="0" rtlCol="0" anchor="t">
            <a:spAutoFit/>
          </a:bodyPr>
          <a:lstStyle/>
          <a:p>
            <a:pPr algn="ctr">
              <a:lnSpc>
                <a:spcPts val="3483"/>
              </a:lnSpc>
              <a:spcBef>
                <a:spcPct val="0"/>
              </a:spcBef>
            </a:pPr>
            <a:r>
              <a:rPr lang="en-US" sz="2524" spc="247" dirty="0">
                <a:solidFill>
                  <a:srgbClr val="000000"/>
                </a:solidFill>
                <a:latin typeface="Arial" panose="020B0604020202020204" pitchFamily="34" charset="0"/>
                <a:cs typeface="Arial" panose="020B0604020202020204" pitchFamily="34" charset="0"/>
              </a:rPr>
              <a:t>GIAO DIỆN CHỨC NĂNG BÁN HÀNG</a:t>
            </a: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sp>
        <p:nvSpPr>
          <p:cNvPr id="2" name="Freeform 2"/>
          <p:cNvSpPr/>
          <p:nvPr/>
        </p:nvSpPr>
        <p:spPr>
          <a:xfrm>
            <a:off x="1468911" y="2857500"/>
            <a:ext cx="15350177" cy="6176402"/>
          </a:xfrm>
          <a:custGeom>
            <a:avLst/>
            <a:gdLst/>
            <a:ahLst/>
            <a:cxnLst/>
            <a:rect l="l" t="t" r="r" b="b"/>
            <a:pathLst>
              <a:path w="15350177" h="6176402">
                <a:moveTo>
                  <a:pt x="0" y="0"/>
                </a:moveTo>
                <a:lnTo>
                  <a:pt x="15350176" y="0"/>
                </a:lnTo>
                <a:lnTo>
                  <a:pt x="15350176" y="6176403"/>
                </a:lnTo>
                <a:lnTo>
                  <a:pt x="0" y="6176403"/>
                </a:lnTo>
                <a:lnTo>
                  <a:pt x="0" y="0"/>
                </a:lnTo>
                <a:close/>
              </a:path>
            </a:pathLst>
          </a:custGeom>
          <a:blipFill>
            <a:blip r:embed="rId2"/>
            <a:stretch>
              <a:fillRect/>
            </a:stretch>
          </a:blipFill>
        </p:spPr>
      </p:sp>
      <p:sp>
        <p:nvSpPr>
          <p:cNvPr id="3" name="TextBox 3"/>
          <p:cNvSpPr txBox="1"/>
          <p:nvPr/>
        </p:nvSpPr>
        <p:spPr>
          <a:xfrm>
            <a:off x="575740" y="389261"/>
            <a:ext cx="1454713" cy="995809"/>
          </a:xfrm>
          <a:prstGeom prst="rect">
            <a:avLst/>
          </a:prstGeom>
        </p:spPr>
        <p:txBody>
          <a:bodyPr lIns="0" tIns="0" rIns="0" bIns="0" rtlCol="0" anchor="t">
            <a:spAutoFit/>
          </a:bodyPr>
          <a:lstStyle/>
          <a:p>
            <a:pPr algn="ctr">
              <a:lnSpc>
                <a:spcPts val="7956"/>
              </a:lnSpc>
            </a:pPr>
            <a:r>
              <a:rPr lang="en-US" sz="6630">
                <a:solidFill>
                  <a:srgbClr val="363636"/>
                </a:solidFill>
                <a:latin typeface="Arial" panose="020B0604020202020204" pitchFamily="34" charset="0"/>
                <a:cs typeface="Arial" panose="020B0604020202020204" pitchFamily="34" charset="0"/>
              </a:rPr>
              <a:t>2</a:t>
            </a:r>
          </a:p>
        </p:txBody>
      </p:sp>
      <p:sp>
        <p:nvSpPr>
          <p:cNvPr id="4" name="TextBox 4"/>
          <p:cNvSpPr txBox="1"/>
          <p:nvPr/>
        </p:nvSpPr>
        <p:spPr>
          <a:xfrm>
            <a:off x="2711632" y="580900"/>
            <a:ext cx="12675870" cy="657192"/>
          </a:xfrm>
          <a:prstGeom prst="rect">
            <a:avLst/>
          </a:prstGeom>
        </p:spPr>
        <p:txBody>
          <a:bodyPr lIns="0" tIns="0" rIns="0" bIns="0" rtlCol="0" anchor="t">
            <a:spAutoFit/>
          </a:bodyPr>
          <a:lstStyle/>
          <a:p>
            <a:pPr marL="0" lvl="0" indent="0" algn="l">
              <a:lnSpc>
                <a:spcPts val="5406"/>
              </a:lnSpc>
              <a:spcBef>
                <a:spcPct val="0"/>
              </a:spcBef>
            </a:pPr>
            <a:r>
              <a:rPr lang="en-US" sz="3917" spc="383">
                <a:solidFill>
                  <a:srgbClr val="231F20"/>
                </a:solidFill>
                <a:latin typeface="Arial" panose="020B0604020202020204" pitchFamily="34" charset="0"/>
                <a:cs typeface="Arial" panose="020B0604020202020204" pitchFamily="34" charset="0"/>
              </a:rPr>
              <a:t>CÁC CHỨC NĂNG</a:t>
            </a:r>
          </a:p>
        </p:txBody>
      </p:sp>
      <p:sp>
        <p:nvSpPr>
          <p:cNvPr id="5" name="TextBox 5"/>
          <p:cNvSpPr txBox="1"/>
          <p:nvPr/>
        </p:nvSpPr>
        <p:spPr>
          <a:xfrm>
            <a:off x="1028700" y="1507176"/>
            <a:ext cx="6129338" cy="859146"/>
          </a:xfrm>
          <a:prstGeom prst="rect">
            <a:avLst/>
          </a:prstGeom>
        </p:spPr>
        <p:txBody>
          <a:bodyPr lIns="0" tIns="0" rIns="0" bIns="0" rtlCol="0" anchor="t">
            <a:spAutoFit/>
          </a:bodyPr>
          <a:lstStyle/>
          <a:p>
            <a:pPr algn="ctr">
              <a:lnSpc>
                <a:spcPts val="3483"/>
              </a:lnSpc>
              <a:spcBef>
                <a:spcPct val="0"/>
              </a:spcBef>
            </a:pPr>
            <a:r>
              <a:rPr lang="en-US" sz="2524" spc="247">
                <a:solidFill>
                  <a:srgbClr val="000000"/>
                </a:solidFill>
                <a:latin typeface="Arial" panose="020B0604020202020204" pitchFamily="34" charset="0"/>
                <a:cs typeface="Arial" panose="020B0604020202020204" pitchFamily="34" charset="0"/>
              </a:rPr>
              <a:t>GIAO DIỆN CHỨC NĂNG BÁN HÀNG</a:t>
            </a: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sp>
        <p:nvSpPr>
          <p:cNvPr id="2" name="Freeform 2"/>
          <p:cNvSpPr/>
          <p:nvPr/>
        </p:nvSpPr>
        <p:spPr>
          <a:xfrm>
            <a:off x="9380477" y="379736"/>
            <a:ext cx="8622084" cy="9517885"/>
          </a:xfrm>
          <a:custGeom>
            <a:avLst/>
            <a:gdLst/>
            <a:ahLst/>
            <a:cxnLst/>
            <a:rect l="l" t="t" r="r" b="b"/>
            <a:pathLst>
              <a:path w="8622084" h="9517885">
                <a:moveTo>
                  <a:pt x="0" y="0"/>
                </a:moveTo>
                <a:lnTo>
                  <a:pt x="8622084" y="0"/>
                </a:lnTo>
                <a:lnTo>
                  <a:pt x="8622084" y="9517885"/>
                </a:lnTo>
                <a:lnTo>
                  <a:pt x="0" y="9517885"/>
                </a:lnTo>
                <a:lnTo>
                  <a:pt x="0" y="0"/>
                </a:lnTo>
                <a:close/>
              </a:path>
            </a:pathLst>
          </a:custGeom>
          <a:blipFill>
            <a:blip r:embed="rId2"/>
            <a:stretch>
              <a:fillRect/>
            </a:stretch>
          </a:blipFill>
        </p:spPr>
      </p:sp>
      <p:sp>
        <p:nvSpPr>
          <p:cNvPr id="3" name="Freeform 3"/>
          <p:cNvSpPr/>
          <p:nvPr/>
        </p:nvSpPr>
        <p:spPr>
          <a:xfrm>
            <a:off x="0" y="2691522"/>
            <a:ext cx="9049567" cy="6276313"/>
          </a:xfrm>
          <a:custGeom>
            <a:avLst/>
            <a:gdLst/>
            <a:ahLst/>
            <a:cxnLst/>
            <a:rect l="l" t="t" r="r" b="b"/>
            <a:pathLst>
              <a:path w="9049567" h="6276313">
                <a:moveTo>
                  <a:pt x="0" y="0"/>
                </a:moveTo>
                <a:lnTo>
                  <a:pt x="9049567" y="0"/>
                </a:lnTo>
                <a:lnTo>
                  <a:pt x="9049567" y="6276313"/>
                </a:lnTo>
                <a:lnTo>
                  <a:pt x="0" y="6276313"/>
                </a:lnTo>
                <a:lnTo>
                  <a:pt x="0" y="0"/>
                </a:lnTo>
                <a:close/>
              </a:path>
            </a:pathLst>
          </a:custGeom>
          <a:blipFill>
            <a:blip r:embed="rId3"/>
            <a:stretch>
              <a:fillRect/>
            </a:stretch>
          </a:blipFill>
        </p:spPr>
      </p:sp>
      <p:sp>
        <p:nvSpPr>
          <p:cNvPr id="4" name="TextBox 4"/>
          <p:cNvSpPr txBox="1"/>
          <p:nvPr/>
        </p:nvSpPr>
        <p:spPr>
          <a:xfrm>
            <a:off x="575740" y="389261"/>
            <a:ext cx="1454713" cy="995809"/>
          </a:xfrm>
          <a:prstGeom prst="rect">
            <a:avLst/>
          </a:prstGeom>
        </p:spPr>
        <p:txBody>
          <a:bodyPr lIns="0" tIns="0" rIns="0" bIns="0" rtlCol="0" anchor="t">
            <a:spAutoFit/>
          </a:bodyPr>
          <a:lstStyle/>
          <a:p>
            <a:pPr algn="ctr">
              <a:lnSpc>
                <a:spcPts val="7956"/>
              </a:lnSpc>
            </a:pPr>
            <a:r>
              <a:rPr lang="en-US" sz="6630">
                <a:solidFill>
                  <a:srgbClr val="363636"/>
                </a:solidFill>
                <a:latin typeface="Arial" panose="020B0604020202020204" pitchFamily="34" charset="0"/>
                <a:cs typeface="Arial" panose="020B0604020202020204" pitchFamily="34" charset="0"/>
              </a:rPr>
              <a:t>2</a:t>
            </a:r>
          </a:p>
        </p:txBody>
      </p:sp>
      <p:sp>
        <p:nvSpPr>
          <p:cNvPr id="5" name="TextBox 5"/>
          <p:cNvSpPr txBox="1"/>
          <p:nvPr/>
        </p:nvSpPr>
        <p:spPr>
          <a:xfrm>
            <a:off x="2711632" y="580900"/>
            <a:ext cx="12675870" cy="657192"/>
          </a:xfrm>
          <a:prstGeom prst="rect">
            <a:avLst/>
          </a:prstGeom>
        </p:spPr>
        <p:txBody>
          <a:bodyPr lIns="0" tIns="0" rIns="0" bIns="0" rtlCol="0" anchor="t">
            <a:spAutoFit/>
          </a:bodyPr>
          <a:lstStyle/>
          <a:p>
            <a:pPr marL="0" lvl="0" indent="0" algn="l">
              <a:lnSpc>
                <a:spcPts val="5406"/>
              </a:lnSpc>
              <a:spcBef>
                <a:spcPct val="0"/>
              </a:spcBef>
            </a:pPr>
            <a:r>
              <a:rPr lang="en-US" sz="3917" spc="383">
                <a:solidFill>
                  <a:srgbClr val="231F20"/>
                </a:solidFill>
                <a:latin typeface="Arial" panose="020B0604020202020204" pitchFamily="34" charset="0"/>
                <a:cs typeface="Arial" panose="020B0604020202020204" pitchFamily="34" charset="0"/>
              </a:rPr>
              <a:t>CÁC CHỨC NĂNG</a:t>
            </a:r>
          </a:p>
        </p:txBody>
      </p:sp>
      <p:sp>
        <p:nvSpPr>
          <p:cNvPr id="6" name="TextBox 6"/>
          <p:cNvSpPr txBox="1"/>
          <p:nvPr/>
        </p:nvSpPr>
        <p:spPr>
          <a:xfrm>
            <a:off x="1028700" y="1507176"/>
            <a:ext cx="6129338" cy="859146"/>
          </a:xfrm>
          <a:prstGeom prst="rect">
            <a:avLst/>
          </a:prstGeom>
        </p:spPr>
        <p:txBody>
          <a:bodyPr lIns="0" tIns="0" rIns="0" bIns="0" rtlCol="0" anchor="t">
            <a:spAutoFit/>
          </a:bodyPr>
          <a:lstStyle/>
          <a:p>
            <a:pPr algn="ctr">
              <a:lnSpc>
                <a:spcPts val="3483"/>
              </a:lnSpc>
              <a:spcBef>
                <a:spcPct val="0"/>
              </a:spcBef>
            </a:pPr>
            <a:r>
              <a:rPr lang="en-US" sz="2524" spc="247">
                <a:solidFill>
                  <a:srgbClr val="000000"/>
                </a:solidFill>
                <a:latin typeface="Arial" panose="020B0604020202020204" pitchFamily="34" charset="0"/>
                <a:cs typeface="Arial" panose="020B0604020202020204" pitchFamily="34" charset="0"/>
              </a:rPr>
              <a:t>GIAO DIỆN CHỨC NĂNG BÁN HÀNG</a:t>
            </a: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sp>
        <p:nvSpPr>
          <p:cNvPr id="2" name="Freeform 2"/>
          <p:cNvSpPr/>
          <p:nvPr/>
        </p:nvSpPr>
        <p:spPr>
          <a:xfrm>
            <a:off x="8604049" y="147086"/>
            <a:ext cx="9273714" cy="9967145"/>
          </a:xfrm>
          <a:custGeom>
            <a:avLst/>
            <a:gdLst/>
            <a:ahLst/>
            <a:cxnLst/>
            <a:rect l="l" t="t" r="r" b="b"/>
            <a:pathLst>
              <a:path w="9273714" h="9967145">
                <a:moveTo>
                  <a:pt x="0" y="0"/>
                </a:moveTo>
                <a:lnTo>
                  <a:pt x="9273714" y="0"/>
                </a:lnTo>
                <a:lnTo>
                  <a:pt x="9273714" y="9967145"/>
                </a:lnTo>
                <a:lnTo>
                  <a:pt x="0" y="9967145"/>
                </a:lnTo>
                <a:lnTo>
                  <a:pt x="0" y="0"/>
                </a:lnTo>
                <a:close/>
              </a:path>
            </a:pathLst>
          </a:custGeom>
          <a:blipFill>
            <a:blip r:embed="rId2"/>
            <a:stretch>
              <a:fillRect l="-7004"/>
            </a:stretch>
          </a:blipFill>
        </p:spPr>
      </p:sp>
      <p:sp>
        <p:nvSpPr>
          <p:cNvPr id="3" name="TextBox 3"/>
          <p:cNvSpPr txBox="1"/>
          <p:nvPr/>
        </p:nvSpPr>
        <p:spPr>
          <a:xfrm>
            <a:off x="575740" y="389261"/>
            <a:ext cx="1454713" cy="995809"/>
          </a:xfrm>
          <a:prstGeom prst="rect">
            <a:avLst/>
          </a:prstGeom>
        </p:spPr>
        <p:txBody>
          <a:bodyPr lIns="0" tIns="0" rIns="0" bIns="0" rtlCol="0" anchor="t">
            <a:spAutoFit/>
          </a:bodyPr>
          <a:lstStyle/>
          <a:p>
            <a:pPr algn="ctr">
              <a:lnSpc>
                <a:spcPts val="7956"/>
              </a:lnSpc>
            </a:pPr>
            <a:r>
              <a:rPr lang="en-US" sz="6630">
                <a:solidFill>
                  <a:srgbClr val="363636"/>
                </a:solidFill>
                <a:latin typeface="Arial" panose="020B0604020202020204" pitchFamily="34" charset="0"/>
                <a:cs typeface="Arial" panose="020B0604020202020204" pitchFamily="34" charset="0"/>
              </a:rPr>
              <a:t>2</a:t>
            </a:r>
          </a:p>
        </p:txBody>
      </p:sp>
      <p:sp>
        <p:nvSpPr>
          <p:cNvPr id="4" name="TextBox 4"/>
          <p:cNvSpPr txBox="1"/>
          <p:nvPr/>
        </p:nvSpPr>
        <p:spPr>
          <a:xfrm>
            <a:off x="2711632" y="580900"/>
            <a:ext cx="12675870" cy="657192"/>
          </a:xfrm>
          <a:prstGeom prst="rect">
            <a:avLst/>
          </a:prstGeom>
        </p:spPr>
        <p:txBody>
          <a:bodyPr lIns="0" tIns="0" rIns="0" bIns="0" rtlCol="0" anchor="t">
            <a:spAutoFit/>
          </a:bodyPr>
          <a:lstStyle/>
          <a:p>
            <a:pPr marL="0" lvl="0" indent="0" algn="l">
              <a:lnSpc>
                <a:spcPts val="5406"/>
              </a:lnSpc>
              <a:spcBef>
                <a:spcPct val="0"/>
              </a:spcBef>
            </a:pPr>
            <a:r>
              <a:rPr lang="en-US" sz="3917" spc="383">
                <a:solidFill>
                  <a:srgbClr val="231F20"/>
                </a:solidFill>
                <a:latin typeface="Arial" panose="020B0604020202020204" pitchFamily="34" charset="0"/>
                <a:cs typeface="Arial" panose="020B0604020202020204" pitchFamily="34" charset="0"/>
              </a:rPr>
              <a:t>CÁC CHỨC NĂNG</a:t>
            </a:r>
          </a:p>
        </p:txBody>
      </p:sp>
      <p:sp>
        <p:nvSpPr>
          <p:cNvPr id="5" name="TextBox 5"/>
          <p:cNvSpPr txBox="1"/>
          <p:nvPr/>
        </p:nvSpPr>
        <p:spPr>
          <a:xfrm>
            <a:off x="911860" y="1507176"/>
            <a:ext cx="6363018" cy="859146"/>
          </a:xfrm>
          <a:prstGeom prst="rect">
            <a:avLst/>
          </a:prstGeom>
        </p:spPr>
        <p:txBody>
          <a:bodyPr lIns="0" tIns="0" rIns="0" bIns="0" rtlCol="0" anchor="t">
            <a:spAutoFit/>
          </a:bodyPr>
          <a:lstStyle/>
          <a:p>
            <a:pPr algn="ctr">
              <a:lnSpc>
                <a:spcPts val="3483"/>
              </a:lnSpc>
              <a:spcBef>
                <a:spcPct val="0"/>
              </a:spcBef>
            </a:pPr>
            <a:r>
              <a:rPr lang="en-US" sz="2524" spc="247">
                <a:solidFill>
                  <a:srgbClr val="000000"/>
                </a:solidFill>
                <a:latin typeface="Arial" panose="020B0604020202020204" pitchFamily="34" charset="0"/>
                <a:cs typeface="Arial" panose="020B0604020202020204" pitchFamily="34" charset="0"/>
              </a:rPr>
              <a:t>GIAO DIỆN CHỨC NĂNG NHẬP HÀNG</a:t>
            </a:r>
          </a:p>
        </p:txBody>
      </p:sp>
      <p:sp>
        <p:nvSpPr>
          <p:cNvPr id="6" name="Freeform 6"/>
          <p:cNvSpPr/>
          <p:nvPr/>
        </p:nvSpPr>
        <p:spPr>
          <a:xfrm>
            <a:off x="0" y="3480588"/>
            <a:ext cx="8473827" cy="4413909"/>
          </a:xfrm>
          <a:custGeom>
            <a:avLst/>
            <a:gdLst/>
            <a:ahLst/>
            <a:cxnLst/>
            <a:rect l="l" t="t" r="r" b="b"/>
            <a:pathLst>
              <a:path w="8473827" h="4413909">
                <a:moveTo>
                  <a:pt x="0" y="0"/>
                </a:moveTo>
                <a:lnTo>
                  <a:pt x="8473827" y="0"/>
                </a:lnTo>
                <a:lnTo>
                  <a:pt x="8473827" y="4413909"/>
                </a:lnTo>
                <a:lnTo>
                  <a:pt x="0" y="4413909"/>
                </a:lnTo>
                <a:lnTo>
                  <a:pt x="0" y="0"/>
                </a:lnTo>
                <a:close/>
              </a:path>
            </a:pathLst>
          </a:custGeom>
          <a:blipFill>
            <a:blip r:embed="rId3"/>
            <a:stretch>
              <a:fillRect l="-26134" t="-5378"/>
            </a:stretch>
          </a:blipFill>
        </p:spPr>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sp>
        <p:nvSpPr>
          <p:cNvPr id="2" name="TextBox 2"/>
          <p:cNvSpPr txBox="1"/>
          <p:nvPr/>
        </p:nvSpPr>
        <p:spPr>
          <a:xfrm>
            <a:off x="1691293" y="236861"/>
            <a:ext cx="1477322" cy="1011434"/>
          </a:xfrm>
          <a:prstGeom prst="rect">
            <a:avLst/>
          </a:prstGeom>
        </p:spPr>
        <p:txBody>
          <a:bodyPr lIns="0" tIns="0" rIns="0" bIns="0" rtlCol="0" anchor="t">
            <a:spAutoFit/>
          </a:bodyPr>
          <a:lstStyle/>
          <a:p>
            <a:pPr algn="ctr">
              <a:lnSpc>
                <a:spcPts val="8080"/>
              </a:lnSpc>
            </a:pPr>
            <a:r>
              <a:rPr lang="en-US" sz="6733">
                <a:solidFill>
                  <a:srgbClr val="363636"/>
                </a:solidFill>
                <a:latin typeface="Arial" panose="020B0604020202020204" pitchFamily="34" charset="0"/>
                <a:cs typeface="Arial" panose="020B0604020202020204" pitchFamily="34" charset="0"/>
              </a:rPr>
              <a:t>1</a:t>
            </a:r>
          </a:p>
        </p:txBody>
      </p:sp>
      <p:sp>
        <p:nvSpPr>
          <p:cNvPr id="3" name="TextBox 3"/>
          <p:cNvSpPr txBox="1"/>
          <p:nvPr/>
        </p:nvSpPr>
        <p:spPr>
          <a:xfrm>
            <a:off x="3860382" y="371293"/>
            <a:ext cx="9578488" cy="666369"/>
          </a:xfrm>
          <a:prstGeom prst="rect">
            <a:avLst/>
          </a:prstGeom>
        </p:spPr>
        <p:txBody>
          <a:bodyPr lIns="0" tIns="0" rIns="0" bIns="0" rtlCol="0" anchor="t">
            <a:spAutoFit/>
          </a:bodyPr>
          <a:lstStyle/>
          <a:p>
            <a:pPr algn="l">
              <a:lnSpc>
                <a:spcPts val="5490"/>
              </a:lnSpc>
            </a:pPr>
            <a:r>
              <a:rPr lang="en-US" sz="3978" spc="389">
                <a:solidFill>
                  <a:srgbClr val="231F20"/>
                </a:solidFill>
                <a:latin typeface="Arial" panose="020B0604020202020204" pitchFamily="34" charset="0"/>
                <a:cs typeface="Arial" panose="020B0604020202020204" pitchFamily="34" charset="0"/>
              </a:rPr>
              <a:t>LÍ DO THỰC HIỆN ĐỀ TÀI</a:t>
            </a:r>
          </a:p>
        </p:txBody>
      </p:sp>
      <p:sp>
        <p:nvSpPr>
          <p:cNvPr id="4" name="TextBox 4"/>
          <p:cNvSpPr txBox="1"/>
          <p:nvPr/>
        </p:nvSpPr>
        <p:spPr>
          <a:xfrm>
            <a:off x="1630313" y="1371459"/>
            <a:ext cx="15628987" cy="3658566"/>
          </a:xfrm>
          <a:prstGeom prst="rect">
            <a:avLst/>
          </a:prstGeom>
        </p:spPr>
        <p:txBody>
          <a:bodyPr lIns="0" tIns="0" rIns="0" bIns="0" rtlCol="0" anchor="t">
            <a:spAutoFit/>
          </a:bodyPr>
          <a:lstStyle/>
          <a:p>
            <a:pPr marL="501781" lvl="1" indent="-250891" algn="just">
              <a:lnSpc>
                <a:spcPts val="3207"/>
              </a:lnSpc>
              <a:spcBef>
                <a:spcPct val="0"/>
              </a:spcBef>
              <a:buFont typeface="Arial"/>
              <a:buChar char="•"/>
            </a:pPr>
            <a:r>
              <a:rPr lang="en-US" sz="2324" spc="227" dirty="0">
                <a:solidFill>
                  <a:srgbClr val="000000"/>
                </a:solidFill>
                <a:latin typeface="Arial" panose="020B0604020202020204" pitchFamily="34" charset="0"/>
                <a:cs typeface="Arial" panose="020B0604020202020204" pitchFamily="34" charset="0"/>
              </a:rPr>
              <a:t>HIỆN NAY VỚI THỊ TRƯỜNG ĐA DẠNG VÀ SÔI ĐỘNG THÌ ĐI KÈM VỚI VIỆC XU HƯỚNG UỐNG CAFE NGÀY NAY THÌ ĐỂ PHÙ HỢP VỚI CÁCH QUẢN LÝ TRONG CUỘC SỐNG HIỆN NAY THÌ VIỆC CÁC QUÁN BÁN CAFE ĐƯỢC XÂY DỰNG VÀ KẾT HỢP VỚI CÁC PHẦN MỀM QUẢN LÝ. VỀ VẤN ĐỀ QUẢN LÝ CÁC THÔNG TIN TRONG MỘT HỆ THỐNG QUÁN ĂN HAY HỢP TÁC VỚI BÊN THỨ BA ĐỂ VIỆC KINH DOANH TRỞ NÊN TỐT HƠN CẦN PHẢI XÂY DỰNG MỘT HỆ THỐNG QUẢN LÝ PHÙ HỢP VỚI ĐÔI BÊN NHẰM ĐƯA RA CÁC KẾT QUẢ CẦN THIẾT TRONG MẶT QUẢN LÝ CŨNG NHƯ LÀM HÀI LÒNG VỚI KHÁCH HÀNG CỦA QUÁN. VÌ THẾ CHÚNG EM QUYẾT ĐỊNH THỰC HIỆN ĐỀ TÀI PHẦN MỀM QUẢN LÝ CỬA HÀNG BÁN CAFÉ</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sp>
        <p:nvSpPr>
          <p:cNvPr id="2" name="Freeform 2"/>
          <p:cNvSpPr/>
          <p:nvPr/>
        </p:nvSpPr>
        <p:spPr>
          <a:xfrm>
            <a:off x="304800" y="2019300"/>
            <a:ext cx="7991094" cy="8830584"/>
          </a:xfrm>
          <a:custGeom>
            <a:avLst/>
            <a:gdLst/>
            <a:ahLst/>
            <a:cxnLst/>
            <a:rect l="l" t="t" r="r" b="b"/>
            <a:pathLst>
              <a:path w="7991094" h="8830584">
                <a:moveTo>
                  <a:pt x="0" y="0"/>
                </a:moveTo>
                <a:lnTo>
                  <a:pt x="7991094" y="0"/>
                </a:lnTo>
                <a:lnTo>
                  <a:pt x="7991094" y="8830584"/>
                </a:lnTo>
                <a:lnTo>
                  <a:pt x="0" y="8830584"/>
                </a:lnTo>
                <a:lnTo>
                  <a:pt x="0" y="0"/>
                </a:lnTo>
                <a:close/>
              </a:path>
            </a:pathLst>
          </a:custGeom>
          <a:blipFill>
            <a:blip r:embed="rId2"/>
            <a:stretch>
              <a:fillRect/>
            </a:stretch>
          </a:blipFill>
        </p:spPr>
      </p:sp>
      <p:sp>
        <p:nvSpPr>
          <p:cNvPr id="3" name="Freeform 3"/>
          <p:cNvSpPr/>
          <p:nvPr/>
        </p:nvSpPr>
        <p:spPr>
          <a:xfrm>
            <a:off x="9049567" y="2661950"/>
            <a:ext cx="9085170" cy="6292662"/>
          </a:xfrm>
          <a:custGeom>
            <a:avLst/>
            <a:gdLst/>
            <a:ahLst/>
            <a:cxnLst/>
            <a:rect l="l" t="t" r="r" b="b"/>
            <a:pathLst>
              <a:path w="9085170" h="6292662">
                <a:moveTo>
                  <a:pt x="0" y="0"/>
                </a:moveTo>
                <a:lnTo>
                  <a:pt x="9085170" y="0"/>
                </a:lnTo>
                <a:lnTo>
                  <a:pt x="9085170" y="6292662"/>
                </a:lnTo>
                <a:lnTo>
                  <a:pt x="0" y="6292662"/>
                </a:lnTo>
                <a:lnTo>
                  <a:pt x="0" y="0"/>
                </a:lnTo>
                <a:close/>
              </a:path>
            </a:pathLst>
          </a:custGeom>
          <a:blipFill>
            <a:blip r:embed="rId3"/>
            <a:stretch>
              <a:fillRect l="-6692" r="-6692"/>
            </a:stretch>
          </a:blipFill>
        </p:spPr>
      </p:sp>
      <p:sp>
        <p:nvSpPr>
          <p:cNvPr id="4" name="TextBox 4"/>
          <p:cNvSpPr txBox="1"/>
          <p:nvPr/>
        </p:nvSpPr>
        <p:spPr>
          <a:xfrm>
            <a:off x="575740" y="389261"/>
            <a:ext cx="1454713" cy="995809"/>
          </a:xfrm>
          <a:prstGeom prst="rect">
            <a:avLst/>
          </a:prstGeom>
        </p:spPr>
        <p:txBody>
          <a:bodyPr lIns="0" tIns="0" rIns="0" bIns="0" rtlCol="0" anchor="t">
            <a:spAutoFit/>
          </a:bodyPr>
          <a:lstStyle/>
          <a:p>
            <a:pPr algn="ctr">
              <a:lnSpc>
                <a:spcPts val="7956"/>
              </a:lnSpc>
            </a:pPr>
            <a:r>
              <a:rPr lang="en-US" sz="6630">
                <a:solidFill>
                  <a:srgbClr val="363636"/>
                </a:solidFill>
                <a:latin typeface="Arial" panose="020B0604020202020204" pitchFamily="34" charset="0"/>
                <a:cs typeface="Arial" panose="020B0604020202020204" pitchFamily="34" charset="0"/>
              </a:rPr>
              <a:t>2</a:t>
            </a:r>
          </a:p>
        </p:txBody>
      </p:sp>
      <p:sp>
        <p:nvSpPr>
          <p:cNvPr id="5" name="TextBox 5"/>
          <p:cNvSpPr txBox="1"/>
          <p:nvPr/>
        </p:nvSpPr>
        <p:spPr>
          <a:xfrm>
            <a:off x="2711632" y="580900"/>
            <a:ext cx="12675870" cy="657192"/>
          </a:xfrm>
          <a:prstGeom prst="rect">
            <a:avLst/>
          </a:prstGeom>
        </p:spPr>
        <p:txBody>
          <a:bodyPr lIns="0" tIns="0" rIns="0" bIns="0" rtlCol="0" anchor="t">
            <a:spAutoFit/>
          </a:bodyPr>
          <a:lstStyle/>
          <a:p>
            <a:pPr marL="0" lvl="0" indent="0" algn="l">
              <a:lnSpc>
                <a:spcPts val="5406"/>
              </a:lnSpc>
              <a:spcBef>
                <a:spcPct val="0"/>
              </a:spcBef>
            </a:pPr>
            <a:r>
              <a:rPr lang="en-US" sz="3917" spc="383">
                <a:solidFill>
                  <a:srgbClr val="231F20"/>
                </a:solidFill>
                <a:latin typeface="Arial" panose="020B0604020202020204" pitchFamily="34" charset="0"/>
                <a:cs typeface="Arial" panose="020B0604020202020204" pitchFamily="34" charset="0"/>
              </a:rPr>
              <a:t>CÁC CHỨC NĂNG</a:t>
            </a:r>
          </a:p>
        </p:txBody>
      </p:sp>
      <p:sp>
        <p:nvSpPr>
          <p:cNvPr id="6" name="TextBox 6"/>
          <p:cNvSpPr txBox="1"/>
          <p:nvPr/>
        </p:nvSpPr>
        <p:spPr>
          <a:xfrm>
            <a:off x="911860" y="1507176"/>
            <a:ext cx="6363018" cy="859146"/>
          </a:xfrm>
          <a:prstGeom prst="rect">
            <a:avLst/>
          </a:prstGeom>
        </p:spPr>
        <p:txBody>
          <a:bodyPr lIns="0" tIns="0" rIns="0" bIns="0" rtlCol="0" anchor="t">
            <a:spAutoFit/>
          </a:bodyPr>
          <a:lstStyle/>
          <a:p>
            <a:pPr algn="ctr">
              <a:lnSpc>
                <a:spcPts val="3483"/>
              </a:lnSpc>
              <a:spcBef>
                <a:spcPct val="0"/>
              </a:spcBef>
            </a:pPr>
            <a:r>
              <a:rPr lang="en-US" sz="2524" spc="247">
                <a:solidFill>
                  <a:srgbClr val="000000"/>
                </a:solidFill>
                <a:latin typeface="Arial" panose="020B0604020202020204" pitchFamily="34" charset="0"/>
                <a:cs typeface="Arial" panose="020B0604020202020204" pitchFamily="34" charset="0"/>
              </a:rPr>
              <a:t>GIAO DIỆN CHỨC NĂNG NHẬP HÀNG</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sp>
        <p:nvSpPr>
          <p:cNvPr id="2" name="Freeform 2"/>
          <p:cNvSpPr/>
          <p:nvPr/>
        </p:nvSpPr>
        <p:spPr>
          <a:xfrm>
            <a:off x="9049567" y="2661950"/>
            <a:ext cx="9085170" cy="6292662"/>
          </a:xfrm>
          <a:custGeom>
            <a:avLst/>
            <a:gdLst/>
            <a:ahLst/>
            <a:cxnLst/>
            <a:rect l="l" t="t" r="r" b="b"/>
            <a:pathLst>
              <a:path w="9085170" h="6292662">
                <a:moveTo>
                  <a:pt x="0" y="0"/>
                </a:moveTo>
                <a:lnTo>
                  <a:pt x="9085170" y="0"/>
                </a:lnTo>
                <a:lnTo>
                  <a:pt x="9085170" y="6292662"/>
                </a:lnTo>
                <a:lnTo>
                  <a:pt x="0" y="6292662"/>
                </a:lnTo>
                <a:lnTo>
                  <a:pt x="0" y="0"/>
                </a:lnTo>
                <a:close/>
              </a:path>
            </a:pathLst>
          </a:custGeom>
          <a:blipFill>
            <a:blip r:embed="rId2"/>
            <a:stretch>
              <a:fillRect l="-6692" r="-6692"/>
            </a:stretch>
          </a:blipFill>
        </p:spPr>
      </p:sp>
      <p:sp>
        <p:nvSpPr>
          <p:cNvPr id="3" name="Freeform 3"/>
          <p:cNvSpPr/>
          <p:nvPr/>
        </p:nvSpPr>
        <p:spPr>
          <a:xfrm>
            <a:off x="269410" y="2230524"/>
            <a:ext cx="8514902" cy="9434464"/>
          </a:xfrm>
          <a:custGeom>
            <a:avLst/>
            <a:gdLst/>
            <a:ahLst/>
            <a:cxnLst/>
            <a:rect l="l" t="t" r="r" b="b"/>
            <a:pathLst>
              <a:path w="8514902" h="9434464">
                <a:moveTo>
                  <a:pt x="0" y="0"/>
                </a:moveTo>
                <a:lnTo>
                  <a:pt x="8514902" y="0"/>
                </a:lnTo>
                <a:lnTo>
                  <a:pt x="8514902" y="9434464"/>
                </a:lnTo>
                <a:lnTo>
                  <a:pt x="0" y="9434464"/>
                </a:lnTo>
                <a:lnTo>
                  <a:pt x="0" y="0"/>
                </a:lnTo>
                <a:close/>
              </a:path>
            </a:pathLst>
          </a:custGeom>
          <a:blipFill>
            <a:blip r:embed="rId3"/>
            <a:stretch>
              <a:fillRect/>
            </a:stretch>
          </a:blipFill>
        </p:spPr>
      </p:sp>
      <p:sp>
        <p:nvSpPr>
          <p:cNvPr id="4" name="TextBox 4"/>
          <p:cNvSpPr txBox="1"/>
          <p:nvPr/>
        </p:nvSpPr>
        <p:spPr>
          <a:xfrm>
            <a:off x="575740" y="389261"/>
            <a:ext cx="1454713" cy="995809"/>
          </a:xfrm>
          <a:prstGeom prst="rect">
            <a:avLst/>
          </a:prstGeom>
        </p:spPr>
        <p:txBody>
          <a:bodyPr lIns="0" tIns="0" rIns="0" bIns="0" rtlCol="0" anchor="t">
            <a:spAutoFit/>
          </a:bodyPr>
          <a:lstStyle/>
          <a:p>
            <a:pPr algn="ctr">
              <a:lnSpc>
                <a:spcPts val="7956"/>
              </a:lnSpc>
            </a:pPr>
            <a:r>
              <a:rPr lang="en-US" sz="6630">
                <a:solidFill>
                  <a:srgbClr val="363636"/>
                </a:solidFill>
                <a:latin typeface="Arial" panose="020B0604020202020204" pitchFamily="34" charset="0"/>
                <a:cs typeface="Arial" panose="020B0604020202020204" pitchFamily="34" charset="0"/>
              </a:rPr>
              <a:t>2</a:t>
            </a:r>
          </a:p>
        </p:txBody>
      </p:sp>
      <p:sp>
        <p:nvSpPr>
          <p:cNvPr id="5" name="TextBox 5"/>
          <p:cNvSpPr txBox="1"/>
          <p:nvPr/>
        </p:nvSpPr>
        <p:spPr>
          <a:xfrm>
            <a:off x="2711632" y="580900"/>
            <a:ext cx="12675870" cy="657192"/>
          </a:xfrm>
          <a:prstGeom prst="rect">
            <a:avLst/>
          </a:prstGeom>
        </p:spPr>
        <p:txBody>
          <a:bodyPr lIns="0" tIns="0" rIns="0" bIns="0" rtlCol="0" anchor="t">
            <a:spAutoFit/>
          </a:bodyPr>
          <a:lstStyle/>
          <a:p>
            <a:pPr marL="0" lvl="0" indent="0" algn="l">
              <a:lnSpc>
                <a:spcPts val="5406"/>
              </a:lnSpc>
              <a:spcBef>
                <a:spcPct val="0"/>
              </a:spcBef>
            </a:pPr>
            <a:r>
              <a:rPr lang="en-US" sz="3917" spc="383">
                <a:solidFill>
                  <a:srgbClr val="231F20"/>
                </a:solidFill>
                <a:latin typeface="Arial" panose="020B0604020202020204" pitchFamily="34" charset="0"/>
                <a:cs typeface="Arial" panose="020B0604020202020204" pitchFamily="34" charset="0"/>
              </a:rPr>
              <a:t>CÁC CHỨC NĂNG</a:t>
            </a:r>
          </a:p>
        </p:txBody>
      </p:sp>
      <p:sp>
        <p:nvSpPr>
          <p:cNvPr id="6" name="TextBox 6"/>
          <p:cNvSpPr txBox="1"/>
          <p:nvPr/>
        </p:nvSpPr>
        <p:spPr>
          <a:xfrm>
            <a:off x="911860" y="1507176"/>
            <a:ext cx="6363018" cy="859146"/>
          </a:xfrm>
          <a:prstGeom prst="rect">
            <a:avLst/>
          </a:prstGeom>
        </p:spPr>
        <p:txBody>
          <a:bodyPr lIns="0" tIns="0" rIns="0" bIns="0" rtlCol="0" anchor="t">
            <a:spAutoFit/>
          </a:bodyPr>
          <a:lstStyle/>
          <a:p>
            <a:pPr algn="ctr">
              <a:lnSpc>
                <a:spcPts val="3483"/>
              </a:lnSpc>
              <a:spcBef>
                <a:spcPct val="0"/>
              </a:spcBef>
            </a:pPr>
            <a:r>
              <a:rPr lang="en-US" sz="2524" spc="247">
                <a:solidFill>
                  <a:srgbClr val="000000"/>
                </a:solidFill>
                <a:latin typeface="Arial" panose="020B0604020202020204" pitchFamily="34" charset="0"/>
                <a:cs typeface="Arial" panose="020B0604020202020204" pitchFamily="34" charset="0"/>
              </a:rPr>
              <a:t>GIAO DIỆN CHỨC NĂNG NHẬP HÀNG</a:t>
            </a: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sp>
        <p:nvSpPr>
          <p:cNvPr id="2" name="Freeform 2"/>
          <p:cNvSpPr/>
          <p:nvPr/>
        </p:nvSpPr>
        <p:spPr>
          <a:xfrm>
            <a:off x="534277" y="2171700"/>
            <a:ext cx="17219445" cy="6312978"/>
          </a:xfrm>
          <a:custGeom>
            <a:avLst/>
            <a:gdLst/>
            <a:ahLst/>
            <a:cxnLst/>
            <a:rect l="l" t="t" r="r" b="b"/>
            <a:pathLst>
              <a:path w="17219445" h="6312978">
                <a:moveTo>
                  <a:pt x="0" y="0"/>
                </a:moveTo>
                <a:lnTo>
                  <a:pt x="17219445" y="0"/>
                </a:lnTo>
                <a:lnTo>
                  <a:pt x="17219445" y="6312978"/>
                </a:lnTo>
                <a:lnTo>
                  <a:pt x="0" y="6312978"/>
                </a:lnTo>
                <a:lnTo>
                  <a:pt x="0" y="0"/>
                </a:lnTo>
                <a:close/>
              </a:path>
            </a:pathLst>
          </a:custGeom>
          <a:blipFill>
            <a:blip r:embed="rId2"/>
            <a:stretch>
              <a:fillRect/>
            </a:stretch>
          </a:blipFill>
        </p:spPr>
      </p:sp>
      <p:sp>
        <p:nvSpPr>
          <p:cNvPr id="3" name="TextBox 3"/>
          <p:cNvSpPr txBox="1"/>
          <p:nvPr/>
        </p:nvSpPr>
        <p:spPr>
          <a:xfrm>
            <a:off x="575740" y="389261"/>
            <a:ext cx="1454713" cy="995809"/>
          </a:xfrm>
          <a:prstGeom prst="rect">
            <a:avLst/>
          </a:prstGeom>
        </p:spPr>
        <p:txBody>
          <a:bodyPr lIns="0" tIns="0" rIns="0" bIns="0" rtlCol="0" anchor="t">
            <a:spAutoFit/>
          </a:bodyPr>
          <a:lstStyle/>
          <a:p>
            <a:pPr algn="ctr">
              <a:lnSpc>
                <a:spcPts val="7956"/>
              </a:lnSpc>
            </a:pPr>
            <a:r>
              <a:rPr lang="en-US" sz="6630">
                <a:solidFill>
                  <a:srgbClr val="363636"/>
                </a:solidFill>
                <a:latin typeface="Arial" panose="020B0604020202020204" pitchFamily="34" charset="0"/>
                <a:cs typeface="Arial" panose="020B0604020202020204" pitchFamily="34" charset="0"/>
              </a:rPr>
              <a:t>2</a:t>
            </a:r>
          </a:p>
        </p:txBody>
      </p:sp>
      <p:sp>
        <p:nvSpPr>
          <p:cNvPr id="4" name="TextBox 4"/>
          <p:cNvSpPr txBox="1"/>
          <p:nvPr/>
        </p:nvSpPr>
        <p:spPr>
          <a:xfrm>
            <a:off x="2711632" y="580900"/>
            <a:ext cx="12675870" cy="657192"/>
          </a:xfrm>
          <a:prstGeom prst="rect">
            <a:avLst/>
          </a:prstGeom>
        </p:spPr>
        <p:txBody>
          <a:bodyPr lIns="0" tIns="0" rIns="0" bIns="0" rtlCol="0" anchor="t">
            <a:spAutoFit/>
          </a:bodyPr>
          <a:lstStyle/>
          <a:p>
            <a:pPr marL="0" lvl="0" indent="0" algn="l">
              <a:lnSpc>
                <a:spcPts val="5406"/>
              </a:lnSpc>
              <a:spcBef>
                <a:spcPct val="0"/>
              </a:spcBef>
            </a:pPr>
            <a:r>
              <a:rPr lang="en-US" sz="3917" spc="383">
                <a:solidFill>
                  <a:srgbClr val="231F20"/>
                </a:solidFill>
                <a:latin typeface="Arial" panose="020B0604020202020204" pitchFamily="34" charset="0"/>
                <a:cs typeface="Arial" panose="020B0604020202020204" pitchFamily="34" charset="0"/>
              </a:rPr>
              <a:t>CÁC CHỨC NĂNG</a:t>
            </a:r>
          </a:p>
        </p:txBody>
      </p:sp>
      <p:sp>
        <p:nvSpPr>
          <p:cNvPr id="5" name="TextBox 5"/>
          <p:cNvSpPr txBox="1"/>
          <p:nvPr/>
        </p:nvSpPr>
        <p:spPr>
          <a:xfrm>
            <a:off x="820341" y="1507176"/>
            <a:ext cx="6546057" cy="859146"/>
          </a:xfrm>
          <a:prstGeom prst="rect">
            <a:avLst/>
          </a:prstGeom>
        </p:spPr>
        <p:txBody>
          <a:bodyPr lIns="0" tIns="0" rIns="0" bIns="0" rtlCol="0" anchor="t">
            <a:spAutoFit/>
          </a:bodyPr>
          <a:lstStyle/>
          <a:p>
            <a:pPr algn="ctr">
              <a:lnSpc>
                <a:spcPts val="3483"/>
              </a:lnSpc>
              <a:spcBef>
                <a:spcPct val="0"/>
              </a:spcBef>
            </a:pPr>
            <a:r>
              <a:rPr lang="en-US" sz="2524" spc="247">
                <a:solidFill>
                  <a:srgbClr val="000000"/>
                </a:solidFill>
                <a:latin typeface="Arial" panose="020B0604020202020204" pitchFamily="34" charset="0"/>
                <a:cs typeface="Arial" panose="020B0604020202020204" pitchFamily="34" charset="0"/>
              </a:rPr>
              <a:t>GIAO DIỆN CHỨC NĂNG QUẢN LÍ BÀN</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sp>
        <p:nvSpPr>
          <p:cNvPr id="2" name="Freeform 2"/>
          <p:cNvSpPr/>
          <p:nvPr/>
        </p:nvSpPr>
        <p:spPr>
          <a:xfrm>
            <a:off x="1028700" y="2230524"/>
            <a:ext cx="16230600" cy="5740267"/>
          </a:xfrm>
          <a:custGeom>
            <a:avLst/>
            <a:gdLst/>
            <a:ahLst/>
            <a:cxnLst/>
            <a:rect l="l" t="t" r="r" b="b"/>
            <a:pathLst>
              <a:path w="16230600" h="5740267">
                <a:moveTo>
                  <a:pt x="0" y="0"/>
                </a:moveTo>
                <a:lnTo>
                  <a:pt x="16230600" y="0"/>
                </a:lnTo>
                <a:lnTo>
                  <a:pt x="16230600" y="5740267"/>
                </a:lnTo>
                <a:lnTo>
                  <a:pt x="0" y="5740267"/>
                </a:lnTo>
                <a:lnTo>
                  <a:pt x="0" y="0"/>
                </a:lnTo>
                <a:close/>
              </a:path>
            </a:pathLst>
          </a:custGeom>
          <a:blipFill>
            <a:blip r:embed="rId2"/>
            <a:stretch>
              <a:fillRect l="-9183"/>
            </a:stretch>
          </a:blipFill>
        </p:spPr>
      </p:sp>
      <p:sp>
        <p:nvSpPr>
          <p:cNvPr id="3" name="TextBox 3"/>
          <p:cNvSpPr txBox="1"/>
          <p:nvPr/>
        </p:nvSpPr>
        <p:spPr>
          <a:xfrm>
            <a:off x="575740" y="389261"/>
            <a:ext cx="1454713" cy="995809"/>
          </a:xfrm>
          <a:prstGeom prst="rect">
            <a:avLst/>
          </a:prstGeom>
        </p:spPr>
        <p:txBody>
          <a:bodyPr lIns="0" tIns="0" rIns="0" bIns="0" rtlCol="0" anchor="t">
            <a:spAutoFit/>
          </a:bodyPr>
          <a:lstStyle/>
          <a:p>
            <a:pPr algn="ctr">
              <a:lnSpc>
                <a:spcPts val="7956"/>
              </a:lnSpc>
            </a:pPr>
            <a:r>
              <a:rPr lang="en-US" sz="6630">
                <a:solidFill>
                  <a:srgbClr val="363636"/>
                </a:solidFill>
                <a:latin typeface="Arial" panose="020B0604020202020204" pitchFamily="34" charset="0"/>
                <a:cs typeface="Arial" panose="020B0604020202020204" pitchFamily="34" charset="0"/>
              </a:rPr>
              <a:t>2</a:t>
            </a:r>
          </a:p>
        </p:txBody>
      </p:sp>
      <p:sp>
        <p:nvSpPr>
          <p:cNvPr id="4" name="TextBox 4"/>
          <p:cNvSpPr txBox="1"/>
          <p:nvPr/>
        </p:nvSpPr>
        <p:spPr>
          <a:xfrm>
            <a:off x="2711632" y="580900"/>
            <a:ext cx="12675870" cy="657192"/>
          </a:xfrm>
          <a:prstGeom prst="rect">
            <a:avLst/>
          </a:prstGeom>
        </p:spPr>
        <p:txBody>
          <a:bodyPr lIns="0" tIns="0" rIns="0" bIns="0" rtlCol="0" anchor="t">
            <a:spAutoFit/>
          </a:bodyPr>
          <a:lstStyle/>
          <a:p>
            <a:pPr marL="0" lvl="0" indent="0" algn="l">
              <a:lnSpc>
                <a:spcPts val="5406"/>
              </a:lnSpc>
              <a:spcBef>
                <a:spcPct val="0"/>
              </a:spcBef>
            </a:pPr>
            <a:r>
              <a:rPr lang="en-US" sz="3917" spc="383">
                <a:solidFill>
                  <a:srgbClr val="231F20"/>
                </a:solidFill>
                <a:latin typeface="Arial" panose="020B0604020202020204" pitchFamily="34" charset="0"/>
                <a:cs typeface="Arial" panose="020B0604020202020204" pitchFamily="34" charset="0"/>
              </a:rPr>
              <a:t>CÁC CHỨC NĂNG</a:t>
            </a:r>
          </a:p>
        </p:txBody>
      </p:sp>
      <p:sp>
        <p:nvSpPr>
          <p:cNvPr id="5" name="TextBox 5"/>
          <p:cNvSpPr txBox="1"/>
          <p:nvPr/>
        </p:nvSpPr>
        <p:spPr>
          <a:xfrm>
            <a:off x="820341" y="1507176"/>
            <a:ext cx="6546057" cy="859146"/>
          </a:xfrm>
          <a:prstGeom prst="rect">
            <a:avLst/>
          </a:prstGeom>
        </p:spPr>
        <p:txBody>
          <a:bodyPr lIns="0" tIns="0" rIns="0" bIns="0" rtlCol="0" anchor="t">
            <a:spAutoFit/>
          </a:bodyPr>
          <a:lstStyle/>
          <a:p>
            <a:pPr algn="ctr">
              <a:lnSpc>
                <a:spcPts val="3483"/>
              </a:lnSpc>
              <a:spcBef>
                <a:spcPct val="0"/>
              </a:spcBef>
            </a:pPr>
            <a:r>
              <a:rPr lang="en-US" sz="2524" spc="247">
                <a:solidFill>
                  <a:srgbClr val="000000"/>
                </a:solidFill>
                <a:latin typeface="Arial" panose="020B0604020202020204" pitchFamily="34" charset="0"/>
                <a:cs typeface="Arial" panose="020B0604020202020204" pitchFamily="34" charset="0"/>
              </a:rPr>
              <a:t>GIAO DIỆN CHỨC NĂNG QUẢN LÍ BÀN</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sp>
        <p:nvSpPr>
          <p:cNvPr id="2" name="Freeform 2"/>
          <p:cNvSpPr/>
          <p:nvPr/>
        </p:nvSpPr>
        <p:spPr>
          <a:xfrm>
            <a:off x="3345979" y="2025866"/>
            <a:ext cx="12041523" cy="4114800"/>
          </a:xfrm>
          <a:custGeom>
            <a:avLst/>
            <a:gdLst/>
            <a:ahLst/>
            <a:cxnLst/>
            <a:rect l="l" t="t" r="r" b="b"/>
            <a:pathLst>
              <a:path w="12041523" h="4114800">
                <a:moveTo>
                  <a:pt x="0" y="0"/>
                </a:moveTo>
                <a:lnTo>
                  <a:pt x="12041523" y="0"/>
                </a:lnTo>
                <a:lnTo>
                  <a:pt x="12041523" y="4114800"/>
                </a:lnTo>
                <a:lnTo>
                  <a:pt x="0" y="4114800"/>
                </a:lnTo>
                <a:lnTo>
                  <a:pt x="0" y="0"/>
                </a:lnTo>
                <a:close/>
              </a:path>
            </a:pathLst>
          </a:custGeom>
          <a:blipFill>
            <a:blip r:embed="rId2"/>
            <a:stretch>
              <a:fillRect l="-37538" t="-37322" r="-36095" b="-85911"/>
            </a:stretch>
          </a:blipFill>
        </p:spPr>
      </p:sp>
      <p:sp>
        <p:nvSpPr>
          <p:cNvPr id="3" name="Freeform 3"/>
          <p:cNvSpPr/>
          <p:nvPr/>
        </p:nvSpPr>
        <p:spPr>
          <a:xfrm>
            <a:off x="2046685" y="6240808"/>
            <a:ext cx="14194631" cy="4046192"/>
          </a:xfrm>
          <a:custGeom>
            <a:avLst/>
            <a:gdLst/>
            <a:ahLst/>
            <a:cxnLst/>
            <a:rect l="l" t="t" r="r" b="b"/>
            <a:pathLst>
              <a:path w="14194631" h="4046192">
                <a:moveTo>
                  <a:pt x="0" y="0"/>
                </a:moveTo>
                <a:lnTo>
                  <a:pt x="14194630" y="0"/>
                </a:lnTo>
                <a:lnTo>
                  <a:pt x="14194630" y="4046192"/>
                </a:lnTo>
                <a:lnTo>
                  <a:pt x="0" y="4046192"/>
                </a:lnTo>
                <a:lnTo>
                  <a:pt x="0" y="0"/>
                </a:lnTo>
                <a:close/>
              </a:path>
            </a:pathLst>
          </a:custGeom>
          <a:blipFill>
            <a:blip r:embed="rId3"/>
            <a:stretch>
              <a:fillRect l="-6775"/>
            </a:stretch>
          </a:blipFill>
        </p:spPr>
      </p:sp>
      <p:sp>
        <p:nvSpPr>
          <p:cNvPr id="4" name="TextBox 4"/>
          <p:cNvSpPr txBox="1"/>
          <p:nvPr/>
        </p:nvSpPr>
        <p:spPr>
          <a:xfrm>
            <a:off x="575740" y="389261"/>
            <a:ext cx="1454713" cy="995809"/>
          </a:xfrm>
          <a:prstGeom prst="rect">
            <a:avLst/>
          </a:prstGeom>
        </p:spPr>
        <p:txBody>
          <a:bodyPr lIns="0" tIns="0" rIns="0" bIns="0" rtlCol="0" anchor="t">
            <a:spAutoFit/>
          </a:bodyPr>
          <a:lstStyle/>
          <a:p>
            <a:pPr algn="ctr">
              <a:lnSpc>
                <a:spcPts val="7956"/>
              </a:lnSpc>
            </a:pPr>
            <a:r>
              <a:rPr lang="en-US" sz="6630">
                <a:solidFill>
                  <a:srgbClr val="363636"/>
                </a:solidFill>
                <a:latin typeface="Arial" panose="020B0604020202020204" pitchFamily="34" charset="0"/>
                <a:cs typeface="Arial" panose="020B0604020202020204" pitchFamily="34" charset="0"/>
              </a:rPr>
              <a:t>2</a:t>
            </a:r>
          </a:p>
        </p:txBody>
      </p:sp>
      <p:sp>
        <p:nvSpPr>
          <p:cNvPr id="5" name="TextBox 5"/>
          <p:cNvSpPr txBox="1"/>
          <p:nvPr/>
        </p:nvSpPr>
        <p:spPr>
          <a:xfrm>
            <a:off x="2711632" y="580900"/>
            <a:ext cx="12675870" cy="657192"/>
          </a:xfrm>
          <a:prstGeom prst="rect">
            <a:avLst/>
          </a:prstGeom>
        </p:spPr>
        <p:txBody>
          <a:bodyPr lIns="0" tIns="0" rIns="0" bIns="0" rtlCol="0" anchor="t">
            <a:spAutoFit/>
          </a:bodyPr>
          <a:lstStyle/>
          <a:p>
            <a:pPr marL="0" lvl="0" indent="0" algn="l">
              <a:lnSpc>
                <a:spcPts val="5406"/>
              </a:lnSpc>
              <a:spcBef>
                <a:spcPct val="0"/>
              </a:spcBef>
            </a:pPr>
            <a:r>
              <a:rPr lang="en-US" sz="3917" spc="383">
                <a:solidFill>
                  <a:srgbClr val="231F20"/>
                </a:solidFill>
                <a:latin typeface="Arial" panose="020B0604020202020204" pitchFamily="34" charset="0"/>
                <a:cs typeface="Arial" panose="020B0604020202020204" pitchFamily="34" charset="0"/>
              </a:rPr>
              <a:t>CÁC CHỨC NĂNG</a:t>
            </a:r>
          </a:p>
        </p:txBody>
      </p:sp>
      <p:sp>
        <p:nvSpPr>
          <p:cNvPr id="6" name="TextBox 6"/>
          <p:cNvSpPr txBox="1"/>
          <p:nvPr/>
        </p:nvSpPr>
        <p:spPr>
          <a:xfrm>
            <a:off x="820341" y="1507176"/>
            <a:ext cx="6546057" cy="859146"/>
          </a:xfrm>
          <a:prstGeom prst="rect">
            <a:avLst/>
          </a:prstGeom>
        </p:spPr>
        <p:txBody>
          <a:bodyPr lIns="0" tIns="0" rIns="0" bIns="0" rtlCol="0" anchor="t">
            <a:spAutoFit/>
          </a:bodyPr>
          <a:lstStyle/>
          <a:p>
            <a:pPr algn="ctr">
              <a:lnSpc>
                <a:spcPts val="3483"/>
              </a:lnSpc>
              <a:spcBef>
                <a:spcPct val="0"/>
              </a:spcBef>
            </a:pPr>
            <a:r>
              <a:rPr lang="en-US" sz="2524" spc="247">
                <a:solidFill>
                  <a:srgbClr val="000000"/>
                </a:solidFill>
                <a:latin typeface="Arial" panose="020B0604020202020204" pitchFamily="34" charset="0"/>
                <a:cs typeface="Arial" panose="020B0604020202020204" pitchFamily="34" charset="0"/>
              </a:rPr>
              <a:t>GIAO DIỆN CHỨC NĂNG QUẢN LÍ BÀN</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sp>
        <p:nvSpPr>
          <p:cNvPr id="2" name="Freeform 2"/>
          <p:cNvSpPr/>
          <p:nvPr/>
        </p:nvSpPr>
        <p:spPr>
          <a:xfrm>
            <a:off x="3484255" y="1925724"/>
            <a:ext cx="10138276" cy="4249016"/>
          </a:xfrm>
          <a:custGeom>
            <a:avLst/>
            <a:gdLst/>
            <a:ahLst/>
            <a:cxnLst/>
            <a:rect l="l" t="t" r="r" b="b"/>
            <a:pathLst>
              <a:path w="10138276" h="4249016">
                <a:moveTo>
                  <a:pt x="0" y="0"/>
                </a:moveTo>
                <a:lnTo>
                  <a:pt x="10138276" y="0"/>
                </a:lnTo>
                <a:lnTo>
                  <a:pt x="10138276" y="4249016"/>
                </a:lnTo>
                <a:lnTo>
                  <a:pt x="0" y="4249016"/>
                </a:lnTo>
                <a:lnTo>
                  <a:pt x="0" y="0"/>
                </a:lnTo>
                <a:close/>
              </a:path>
            </a:pathLst>
          </a:custGeom>
          <a:blipFill>
            <a:blip r:embed="rId2"/>
            <a:stretch>
              <a:fillRect l="-39776" t="-36193" r="-39439" b="-51956"/>
            </a:stretch>
          </a:blipFill>
        </p:spPr>
      </p:sp>
      <p:sp>
        <p:nvSpPr>
          <p:cNvPr id="3" name="Freeform 3"/>
          <p:cNvSpPr/>
          <p:nvPr/>
        </p:nvSpPr>
        <p:spPr>
          <a:xfrm>
            <a:off x="3124200" y="5753100"/>
            <a:ext cx="10965185" cy="4328479"/>
          </a:xfrm>
          <a:custGeom>
            <a:avLst/>
            <a:gdLst/>
            <a:ahLst/>
            <a:cxnLst/>
            <a:rect l="l" t="t" r="r" b="b"/>
            <a:pathLst>
              <a:path w="10965185" h="4328479">
                <a:moveTo>
                  <a:pt x="0" y="0"/>
                </a:moveTo>
                <a:lnTo>
                  <a:pt x="10965186" y="0"/>
                </a:lnTo>
                <a:lnTo>
                  <a:pt x="10965186" y="4328479"/>
                </a:lnTo>
                <a:lnTo>
                  <a:pt x="0" y="4328479"/>
                </a:lnTo>
                <a:lnTo>
                  <a:pt x="0" y="0"/>
                </a:lnTo>
                <a:close/>
              </a:path>
            </a:pathLst>
          </a:custGeom>
          <a:blipFill>
            <a:blip r:embed="rId3"/>
            <a:stretch>
              <a:fillRect l="-7643"/>
            </a:stretch>
          </a:blipFill>
        </p:spPr>
      </p:sp>
      <p:sp>
        <p:nvSpPr>
          <p:cNvPr id="4" name="TextBox 4"/>
          <p:cNvSpPr txBox="1"/>
          <p:nvPr/>
        </p:nvSpPr>
        <p:spPr>
          <a:xfrm>
            <a:off x="575740" y="389261"/>
            <a:ext cx="1454713" cy="995809"/>
          </a:xfrm>
          <a:prstGeom prst="rect">
            <a:avLst/>
          </a:prstGeom>
        </p:spPr>
        <p:txBody>
          <a:bodyPr lIns="0" tIns="0" rIns="0" bIns="0" rtlCol="0" anchor="t">
            <a:spAutoFit/>
          </a:bodyPr>
          <a:lstStyle/>
          <a:p>
            <a:pPr algn="ctr">
              <a:lnSpc>
                <a:spcPts val="7956"/>
              </a:lnSpc>
            </a:pPr>
            <a:r>
              <a:rPr lang="en-US" sz="6630">
                <a:solidFill>
                  <a:srgbClr val="363636"/>
                </a:solidFill>
                <a:latin typeface="Arial" panose="020B0604020202020204" pitchFamily="34" charset="0"/>
                <a:cs typeface="Arial" panose="020B0604020202020204" pitchFamily="34" charset="0"/>
              </a:rPr>
              <a:t>2</a:t>
            </a:r>
          </a:p>
        </p:txBody>
      </p:sp>
      <p:sp>
        <p:nvSpPr>
          <p:cNvPr id="5" name="TextBox 5"/>
          <p:cNvSpPr txBox="1"/>
          <p:nvPr/>
        </p:nvSpPr>
        <p:spPr>
          <a:xfrm>
            <a:off x="2711632" y="580900"/>
            <a:ext cx="12675870" cy="657192"/>
          </a:xfrm>
          <a:prstGeom prst="rect">
            <a:avLst/>
          </a:prstGeom>
        </p:spPr>
        <p:txBody>
          <a:bodyPr lIns="0" tIns="0" rIns="0" bIns="0" rtlCol="0" anchor="t">
            <a:spAutoFit/>
          </a:bodyPr>
          <a:lstStyle/>
          <a:p>
            <a:pPr marL="0" lvl="0" indent="0" algn="l">
              <a:lnSpc>
                <a:spcPts val="5406"/>
              </a:lnSpc>
              <a:spcBef>
                <a:spcPct val="0"/>
              </a:spcBef>
            </a:pPr>
            <a:r>
              <a:rPr lang="en-US" sz="3917" spc="383">
                <a:solidFill>
                  <a:srgbClr val="231F20"/>
                </a:solidFill>
                <a:latin typeface="Arial" panose="020B0604020202020204" pitchFamily="34" charset="0"/>
                <a:cs typeface="Arial" panose="020B0604020202020204" pitchFamily="34" charset="0"/>
              </a:rPr>
              <a:t>CÁC CHỨC NĂNG</a:t>
            </a:r>
          </a:p>
        </p:txBody>
      </p:sp>
      <p:sp>
        <p:nvSpPr>
          <p:cNvPr id="6" name="TextBox 6"/>
          <p:cNvSpPr txBox="1"/>
          <p:nvPr/>
        </p:nvSpPr>
        <p:spPr>
          <a:xfrm>
            <a:off x="820341" y="1507176"/>
            <a:ext cx="6546057" cy="859146"/>
          </a:xfrm>
          <a:prstGeom prst="rect">
            <a:avLst/>
          </a:prstGeom>
        </p:spPr>
        <p:txBody>
          <a:bodyPr lIns="0" tIns="0" rIns="0" bIns="0" rtlCol="0" anchor="t">
            <a:spAutoFit/>
          </a:bodyPr>
          <a:lstStyle/>
          <a:p>
            <a:pPr algn="ctr">
              <a:lnSpc>
                <a:spcPts val="3483"/>
              </a:lnSpc>
              <a:spcBef>
                <a:spcPct val="0"/>
              </a:spcBef>
            </a:pPr>
            <a:r>
              <a:rPr lang="en-US" sz="2524" spc="247">
                <a:solidFill>
                  <a:srgbClr val="000000"/>
                </a:solidFill>
                <a:latin typeface="Arial" panose="020B0604020202020204" pitchFamily="34" charset="0"/>
                <a:cs typeface="Arial" panose="020B0604020202020204" pitchFamily="34" charset="0"/>
              </a:rPr>
              <a:t>GIAO DIỆN CHỨC NĂNG QUẢN LÍ BÀN</a:t>
            </a: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sp>
        <p:nvSpPr>
          <p:cNvPr id="2" name="Freeform 2"/>
          <p:cNvSpPr/>
          <p:nvPr/>
        </p:nvSpPr>
        <p:spPr>
          <a:xfrm>
            <a:off x="459036" y="2230524"/>
            <a:ext cx="17300404" cy="7601351"/>
          </a:xfrm>
          <a:custGeom>
            <a:avLst/>
            <a:gdLst/>
            <a:ahLst/>
            <a:cxnLst/>
            <a:rect l="l" t="t" r="r" b="b"/>
            <a:pathLst>
              <a:path w="17300404" h="7601351">
                <a:moveTo>
                  <a:pt x="0" y="0"/>
                </a:moveTo>
                <a:lnTo>
                  <a:pt x="17300404" y="0"/>
                </a:lnTo>
                <a:lnTo>
                  <a:pt x="17300404" y="7601351"/>
                </a:lnTo>
                <a:lnTo>
                  <a:pt x="0" y="7601351"/>
                </a:lnTo>
                <a:lnTo>
                  <a:pt x="0" y="0"/>
                </a:lnTo>
                <a:close/>
              </a:path>
            </a:pathLst>
          </a:custGeom>
          <a:blipFill>
            <a:blip r:embed="rId2"/>
            <a:stretch>
              <a:fillRect/>
            </a:stretch>
          </a:blipFill>
        </p:spPr>
      </p:sp>
      <p:sp>
        <p:nvSpPr>
          <p:cNvPr id="3" name="TextBox 3"/>
          <p:cNvSpPr txBox="1"/>
          <p:nvPr/>
        </p:nvSpPr>
        <p:spPr>
          <a:xfrm>
            <a:off x="575740" y="389261"/>
            <a:ext cx="1454713" cy="995809"/>
          </a:xfrm>
          <a:prstGeom prst="rect">
            <a:avLst/>
          </a:prstGeom>
        </p:spPr>
        <p:txBody>
          <a:bodyPr lIns="0" tIns="0" rIns="0" bIns="0" rtlCol="0" anchor="t">
            <a:spAutoFit/>
          </a:bodyPr>
          <a:lstStyle/>
          <a:p>
            <a:pPr algn="ctr">
              <a:lnSpc>
                <a:spcPts val="7956"/>
              </a:lnSpc>
            </a:pPr>
            <a:r>
              <a:rPr lang="en-US" sz="6630">
                <a:solidFill>
                  <a:srgbClr val="363636"/>
                </a:solidFill>
                <a:latin typeface="Arial" panose="020B0604020202020204" pitchFamily="34" charset="0"/>
                <a:cs typeface="Arial" panose="020B0604020202020204" pitchFamily="34" charset="0"/>
              </a:rPr>
              <a:t>2</a:t>
            </a:r>
          </a:p>
        </p:txBody>
      </p:sp>
      <p:sp>
        <p:nvSpPr>
          <p:cNvPr id="4" name="TextBox 4"/>
          <p:cNvSpPr txBox="1"/>
          <p:nvPr/>
        </p:nvSpPr>
        <p:spPr>
          <a:xfrm>
            <a:off x="2711632" y="580900"/>
            <a:ext cx="12675870" cy="657192"/>
          </a:xfrm>
          <a:prstGeom prst="rect">
            <a:avLst/>
          </a:prstGeom>
        </p:spPr>
        <p:txBody>
          <a:bodyPr lIns="0" tIns="0" rIns="0" bIns="0" rtlCol="0" anchor="t">
            <a:spAutoFit/>
          </a:bodyPr>
          <a:lstStyle/>
          <a:p>
            <a:pPr marL="0" lvl="0" indent="0" algn="l">
              <a:lnSpc>
                <a:spcPts val="5406"/>
              </a:lnSpc>
              <a:spcBef>
                <a:spcPct val="0"/>
              </a:spcBef>
            </a:pPr>
            <a:r>
              <a:rPr lang="en-US" sz="3917" spc="383">
                <a:solidFill>
                  <a:srgbClr val="231F20"/>
                </a:solidFill>
                <a:latin typeface="Arial" panose="020B0604020202020204" pitchFamily="34" charset="0"/>
                <a:cs typeface="Arial" panose="020B0604020202020204" pitchFamily="34" charset="0"/>
              </a:rPr>
              <a:t>CÁC CHỨC NĂNG</a:t>
            </a:r>
          </a:p>
        </p:txBody>
      </p:sp>
      <p:sp>
        <p:nvSpPr>
          <p:cNvPr id="5" name="TextBox 5"/>
          <p:cNvSpPr txBox="1"/>
          <p:nvPr/>
        </p:nvSpPr>
        <p:spPr>
          <a:xfrm>
            <a:off x="820341" y="1507176"/>
            <a:ext cx="6546057" cy="859146"/>
          </a:xfrm>
          <a:prstGeom prst="rect">
            <a:avLst/>
          </a:prstGeom>
        </p:spPr>
        <p:txBody>
          <a:bodyPr lIns="0" tIns="0" rIns="0" bIns="0" rtlCol="0" anchor="t">
            <a:spAutoFit/>
          </a:bodyPr>
          <a:lstStyle/>
          <a:p>
            <a:pPr algn="ctr">
              <a:lnSpc>
                <a:spcPts val="3483"/>
              </a:lnSpc>
              <a:spcBef>
                <a:spcPct val="0"/>
              </a:spcBef>
            </a:pPr>
            <a:r>
              <a:rPr lang="en-US" sz="2524" spc="247">
                <a:solidFill>
                  <a:srgbClr val="000000"/>
                </a:solidFill>
                <a:latin typeface="Arial" panose="020B0604020202020204" pitchFamily="34" charset="0"/>
                <a:cs typeface="Arial" panose="020B0604020202020204" pitchFamily="34" charset="0"/>
              </a:rPr>
              <a:t>GIAO DIỆN CHỨC NĂNG QUẢN LÍ BÀN</a:t>
            </a: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sp>
        <p:nvSpPr>
          <p:cNvPr id="2" name="Freeform 2"/>
          <p:cNvSpPr/>
          <p:nvPr/>
        </p:nvSpPr>
        <p:spPr>
          <a:xfrm rot="7659121">
            <a:off x="-4012602" y="5585714"/>
            <a:ext cx="7629294" cy="7828566"/>
          </a:xfrm>
          <a:custGeom>
            <a:avLst/>
            <a:gdLst/>
            <a:ahLst/>
            <a:cxnLst/>
            <a:rect l="l" t="t" r="r" b="b"/>
            <a:pathLst>
              <a:path w="7629294" h="7828566">
                <a:moveTo>
                  <a:pt x="0" y="0"/>
                </a:moveTo>
                <a:lnTo>
                  <a:pt x="7629294" y="0"/>
                </a:lnTo>
                <a:lnTo>
                  <a:pt x="7629294" y="7828566"/>
                </a:lnTo>
                <a:lnTo>
                  <a:pt x="0" y="78285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5097802" y="5143500"/>
            <a:ext cx="4653485" cy="1238065"/>
            <a:chOff x="0" y="0"/>
            <a:chExt cx="1225609" cy="326075"/>
          </a:xfrm>
        </p:grpSpPr>
        <p:sp>
          <p:nvSpPr>
            <p:cNvPr id="4" name="Freeform 4"/>
            <p:cNvSpPr/>
            <p:nvPr/>
          </p:nvSpPr>
          <p:spPr>
            <a:xfrm>
              <a:off x="0" y="0"/>
              <a:ext cx="1225609" cy="326075"/>
            </a:xfrm>
            <a:custGeom>
              <a:avLst/>
              <a:gdLst/>
              <a:ahLst/>
              <a:cxnLst/>
              <a:rect l="l" t="t" r="r" b="b"/>
              <a:pathLst>
                <a:path w="1225609" h="326075">
                  <a:moveTo>
                    <a:pt x="0" y="0"/>
                  </a:moveTo>
                  <a:lnTo>
                    <a:pt x="1225609" y="0"/>
                  </a:lnTo>
                  <a:lnTo>
                    <a:pt x="1225609" y="326075"/>
                  </a:lnTo>
                  <a:lnTo>
                    <a:pt x="0" y="326075"/>
                  </a:lnTo>
                  <a:close/>
                </a:path>
              </a:pathLst>
            </a:custGeom>
            <a:solidFill>
              <a:srgbClr val="CCCCCC"/>
            </a:solidFill>
          </p:spPr>
        </p:sp>
        <p:sp>
          <p:nvSpPr>
            <p:cNvPr id="5" name="TextBox 5"/>
            <p:cNvSpPr txBox="1"/>
            <p:nvPr/>
          </p:nvSpPr>
          <p:spPr>
            <a:xfrm>
              <a:off x="0" y="-19050"/>
              <a:ext cx="1225609" cy="345125"/>
            </a:xfrm>
            <a:prstGeom prst="rect">
              <a:avLst/>
            </a:prstGeom>
          </p:spPr>
          <p:txBody>
            <a:bodyPr lIns="50800" tIns="50800" rIns="50800" bIns="50800" rtlCol="0" anchor="ctr"/>
            <a:lstStyle/>
            <a:p>
              <a:pPr algn="ctr">
                <a:lnSpc>
                  <a:spcPts val="2859"/>
                </a:lnSpc>
              </a:pPr>
              <a:endParaRPr>
                <a:latin typeface="Arial" panose="020B0604020202020204" pitchFamily="34" charset="0"/>
                <a:cs typeface="Arial" panose="020B0604020202020204" pitchFamily="34" charset="0"/>
              </a:endParaRPr>
            </a:p>
          </p:txBody>
        </p:sp>
      </p:grpSp>
      <p:sp>
        <p:nvSpPr>
          <p:cNvPr id="7" name="Freeform 7"/>
          <p:cNvSpPr/>
          <p:nvPr/>
        </p:nvSpPr>
        <p:spPr>
          <a:xfrm rot="2016048">
            <a:off x="12243487" y="-1005305"/>
            <a:ext cx="10749463" cy="2687366"/>
          </a:xfrm>
          <a:custGeom>
            <a:avLst/>
            <a:gdLst/>
            <a:ahLst/>
            <a:cxnLst/>
            <a:rect l="l" t="t" r="r" b="b"/>
            <a:pathLst>
              <a:path w="10749463" h="2687366">
                <a:moveTo>
                  <a:pt x="0" y="0"/>
                </a:moveTo>
                <a:lnTo>
                  <a:pt x="10749463" y="0"/>
                </a:lnTo>
                <a:lnTo>
                  <a:pt x="10749463" y="2687365"/>
                </a:lnTo>
                <a:lnTo>
                  <a:pt x="0" y="268736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TextBox 8"/>
          <p:cNvSpPr txBox="1"/>
          <p:nvPr/>
        </p:nvSpPr>
        <p:spPr>
          <a:xfrm>
            <a:off x="5097802" y="3225185"/>
            <a:ext cx="1189402" cy="831506"/>
          </a:xfrm>
          <a:prstGeom prst="rect">
            <a:avLst/>
          </a:prstGeom>
        </p:spPr>
        <p:txBody>
          <a:bodyPr lIns="0" tIns="0" rIns="0" bIns="0" rtlCol="0" anchor="t">
            <a:spAutoFit/>
          </a:bodyPr>
          <a:lstStyle/>
          <a:p>
            <a:pPr algn="ctr">
              <a:lnSpc>
                <a:spcPts val="6505"/>
              </a:lnSpc>
            </a:pPr>
            <a:r>
              <a:rPr lang="en-US" sz="5421">
                <a:solidFill>
                  <a:srgbClr val="363636"/>
                </a:solidFill>
                <a:latin typeface="Arial" panose="020B0604020202020204" pitchFamily="34" charset="0"/>
                <a:cs typeface="Arial" panose="020B0604020202020204" pitchFamily="34" charset="0"/>
              </a:rPr>
              <a:t>I</a:t>
            </a:r>
          </a:p>
        </p:txBody>
      </p:sp>
      <p:sp>
        <p:nvSpPr>
          <p:cNvPr id="9" name="TextBox 9"/>
          <p:cNvSpPr txBox="1"/>
          <p:nvPr/>
        </p:nvSpPr>
        <p:spPr>
          <a:xfrm>
            <a:off x="5097802" y="4236790"/>
            <a:ext cx="1189402" cy="831506"/>
          </a:xfrm>
          <a:prstGeom prst="rect">
            <a:avLst/>
          </a:prstGeom>
        </p:spPr>
        <p:txBody>
          <a:bodyPr lIns="0" tIns="0" rIns="0" bIns="0" rtlCol="0" anchor="t">
            <a:spAutoFit/>
          </a:bodyPr>
          <a:lstStyle/>
          <a:p>
            <a:pPr algn="ctr">
              <a:lnSpc>
                <a:spcPts val="6505"/>
              </a:lnSpc>
            </a:pPr>
            <a:r>
              <a:rPr lang="en-US" sz="5421">
                <a:solidFill>
                  <a:srgbClr val="363636"/>
                </a:solidFill>
                <a:latin typeface="Arial" panose="020B0604020202020204" pitchFamily="34" charset="0"/>
                <a:cs typeface="Arial" panose="020B0604020202020204" pitchFamily="34" charset="0"/>
              </a:rPr>
              <a:t>II</a:t>
            </a:r>
          </a:p>
        </p:txBody>
      </p:sp>
      <p:sp>
        <p:nvSpPr>
          <p:cNvPr id="10" name="TextBox 10"/>
          <p:cNvSpPr txBox="1"/>
          <p:nvPr/>
        </p:nvSpPr>
        <p:spPr>
          <a:xfrm>
            <a:off x="5097802" y="5355046"/>
            <a:ext cx="1189402" cy="831506"/>
          </a:xfrm>
          <a:prstGeom prst="rect">
            <a:avLst/>
          </a:prstGeom>
        </p:spPr>
        <p:txBody>
          <a:bodyPr lIns="0" tIns="0" rIns="0" bIns="0" rtlCol="0" anchor="t">
            <a:spAutoFit/>
          </a:bodyPr>
          <a:lstStyle/>
          <a:p>
            <a:pPr algn="ctr">
              <a:lnSpc>
                <a:spcPts val="6505"/>
              </a:lnSpc>
            </a:pPr>
            <a:r>
              <a:rPr lang="en-US" sz="5421">
                <a:solidFill>
                  <a:srgbClr val="363636"/>
                </a:solidFill>
                <a:latin typeface="Arial" panose="020B0604020202020204" pitchFamily="34" charset="0"/>
                <a:cs typeface="Arial" panose="020B0604020202020204" pitchFamily="34" charset="0"/>
              </a:rPr>
              <a:t>III</a:t>
            </a:r>
          </a:p>
        </p:txBody>
      </p:sp>
      <p:sp>
        <p:nvSpPr>
          <p:cNvPr id="11" name="TextBox 11"/>
          <p:cNvSpPr txBox="1"/>
          <p:nvPr/>
        </p:nvSpPr>
        <p:spPr>
          <a:xfrm>
            <a:off x="6607430" y="3417376"/>
            <a:ext cx="9640608" cy="418548"/>
          </a:xfrm>
          <a:prstGeom prst="rect">
            <a:avLst/>
          </a:prstGeom>
        </p:spPr>
        <p:txBody>
          <a:bodyPr lIns="0" tIns="0" rIns="0" bIns="0" rtlCol="0" anchor="t">
            <a:spAutoFit/>
          </a:bodyPr>
          <a:lstStyle/>
          <a:p>
            <a:pPr algn="l">
              <a:lnSpc>
                <a:spcPts val="3483"/>
              </a:lnSpc>
            </a:pPr>
            <a:r>
              <a:rPr lang="en-US" sz="2524" spc="247">
                <a:solidFill>
                  <a:srgbClr val="231F20"/>
                </a:solidFill>
                <a:latin typeface="Arial" panose="020B0604020202020204" pitchFamily="34" charset="0"/>
                <a:cs typeface="Arial" panose="020B0604020202020204" pitchFamily="34" charset="0"/>
              </a:rPr>
              <a:t>CƠ SỞ DỮ LIỆU</a:t>
            </a:r>
          </a:p>
        </p:txBody>
      </p:sp>
      <p:sp>
        <p:nvSpPr>
          <p:cNvPr id="12" name="TextBox 12"/>
          <p:cNvSpPr txBox="1"/>
          <p:nvPr/>
        </p:nvSpPr>
        <p:spPr>
          <a:xfrm>
            <a:off x="6607430" y="4428981"/>
            <a:ext cx="6076629" cy="418548"/>
          </a:xfrm>
          <a:prstGeom prst="rect">
            <a:avLst/>
          </a:prstGeom>
        </p:spPr>
        <p:txBody>
          <a:bodyPr lIns="0" tIns="0" rIns="0" bIns="0" rtlCol="0" anchor="t">
            <a:spAutoFit/>
          </a:bodyPr>
          <a:lstStyle/>
          <a:p>
            <a:pPr algn="l">
              <a:lnSpc>
                <a:spcPts val="3483"/>
              </a:lnSpc>
            </a:pPr>
            <a:r>
              <a:rPr lang="en-US" sz="2524" spc="247">
                <a:solidFill>
                  <a:srgbClr val="231F20"/>
                </a:solidFill>
                <a:latin typeface="Arial" panose="020B0604020202020204" pitchFamily="34" charset="0"/>
                <a:cs typeface="Arial" panose="020B0604020202020204" pitchFamily="34" charset="0"/>
              </a:rPr>
              <a:t>GIAO DIỆN</a:t>
            </a:r>
          </a:p>
        </p:txBody>
      </p:sp>
      <p:sp>
        <p:nvSpPr>
          <p:cNvPr id="13" name="TextBox 13"/>
          <p:cNvSpPr txBox="1"/>
          <p:nvPr/>
        </p:nvSpPr>
        <p:spPr>
          <a:xfrm>
            <a:off x="6607430" y="5547237"/>
            <a:ext cx="5790503" cy="418548"/>
          </a:xfrm>
          <a:prstGeom prst="rect">
            <a:avLst/>
          </a:prstGeom>
        </p:spPr>
        <p:txBody>
          <a:bodyPr lIns="0" tIns="0" rIns="0" bIns="0" rtlCol="0" anchor="t">
            <a:spAutoFit/>
          </a:bodyPr>
          <a:lstStyle/>
          <a:p>
            <a:pPr marL="0" lvl="0" indent="0" algn="l">
              <a:lnSpc>
                <a:spcPts val="3483"/>
              </a:lnSpc>
              <a:spcBef>
                <a:spcPct val="0"/>
              </a:spcBef>
            </a:pPr>
            <a:r>
              <a:rPr lang="en-US" sz="2524" spc="247">
                <a:solidFill>
                  <a:srgbClr val="231F20"/>
                </a:solidFill>
                <a:latin typeface="Arial" panose="020B0604020202020204" pitchFamily="34" charset="0"/>
                <a:cs typeface="Arial" panose="020B0604020202020204" pitchFamily="34" charset="0"/>
              </a:rPr>
              <a:t>XỬ LÍ</a:t>
            </a:r>
          </a:p>
        </p:txBody>
      </p:sp>
      <p:sp>
        <p:nvSpPr>
          <p:cNvPr id="14" name="TextBox 6">
            <a:extLst>
              <a:ext uri="{FF2B5EF4-FFF2-40B4-BE49-F238E27FC236}">
                <a16:creationId xmlns:a16="http://schemas.microsoft.com/office/drawing/2014/main" id="{A63EAA92-24F9-BF84-1D82-B2C316C6D906}"/>
              </a:ext>
            </a:extLst>
          </p:cNvPr>
          <p:cNvSpPr txBox="1"/>
          <p:nvPr/>
        </p:nvSpPr>
        <p:spPr>
          <a:xfrm>
            <a:off x="5025988" y="1028700"/>
            <a:ext cx="8658808" cy="1618648"/>
          </a:xfrm>
          <a:prstGeom prst="rect">
            <a:avLst/>
          </a:prstGeom>
        </p:spPr>
        <p:txBody>
          <a:bodyPr wrap="square" lIns="0" tIns="0" rIns="0" bIns="0" rtlCol="0" anchor="t">
            <a:spAutoFit/>
          </a:bodyPr>
          <a:lstStyle/>
          <a:p>
            <a:pPr algn="ctr">
              <a:lnSpc>
                <a:spcPts val="13774"/>
              </a:lnSpc>
            </a:pPr>
            <a:r>
              <a:rPr lang="en-US" sz="9981" b="1" spc="978" dirty="0">
                <a:solidFill>
                  <a:srgbClr val="231F20"/>
                </a:solidFill>
                <a:latin typeface="Arial" panose="020B0604020202020204" pitchFamily="34" charset="0"/>
                <a:cs typeface="Arial" panose="020B0604020202020204" pitchFamily="34" charset="0"/>
              </a:rPr>
              <a:t>3. THIẾT KẾ</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sp>
        <p:nvSpPr>
          <p:cNvPr id="2" name="Freeform 2"/>
          <p:cNvSpPr/>
          <p:nvPr/>
        </p:nvSpPr>
        <p:spPr>
          <a:xfrm rot="7659121">
            <a:off x="-4012602" y="5585714"/>
            <a:ext cx="7629294" cy="7828566"/>
          </a:xfrm>
          <a:custGeom>
            <a:avLst/>
            <a:gdLst/>
            <a:ahLst/>
            <a:cxnLst/>
            <a:rect l="l" t="t" r="r" b="b"/>
            <a:pathLst>
              <a:path w="7629294" h="7828566">
                <a:moveTo>
                  <a:pt x="0" y="0"/>
                </a:moveTo>
                <a:lnTo>
                  <a:pt x="7629294" y="0"/>
                </a:lnTo>
                <a:lnTo>
                  <a:pt x="7629294" y="7828566"/>
                </a:lnTo>
                <a:lnTo>
                  <a:pt x="0" y="78285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4992260" y="3008250"/>
            <a:ext cx="1294944" cy="1238065"/>
            <a:chOff x="0" y="0"/>
            <a:chExt cx="341055" cy="326075"/>
          </a:xfrm>
        </p:grpSpPr>
        <p:sp>
          <p:nvSpPr>
            <p:cNvPr id="4" name="Freeform 4"/>
            <p:cNvSpPr/>
            <p:nvPr/>
          </p:nvSpPr>
          <p:spPr>
            <a:xfrm>
              <a:off x="0" y="0"/>
              <a:ext cx="341055" cy="326075"/>
            </a:xfrm>
            <a:custGeom>
              <a:avLst/>
              <a:gdLst/>
              <a:ahLst/>
              <a:cxnLst/>
              <a:rect l="l" t="t" r="r" b="b"/>
              <a:pathLst>
                <a:path w="341055" h="326075">
                  <a:moveTo>
                    <a:pt x="0" y="0"/>
                  </a:moveTo>
                  <a:lnTo>
                    <a:pt x="341055" y="0"/>
                  </a:lnTo>
                  <a:lnTo>
                    <a:pt x="341055" y="326075"/>
                  </a:lnTo>
                  <a:lnTo>
                    <a:pt x="0" y="326075"/>
                  </a:lnTo>
                  <a:close/>
                </a:path>
              </a:pathLst>
            </a:custGeom>
            <a:solidFill>
              <a:srgbClr val="CCCCCC"/>
            </a:solidFill>
          </p:spPr>
        </p:sp>
        <p:sp>
          <p:nvSpPr>
            <p:cNvPr id="5" name="TextBox 5"/>
            <p:cNvSpPr txBox="1"/>
            <p:nvPr/>
          </p:nvSpPr>
          <p:spPr>
            <a:xfrm>
              <a:off x="0" y="-19050"/>
              <a:ext cx="341055" cy="345125"/>
            </a:xfrm>
            <a:prstGeom prst="rect">
              <a:avLst/>
            </a:prstGeom>
          </p:spPr>
          <p:txBody>
            <a:bodyPr lIns="50800" tIns="50800" rIns="50800" bIns="50800" rtlCol="0" anchor="ctr"/>
            <a:lstStyle/>
            <a:p>
              <a:pPr algn="ctr">
                <a:lnSpc>
                  <a:spcPts val="2859"/>
                </a:lnSpc>
              </a:pPr>
              <a:endParaRPr>
                <a:latin typeface="Arial" panose="020B0604020202020204" pitchFamily="34" charset="0"/>
                <a:cs typeface="Arial" panose="020B0604020202020204" pitchFamily="34" charset="0"/>
              </a:endParaRPr>
            </a:p>
          </p:txBody>
        </p:sp>
      </p:grpSp>
      <p:sp>
        <p:nvSpPr>
          <p:cNvPr id="7" name="Freeform 7"/>
          <p:cNvSpPr/>
          <p:nvPr/>
        </p:nvSpPr>
        <p:spPr>
          <a:xfrm rot="2016048">
            <a:off x="12243487" y="-1005305"/>
            <a:ext cx="10749463" cy="2687366"/>
          </a:xfrm>
          <a:custGeom>
            <a:avLst/>
            <a:gdLst/>
            <a:ahLst/>
            <a:cxnLst/>
            <a:rect l="l" t="t" r="r" b="b"/>
            <a:pathLst>
              <a:path w="10749463" h="2687366">
                <a:moveTo>
                  <a:pt x="0" y="0"/>
                </a:moveTo>
                <a:lnTo>
                  <a:pt x="10749463" y="0"/>
                </a:lnTo>
                <a:lnTo>
                  <a:pt x="10749463" y="2687365"/>
                </a:lnTo>
                <a:lnTo>
                  <a:pt x="0" y="268736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TextBox 8"/>
          <p:cNvSpPr txBox="1"/>
          <p:nvPr/>
        </p:nvSpPr>
        <p:spPr>
          <a:xfrm>
            <a:off x="5097802" y="3225185"/>
            <a:ext cx="1189402" cy="831506"/>
          </a:xfrm>
          <a:prstGeom prst="rect">
            <a:avLst/>
          </a:prstGeom>
        </p:spPr>
        <p:txBody>
          <a:bodyPr lIns="0" tIns="0" rIns="0" bIns="0" rtlCol="0" anchor="t">
            <a:spAutoFit/>
          </a:bodyPr>
          <a:lstStyle/>
          <a:p>
            <a:pPr algn="ctr">
              <a:lnSpc>
                <a:spcPts val="6505"/>
              </a:lnSpc>
            </a:pPr>
            <a:r>
              <a:rPr lang="en-US" sz="5421">
                <a:solidFill>
                  <a:srgbClr val="363636"/>
                </a:solidFill>
                <a:latin typeface="Arial" panose="020B0604020202020204" pitchFamily="34" charset="0"/>
                <a:cs typeface="Arial" panose="020B0604020202020204" pitchFamily="34" charset="0"/>
              </a:rPr>
              <a:t>III</a:t>
            </a:r>
          </a:p>
        </p:txBody>
      </p:sp>
      <p:sp>
        <p:nvSpPr>
          <p:cNvPr id="9" name="TextBox 9"/>
          <p:cNvSpPr txBox="1"/>
          <p:nvPr/>
        </p:nvSpPr>
        <p:spPr>
          <a:xfrm>
            <a:off x="6607430" y="3417376"/>
            <a:ext cx="9640608" cy="418548"/>
          </a:xfrm>
          <a:prstGeom prst="rect">
            <a:avLst/>
          </a:prstGeom>
        </p:spPr>
        <p:txBody>
          <a:bodyPr lIns="0" tIns="0" rIns="0" bIns="0" rtlCol="0" anchor="t">
            <a:spAutoFit/>
          </a:bodyPr>
          <a:lstStyle/>
          <a:p>
            <a:pPr algn="l">
              <a:lnSpc>
                <a:spcPts val="3483"/>
              </a:lnSpc>
            </a:pPr>
            <a:r>
              <a:rPr lang="en-US" sz="2524" spc="247">
                <a:solidFill>
                  <a:srgbClr val="231F20"/>
                </a:solidFill>
                <a:latin typeface="Arial" panose="020B0604020202020204" pitchFamily="34" charset="0"/>
                <a:cs typeface="Arial" panose="020B0604020202020204" pitchFamily="34" charset="0"/>
              </a:rPr>
              <a:t>XỬ LÍ</a:t>
            </a:r>
          </a:p>
        </p:txBody>
      </p:sp>
      <p:grpSp>
        <p:nvGrpSpPr>
          <p:cNvPr id="10" name="Group 10"/>
          <p:cNvGrpSpPr/>
          <p:nvPr/>
        </p:nvGrpSpPr>
        <p:grpSpPr>
          <a:xfrm>
            <a:off x="6688564" y="3870143"/>
            <a:ext cx="4739170" cy="1099725"/>
            <a:chOff x="0" y="0"/>
            <a:chExt cx="1248176" cy="289639"/>
          </a:xfrm>
        </p:grpSpPr>
        <p:sp>
          <p:nvSpPr>
            <p:cNvPr id="11" name="Freeform 11"/>
            <p:cNvSpPr/>
            <p:nvPr/>
          </p:nvSpPr>
          <p:spPr>
            <a:xfrm>
              <a:off x="0" y="0"/>
              <a:ext cx="1248176" cy="289639"/>
            </a:xfrm>
            <a:custGeom>
              <a:avLst/>
              <a:gdLst/>
              <a:ahLst/>
              <a:cxnLst/>
              <a:rect l="l" t="t" r="r" b="b"/>
              <a:pathLst>
                <a:path w="1248176" h="289639">
                  <a:moveTo>
                    <a:pt x="0" y="0"/>
                  </a:moveTo>
                  <a:lnTo>
                    <a:pt x="1248176" y="0"/>
                  </a:lnTo>
                  <a:lnTo>
                    <a:pt x="1248176" y="289639"/>
                  </a:lnTo>
                  <a:lnTo>
                    <a:pt x="0" y="289639"/>
                  </a:lnTo>
                  <a:close/>
                </a:path>
              </a:pathLst>
            </a:custGeom>
            <a:solidFill>
              <a:srgbClr val="CCCCCC"/>
            </a:solidFill>
          </p:spPr>
        </p:sp>
        <p:sp>
          <p:nvSpPr>
            <p:cNvPr id="12" name="TextBox 12"/>
            <p:cNvSpPr txBox="1"/>
            <p:nvPr/>
          </p:nvSpPr>
          <p:spPr>
            <a:xfrm>
              <a:off x="0" y="-19050"/>
              <a:ext cx="1248176" cy="308689"/>
            </a:xfrm>
            <a:prstGeom prst="rect">
              <a:avLst/>
            </a:prstGeom>
          </p:spPr>
          <p:txBody>
            <a:bodyPr lIns="50800" tIns="50800" rIns="50800" bIns="50800" rtlCol="0" anchor="ctr"/>
            <a:lstStyle/>
            <a:p>
              <a:pPr algn="ctr">
                <a:lnSpc>
                  <a:spcPts val="2859"/>
                </a:lnSpc>
              </a:pPr>
              <a:endParaRPr>
                <a:latin typeface="Arial" panose="020B0604020202020204" pitchFamily="34" charset="0"/>
                <a:cs typeface="Arial" panose="020B0604020202020204" pitchFamily="34" charset="0"/>
              </a:endParaRPr>
            </a:p>
          </p:txBody>
        </p:sp>
      </p:grpSp>
      <p:sp>
        <p:nvSpPr>
          <p:cNvPr id="13" name="TextBox 13"/>
          <p:cNvSpPr txBox="1"/>
          <p:nvPr/>
        </p:nvSpPr>
        <p:spPr>
          <a:xfrm>
            <a:off x="6607430" y="4079185"/>
            <a:ext cx="937219" cy="657225"/>
          </a:xfrm>
          <a:prstGeom prst="rect">
            <a:avLst/>
          </a:prstGeom>
        </p:spPr>
        <p:txBody>
          <a:bodyPr lIns="0" tIns="0" rIns="0" bIns="0" rtlCol="0" anchor="t">
            <a:spAutoFit/>
          </a:bodyPr>
          <a:lstStyle/>
          <a:p>
            <a:pPr algn="ctr">
              <a:lnSpc>
                <a:spcPts val="5126"/>
              </a:lnSpc>
            </a:pPr>
            <a:r>
              <a:rPr lang="en-US" sz="4271">
                <a:solidFill>
                  <a:srgbClr val="363636"/>
                </a:solidFill>
                <a:latin typeface="Arial" panose="020B0604020202020204" pitchFamily="34" charset="0"/>
                <a:cs typeface="Arial" panose="020B0604020202020204" pitchFamily="34" charset="0"/>
              </a:rPr>
              <a:t>1</a:t>
            </a:r>
          </a:p>
        </p:txBody>
      </p:sp>
      <p:sp>
        <p:nvSpPr>
          <p:cNvPr id="14" name="TextBox 14"/>
          <p:cNvSpPr txBox="1"/>
          <p:nvPr/>
        </p:nvSpPr>
        <p:spPr>
          <a:xfrm>
            <a:off x="6607430" y="4960342"/>
            <a:ext cx="937219" cy="657225"/>
          </a:xfrm>
          <a:prstGeom prst="rect">
            <a:avLst/>
          </a:prstGeom>
        </p:spPr>
        <p:txBody>
          <a:bodyPr lIns="0" tIns="0" rIns="0" bIns="0" rtlCol="0" anchor="t">
            <a:spAutoFit/>
          </a:bodyPr>
          <a:lstStyle/>
          <a:p>
            <a:pPr algn="ctr">
              <a:lnSpc>
                <a:spcPts val="5126"/>
              </a:lnSpc>
            </a:pPr>
            <a:r>
              <a:rPr lang="en-US" sz="4271">
                <a:solidFill>
                  <a:srgbClr val="363636"/>
                </a:solidFill>
                <a:latin typeface="Arial" panose="020B0604020202020204" pitchFamily="34" charset="0"/>
                <a:cs typeface="Arial" panose="020B0604020202020204" pitchFamily="34" charset="0"/>
              </a:rPr>
              <a:t>2</a:t>
            </a:r>
          </a:p>
        </p:txBody>
      </p:sp>
      <p:sp>
        <p:nvSpPr>
          <p:cNvPr id="15" name="TextBox 15"/>
          <p:cNvSpPr txBox="1"/>
          <p:nvPr/>
        </p:nvSpPr>
        <p:spPr>
          <a:xfrm>
            <a:off x="7983508" y="4184236"/>
            <a:ext cx="6076629" cy="418548"/>
          </a:xfrm>
          <a:prstGeom prst="rect">
            <a:avLst/>
          </a:prstGeom>
        </p:spPr>
        <p:txBody>
          <a:bodyPr lIns="0" tIns="0" rIns="0" bIns="0" rtlCol="0" anchor="t">
            <a:spAutoFit/>
          </a:bodyPr>
          <a:lstStyle/>
          <a:p>
            <a:pPr algn="l">
              <a:lnSpc>
                <a:spcPts val="3483"/>
              </a:lnSpc>
            </a:pPr>
            <a:r>
              <a:rPr lang="en-US" sz="2524" spc="247">
                <a:solidFill>
                  <a:srgbClr val="231F20"/>
                </a:solidFill>
                <a:latin typeface="Arial" panose="020B0604020202020204" pitchFamily="34" charset="0"/>
                <a:cs typeface="Arial" panose="020B0604020202020204" pitchFamily="34" charset="0"/>
              </a:rPr>
              <a:t>ACTIVITY DIAGRAM</a:t>
            </a:r>
          </a:p>
        </p:txBody>
      </p:sp>
      <p:sp>
        <p:nvSpPr>
          <p:cNvPr id="16" name="TextBox 16"/>
          <p:cNvSpPr txBox="1"/>
          <p:nvPr/>
        </p:nvSpPr>
        <p:spPr>
          <a:xfrm>
            <a:off x="7983508" y="5104327"/>
            <a:ext cx="5790503" cy="418548"/>
          </a:xfrm>
          <a:prstGeom prst="rect">
            <a:avLst/>
          </a:prstGeom>
        </p:spPr>
        <p:txBody>
          <a:bodyPr lIns="0" tIns="0" rIns="0" bIns="0" rtlCol="0" anchor="t">
            <a:spAutoFit/>
          </a:bodyPr>
          <a:lstStyle/>
          <a:p>
            <a:pPr marL="0" lvl="0" indent="0" algn="l">
              <a:lnSpc>
                <a:spcPts val="3483"/>
              </a:lnSpc>
              <a:spcBef>
                <a:spcPct val="0"/>
              </a:spcBef>
            </a:pPr>
            <a:r>
              <a:rPr lang="en-US" sz="2524" spc="247">
                <a:solidFill>
                  <a:srgbClr val="231F20"/>
                </a:solidFill>
                <a:latin typeface="Arial" panose="020B0604020202020204" pitchFamily="34" charset="0"/>
                <a:cs typeface="Arial" panose="020B0604020202020204" pitchFamily="34" charset="0"/>
              </a:rPr>
              <a:t>CLASS DIAGRAM</a:t>
            </a:r>
          </a:p>
        </p:txBody>
      </p:sp>
      <p:sp>
        <p:nvSpPr>
          <p:cNvPr id="17" name="TextBox 17"/>
          <p:cNvSpPr txBox="1"/>
          <p:nvPr/>
        </p:nvSpPr>
        <p:spPr>
          <a:xfrm>
            <a:off x="6607430" y="5846167"/>
            <a:ext cx="937219" cy="657225"/>
          </a:xfrm>
          <a:prstGeom prst="rect">
            <a:avLst/>
          </a:prstGeom>
        </p:spPr>
        <p:txBody>
          <a:bodyPr lIns="0" tIns="0" rIns="0" bIns="0" rtlCol="0" anchor="t">
            <a:spAutoFit/>
          </a:bodyPr>
          <a:lstStyle/>
          <a:p>
            <a:pPr algn="ctr">
              <a:lnSpc>
                <a:spcPts val="5126"/>
              </a:lnSpc>
            </a:pPr>
            <a:r>
              <a:rPr lang="en-US" sz="4271">
                <a:solidFill>
                  <a:srgbClr val="363636"/>
                </a:solidFill>
                <a:latin typeface="Arial" panose="020B0604020202020204" pitchFamily="34" charset="0"/>
                <a:cs typeface="Arial" panose="020B0604020202020204" pitchFamily="34" charset="0"/>
              </a:rPr>
              <a:t>3</a:t>
            </a:r>
          </a:p>
        </p:txBody>
      </p:sp>
      <p:sp>
        <p:nvSpPr>
          <p:cNvPr id="18" name="TextBox 18"/>
          <p:cNvSpPr txBox="1"/>
          <p:nvPr/>
        </p:nvSpPr>
        <p:spPr>
          <a:xfrm>
            <a:off x="7983508" y="5990152"/>
            <a:ext cx="5790503" cy="418548"/>
          </a:xfrm>
          <a:prstGeom prst="rect">
            <a:avLst/>
          </a:prstGeom>
        </p:spPr>
        <p:txBody>
          <a:bodyPr lIns="0" tIns="0" rIns="0" bIns="0" rtlCol="0" anchor="t">
            <a:spAutoFit/>
          </a:bodyPr>
          <a:lstStyle/>
          <a:p>
            <a:pPr marL="0" lvl="0" indent="0" algn="l">
              <a:lnSpc>
                <a:spcPts val="3483"/>
              </a:lnSpc>
              <a:spcBef>
                <a:spcPct val="0"/>
              </a:spcBef>
            </a:pPr>
            <a:r>
              <a:rPr lang="en-US" sz="2524" spc="247">
                <a:solidFill>
                  <a:srgbClr val="231F20"/>
                </a:solidFill>
                <a:latin typeface="Arial" panose="020B0604020202020204" pitchFamily="34" charset="0"/>
                <a:cs typeface="Arial" panose="020B0604020202020204" pitchFamily="34" charset="0"/>
              </a:rPr>
              <a:t>SEQUENCE DIAGRAM</a:t>
            </a:r>
          </a:p>
        </p:txBody>
      </p:sp>
      <p:sp>
        <p:nvSpPr>
          <p:cNvPr id="19" name="TextBox 6">
            <a:extLst>
              <a:ext uri="{FF2B5EF4-FFF2-40B4-BE49-F238E27FC236}">
                <a16:creationId xmlns:a16="http://schemas.microsoft.com/office/drawing/2014/main" id="{4CEB77B0-4B8D-D66D-1C3E-914C0A4DE97F}"/>
              </a:ext>
            </a:extLst>
          </p:cNvPr>
          <p:cNvSpPr txBox="1"/>
          <p:nvPr/>
        </p:nvSpPr>
        <p:spPr>
          <a:xfrm>
            <a:off x="5025988" y="1028700"/>
            <a:ext cx="8658808" cy="1618648"/>
          </a:xfrm>
          <a:prstGeom prst="rect">
            <a:avLst/>
          </a:prstGeom>
        </p:spPr>
        <p:txBody>
          <a:bodyPr wrap="square" lIns="0" tIns="0" rIns="0" bIns="0" rtlCol="0" anchor="t">
            <a:spAutoFit/>
          </a:bodyPr>
          <a:lstStyle/>
          <a:p>
            <a:pPr algn="ctr">
              <a:lnSpc>
                <a:spcPts val="13774"/>
              </a:lnSpc>
            </a:pPr>
            <a:r>
              <a:rPr lang="en-US" sz="9981" b="1" spc="978" dirty="0">
                <a:solidFill>
                  <a:srgbClr val="231F20"/>
                </a:solidFill>
                <a:latin typeface="Arial" panose="020B0604020202020204" pitchFamily="34" charset="0"/>
                <a:cs typeface="Arial" panose="020B0604020202020204" pitchFamily="34" charset="0"/>
              </a:rPr>
              <a:t>3. THIẾT KẾ</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sp>
        <p:nvSpPr>
          <p:cNvPr id="2" name="Freeform 2"/>
          <p:cNvSpPr/>
          <p:nvPr/>
        </p:nvSpPr>
        <p:spPr>
          <a:xfrm>
            <a:off x="7436526" y="1238092"/>
            <a:ext cx="9405617" cy="9258300"/>
          </a:xfrm>
          <a:custGeom>
            <a:avLst/>
            <a:gdLst/>
            <a:ahLst/>
            <a:cxnLst/>
            <a:rect l="l" t="t" r="r" b="b"/>
            <a:pathLst>
              <a:path w="9405617" h="9258300">
                <a:moveTo>
                  <a:pt x="0" y="0"/>
                </a:moveTo>
                <a:lnTo>
                  <a:pt x="9405617" y="0"/>
                </a:lnTo>
                <a:lnTo>
                  <a:pt x="9405617" y="9258300"/>
                </a:lnTo>
                <a:lnTo>
                  <a:pt x="0" y="9258300"/>
                </a:lnTo>
                <a:lnTo>
                  <a:pt x="0" y="0"/>
                </a:lnTo>
                <a:close/>
              </a:path>
            </a:pathLst>
          </a:custGeom>
          <a:blipFill>
            <a:blip r:embed="rId2"/>
            <a:stretch>
              <a:fillRect/>
            </a:stretch>
          </a:blipFill>
        </p:spPr>
      </p:sp>
      <p:sp>
        <p:nvSpPr>
          <p:cNvPr id="3" name="TextBox 3"/>
          <p:cNvSpPr txBox="1"/>
          <p:nvPr/>
        </p:nvSpPr>
        <p:spPr>
          <a:xfrm>
            <a:off x="575740" y="389261"/>
            <a:ext cx="1454713" cy="995809"/>
          </a:xfrm>
          <a:prstGeom prst="rect">
            <a:avLst/>
          </a:prstGeom>
        </p:spPr>
        <p:txBody>
          <a:bodyPr lIns="0" tIns="0" rIns="0" bIns="0" rtlCol="0" anchor="t">
            <a:spAutoFit/>
          </a:bodyPr>
          <a:lstStyle/>
          <a:p>
            <a:pPr algn="ctr">
              <a:lnSpc>
                <a:spcPts val="7956"/>
              </a:lnSpc>
            </a:pPr>
            <a:r>
              <a:rPr lang="en-US" sz="6630">
                <a:solidFill>
                  <a:srgbClr val="363636"/>
                </a:solidFill>
                <a:latin typeface="Arial" panose="020B0604020202020204" pitchFamily="34" charset="0"/>
                <a:cs typeface="Arial" panose="020B0604020202020204" pitchFamily="34" charset="0"/>
              </a:rPr>
              <a:t>1</a:t>
            </a:r>
          </a:p>
        </p:txBody>
      </p:sp>
      <p:sp>
        <p:nvSpPr>
          <p:cNvPr id="4" name="TextBox 4"/>
          <p:cNvSpPr txBox="1"/>
          <p:nvPr/>
        </p:nvSpPr>
        <p:spPr>
          <a:xfrm>
            <a:off x="2711632" y="580900"/>
            <a:ext cx="12675870" cy="657192"/>
          </a:xfrm>
          <a:prstGeom prst="rect">
            <a:avLst/>
          </a:prstGeom>
        </p:spPr>
        <p:txBody>
          <a:bodyPr lIns="0" tIns="0" rIns="0" bIns="0" rtlCol="0" anchor="t">
            <a:spAutoFit/>
          </a:bodyPr>
          <a:lstStyle/>
          <a:p>
            <a:pPr marL="0" lvl="0" indent="0" algn="l">
              <a:lnSpc>
                <a:spcPts val="5406"/>
              </a:lnSpc>
              <a:spcBef>
                <a:spcPct val="0"/>
              </a:spcBef>
            </a:pPr>
            <a:r>
              <a:rPr lang="en-US" sz="3917" spc="383">
                <a:solidFill>
                  <a:srgbClr val="231F20"/>
                </a:solidFill>
                <a:latin typeface="Arial" panose="020B0604020202020204" pitchFamily="34" charset="0"/>
                <a:cs typeface="Arial" panose="020B0604020202020204" pitchFamily="34" charset="0"/>
              </a:rPr>
              <a:t>ACTIVITY DIAGRAM</a:t>
            </a:r>
          </a:p>
        </p:txBody>
      </p:sp>
      <p:sp>
        <p:nvSpPr>
          <p:cNvPr id="5" name="TextBox 5"/>
          <p:cNvSpPr txBox="1"/>
          <p:nvPr/>
        </p:nvSpPr>
        <p:spPr>
          <a:xfrm>
            <a:off x="1801257" y="1507176"/>
            <a:ext cx="4584224" cy="859146"/>
          </a:xfrm>
          <a:prstGeom prst="rect">
            <a:avLst/>
          </a:prstGeom>
        </p:spPr>
        <p:txBody>
          <a:bodyPr lIns="0" tIns="0" rIns="0" bIns="0" rtlCol="0" anchor="t">
            <a:spAutoFit/>
          </a:bodyPr>
          <a:lstStyle/>
          <a:p>
            <a:pPr algn="ctr">
              <a:lnSpc>
                <a:spcPts val="3483"/>
              </a:lnSpc>
              <a:spcBef>
                <a:spcPct val="0"/>
              </a:spcBef>
            </a:pPr>
            <a:r>
              <a:rPr lang="en-US" sz="2524" spc="247">
                <a:solidFill>
                  <a:srgbClr val="000000"/>
                </a:solidFill>
                <a:latin typeface="Arial" panose="020B0604020202020204" pitchFamily="34" charset="0"/>
                <a:cs typeface="Arial" panose="020B0604020202020204" pitchFamily="34" charset="0"/>
              </a:rPr>
              <a:t>CHỨC NĂNG QUẢN LÍ BÀN</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sp>
        <p:nvSpPr>
          <p:cNvPr id="2" name="Freeform 2"/>
          <p:cNvSpPr/>
          <p:nvPr/>
        </p:nvSpPr>
        <p:spPr>
          <a:xfrm rot="7659121">
            <a:off x="-4012602" y="5585714"/>
            <a:ext cx="7629294" cy="7828566"/>
          </a:xfrm>
          <a:custGeom>
            <a:avLst/>
            <a:gdLst/>
            <a:ahLst/>
            <a:cxnLst/>
            <a:rect l="l" t="t" r="r" b="b"/>
            <a:pathLst>
              <a:path w="7629294" h="7828566">
                <a:moveTo>
                  <a:pt x="0" y="0"/>
                </a:moveTo>
                <a:lnTo>
                  <a:pt x="7629294" y="0"/>
                </a:lnTo>
                <a:lnTo>
                  <a:pt x="7629294" y="7828566"/>
                </a:lnTo>
                <a:lnTo>
                  <a:pt x="0" y="78285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4999719" y="3006818"/>
            <a:ext cx="1400485" cy="1025011"/>
            <a:chOff x="0" y="0"/>
            <a:chExt cx="368852" cy="269962"/>
          </a:xfrm>
        </p:grpSpPr>
        <p:sp>
          <p:nvSpPr>
            <p:cNvPr id="4" name="Freeform 4"/>
            <p:cNvSpPr/>
            <p:nvPr/>
          </p:nvSpPr>
          <p:spPr>
            <a:xfrm>
              <a:off x="0" y="0"/>
              <a:ext cx="368852" cy="269962"/>
            </a:xfrm>
            <a:custGeom>
              <a:avLst/>
              <a:gdLst/>
              <a:ahLst/>
              <a:cxnLst/>
              <a:rect l="l" t="t" r="r" b="b"/>
              <a:pathLst>
                <a:path w="368852" h="269962">
                  <a:moveTo>
                    <a:pt x="0" y="0"/>
                  </a:moveTo>
                  <a:lnTo>
                    <a:pt x="368852" y="0"/>
                  </a:lnTo>
                  <a:lnTo>
                    <a:pt x="368852" y="269962"/>
                  </a:lnTo>
                  <a:lnTo>
                    <a:pt x="0" y="269962"/>
                  </a:lnTo>
                  <a:close/>
                </a:path>
              </a:pathLst>
            </a:custGeom>
            <a:solidFill>
              <a:srgbClr val="DF5E00"/>
            </a:solidFill>
          </p:spPr>
        </p:sp>
        <p:sp>
          <p:nvSpPr>
            <p:cNvPr id="5" name="TextBox 5"/>
            <p:cNvSpPr txBox="1"/>
            <p:nvPr/>
          </p:nvSpPr>
          <p:spPr>
            <a:xfrm>
              <a:off x="0" y="-19050"/>
              <a:ext cx="368852" cy="289012"/>
            </a:xfrm>
            <a:prstGeom prst="rect">
              <a:avLst/>
            </a:prstGeom>
          </p:spPr>
          <p:txBody>
            <a:bodyPr lIns="50800" tIns="50800" rIns="50800" bIns="50800" rtlCol="0" anchor="ctr"/>
            <a:lstStyle/>
            <a:p>
              <a:pPr algn="ctr">
                <a:lnSpc>
                  <a:spcPts val="2859"/>
                </a:lnSpc>
              </a:pPr>
              <a:endParaRPr>
                <a:latin typeface="Arial" panose="020B0604020202020204" pitchFamily="34" charset="0"/>
                <a:cs typeface="Arial" panose="020B0604020202020204" pitchFamily="34" charset="0"/>
              </a:endParaRPr>
            </a:p>
          </p:txBody>
        </p:sp>
      </p:grpSp>
      <p:sp>
        <p:nvSpPr>
          <p:cNvPr id="7" name="Freeform 7"/>
          <p:cNvSpPr/>
          <p:nvPr/>
        </p:nvSpPr>
        <p:spPr>
          <a:xfrm rot="2016048">
            <a:off x="12243487" y="-1005305"/>
            <a:ext cx="10749463" cy="2687366"/>
          </a:xfrm>
          <a:custGeom>
            <a:avLst/>
            <a:gdLst/>
            <a:ahLst/>
            <a:cxnLst/>
            <a:rect l="l" t="t" r="r" b="b"/>
            <a:pathLst>
              <a:path w="10749463" h="2687366">
                <a:moveTo>
                  <a:pt x="0" y="0"/>
                </a:moveTo>
                <a:lnTo>
                  <a:pt x="10749463" y="0"/>
                </a:lnTo>
                <a:lnTo>
                  <a:pt x="10749463" y="2687365"/>
                </a:lnTo>
                <a:lnTo>
                  <a:pt x="0" y="268736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TextBox 8"/>
          <p:cNvSpPr txBox="1"/>
          <p:nvPr/>
        </p:nvSpPr>
        <p:spPr>
          <a:xfrm>
            <a:off x="5231353" y="3225185"/>
            <a:ext cx="937219" cy="657225"/>
          </a:xfrm>
          <a:prstGeom prst="rect">
            <a:avLst/>
          </a:prstGeom>
        </p:spPr>
        <p:txBody>
          <a:bodyPr lIns="0" tIns="0" rIns="0" bIns="0" rtlCol="0" anchor="t">
            <a:spAutoFit/>
          </a:bodyPr>
          <a:lstStyle/>
          <a:p>
            <a:pPr algn="ctr">
              <a:lnSpc>
                <a:spcPts val="5126"/>
              </a:lnSpc>
            </a:pPr>
            <a:r>
              <a:rPr lang="en-US" sz="4271">
                <a:solidFill>
                  <a:srgbClr val="363636"/>
                </a:solidFill>
                <a:latin typeface="Arial" panose="020B0604020202020204" pitchFamily="34" charset="0"/>
                <a:cs typeface="Arial" panose="020B0604020202020204" pitchFamily="34" charset="0"/>
              </a:rPr>
              <a:t>I</a:t>
            </a:r>
          </a:p>
        </p:txBody>
      </p:sp>
      <p:grpSp>
        <p:nvGrpSpPr>
          <p:cNvPr id="9" name="Group 9"/>
          <p:cNvGrpSpPr/>
          <p:nvPr/>
        </p:nvGrpSpPr>
        <p:grpSpPr>
          <a:xfrm>
            <a:off x="6607430" y="4741976"/>
            <a:ext cx="3497910" cy="1025011"/>
            <a:chOff x="0" y="0"/>
            <a:chExt cx="921260" cy="269962"/>
          </a:xfrm>
        </p:grpSpPr>
        <p:sp>
          <p:nvSpPr>
            <p:cNvPr id="10" name="Freeform 10"/>
            <p:cNvSpPr/>
            <p:nvPr/>
          </p:nvSpPr>
          <p:spPr>
            <a:xfrm>
              <a:off x="0" y="0"/>
              <a:ext cx="921260" cy="269962"/>
            </a:xfrm>
            <a:custGeom>
              <a:avLst/>
              <a:gdLst/>
              <a:ahLst/>
              <a:cxnLst/>
              <a:rect l="l" t="t" r="r" b="b"/>
              <a:pathLst>
                <a:path w="921260" h="269962">
                  <a:moveTo>
                    <a:pt x="0" y="0"/>
                  </a:moveTo>
                  <a:lnTo>
                    <a:pt x="921260" y="0"/>
                  </a:lnTo>
                  <a:lnTo>
                    <a:pt x="921260" y="269962"/>
                  </a:lnTo>
                  <a:lnTo>
                    <a:pt x="0" y="269962"/>
                  </a:lnTo>
                  <a:close/>
                </a:path>
              </a:pathLst>
            </a:custGeom>
            <a:solidFill>
              <a:srgbClr val="DF5E00"/>
            </a:solidFill>
          </p:spPr>
        </p:sp>
        <p:sp>
          <p:nvSpPr>
            <p:cNvPr id="11" name="TextBox 11"/>
            <p:cNvSpPr txBox="1"/>
            <p:nvPr/>
          </p:nvSpPr>
          <p:spPr>
            <a:xfrm>
              <a:off x="0" y="-19050"/>
              <a:ext cx="921260" cy="289012"/>
            </a:xfrm>
            <a:prstGeom prst="rect">
              <a:avLst/>
            </a:prstGeom>
          </p:spPr>
          <p:txBody>
            <a:bodyPr lIns="50800" tIns="50800" rIns="50800" bIns="50800" rtlCol="0" anchor="ctr"/>
            <a:lstStyle/>
            <a:p>
              <a:pPr algn="ctr">
                <a:lnSpc>
                  <a:spcPts val="2859"/>
                </a:lnSpc>
              </a:pPr>
              <a:endParaRPr>
                <a:latin typeface="Arial" panose="020B0604020202020204" pitchFamily="34" charset="0"/>
                <a:cs typeface="Arial" panose="020B0604020202020204" pitchFamily="34" charset="0"/>
              </a:endParaRPr>
            </a:p>
          </p:txBody>
        </p:sp>
      </p:grpSp>
      <p:sp>
        <p:nvSpPr>
          <p:cNvPr id="12" name="TextBox 12"/>
          <p:cNvSpPr txBox="1"/>
          <p:nvPr/>
        </p:nvSpPr>
        <p:spPr>
          <a:xfrm>
            <a:off x="6607430" y="4079185"/>
            <a:ext cx="937219" cy="657225"/>
          </a:xfrm>
          <a:prstGeom prst="rect">
            <a:avLst/>
          </a:prstGeom>
        </p:spPr>
        <p:txBody>
          <a:bodyPr lIns="0" tIns="0" rIns="0" bIns="0" rtlCol="0" anchor="t">
            <a:spAutoFit/>
          </a:bodyPr>
          <a:lstStyle/>
          <a:p>
            <a:pPr algn="ctr">
              <a:lnSpc>
                <a:spcPts val="5126"/>
              </a:lnSpc>
            </a:pPr>
            <a:r>
              <a:rPr lang="en-US" sz="4271">
                <a:solidFill>
                  <a:srgbClr val="363636"/>
                </a:solidFill>
                <a:latin typeface="Arial" panose="020B0604020202020204" pitchFamily="34" charset="0"/>
                <a:cs typeface="Arial" panose="020B0604020202020204" pitchFamily="34" charset="0"/>
              </a:rPr>
              <a:t>1</a:t>
            </a:r>
          </a:p>
        </p:txBody>
      </p:sp>
      <p:sp>
        <p:nvSpPr>
          <p:cNvPr id="13" name="TextBox 13"/>
          <p:cNvSpPr txBox="1"/>
          <p:nvPr/>
        </p:nvSpPr>
        <p:spPr>
          <a:xfrm>
            <a:off x="6607430" y="4960342"/>
            <a:ext cx="937219" cy="657225"/>
          </a:xfrm>
          <a:prstGeom prst="rect">
            <a:avLst/>
          </a:prstGeom>
        </p:spPr>
        <p:txBody>
          <a:bodyPr lIns="0" tIns="0" rIns="0" bIns="0" rtlCol="0" anchor="t">
            <a:spAutoFit/>
          </a:bodyPr>
          <a:lstStyle/>
          <a:p>
            <a:pPr algn="ctr">
              <a:lnSpc>
                <a:spcPts val="5126"/>
              </a:lnSpc>
            </a:pPr>
            <a:r>
              <a:rPr lang="en-US" sz="4271">
                <a:solidFill>
                  <a:srgbClr val="363636"/>
                </a:solidFill>
                <a:latin typeface="Arial" panose="020B0604020202020204" pitchFamily="34" charset="0"/>
                <a:cs typeface="Arial" panose="020B0604020202020204" pitchFamily="34" charset="0"/>
              </a:rPr>
              <a:t>2</a:t>
            </a:r>
          </a:p>
        </p:txBody>
      </p:sp>
      <p:sp>
        <p:nvSpPr>
          <p:cNvPr id="14" name="TextBox 14"/>
          <p:cNvSpPr txBox="1"/>
          <p:nvPr/>
        </p:nvSpPr>
        <p:spPr>
          <a:xfrm>
            <a:off x="6607430" y="5757462"/>
            <a:ext cx="937219" cy="657225"/>
          </a:xfrm>
          <a:prstGeom prst="rect">
            <a:avLst/>
          </a:prstGeom>
        </p:spPr>
        <p:txBody>
          <a:bodyPr lIns="0" tIns="0" rIns="0" bIns="0" rtlCol="0" anchor="t">
            <a:spAutoFit/>
          </a:bodyPr>
          <a:lstStyle/>
          <a:p>
            <a:pPr algn="ctr">
              <a:lnSpc>
                <a:spcPts val="5126"/>
              </a:lnSpc>
            </a:pPr>
            <a:r>
              <a:rPr lang="en-US" sz="4271">
                <a:solidFill>
                  <a:srgbClr val="363636"/>
                </a:solidFill>
                <a:latin typeface="Arial" panose="020B0604020202020204" pitchFamily="34" charset="0"/>
                <a:cs typeface="Arial" panose="020B0604020202020204" pitchFamily="34" charset="0"/>
              </a:rPr>
              <a:t>3</a:t>
            </a:r>
          </a:p>
        </p:txBody>
      </p:sp>
      <p:sp>
        <p:nvSpPr>
          <p:cNvPr id="15" name="TextBox 15"/>
          <p:cNvSpPr txBox="1"/>
          <p:nvPr/>
        </p:nvSpPr>
        <p:spPr>
          <a:xfrm>
            <a:off x="6607430" y="3333137"/>
            <a:ext cx="5790503" cy="418548"/>
          </a:xfrm>
          <a:prstGeom prst="rect">
            <a:avLst/>
          </a:prstGeom>
        </p:spPr>
        <p:txBody>
          <a:bodyPr lIns="0" tIns="0" rIns="0" bIns="0" rtlCol="0" anchor="t">
            <a:spAutoFit/>
          </a:bodyPr>
          <a:lstStyle/>
          <a:p>
            <a:pPr algn="l">
              <a:lnSpc>
                <a:spcPts val="3483"/>
              </a:lnSpc>
            </a:pPr>
            <a:r>
              <a:rPr lang="en-US" sz="2524" spc="247">
                <a:solidFill>
                  <a:srgbClr val="231F20"/>
                </a:solidFill>
                <a:latin typeface="Arial" panose="020B0604020202020204" pitchFamily="34" charset="0"/>
                <a:cs typeface="Arial" panose="020B0604020202020204" pitchFamily="34" charset="0"/>
              </a:rPr>
              <a:t>GIỚI THIỆU</a:t>
            </a:r>
          </a:p>
        </p:txBody>
      </p:sp>
      <p:sp>
        <p:nvSpPr>
          <p:cNvPr id="16" name="TextBox 16"/>
          <p:cNvSpPr txBox="1"/>
          <p:nvPr/>
        </p:nvSpPr>
        <p:spPr>
          <a:xfrm>
            <a:off x="7983508" y="4184236"/>
            <a:ext cx="6076629" cy="418548"/>
          </a:xfrm>
          <a:prstGeom prst="rect">
            <a:avLst/>
          </a:prstGeom>
        </p:spPr>
        <p:txBody>
          <a:bodyPr lIns="0" tIns="0" rIns="0" bIns="0" rtlCol="0" anchor="t">
            <a:spAutoFit/>
          </a:bodyPr>
          <a:lstStyle/>
          <a:p>
            <a:pPr algn="l">
              <a:lnSpc>
                <a:spcPts val="3483"/>
              </a:lnSpc>
            </a:pPr>
            <a:r>
              <a:rPr lang="en-US" sz="2524" spc="247">
                <a:solidFill>
                  <a:srgbClr val="231F20"/>
                </a:solidFill>
                <a:latin typeface="Arial" panose="020B0604020202020204" pitchFamily="34" charset="0"/>
                <a:cs typeface="Arial" panose="020B0604020202020204" pitchFamily="34" charset="0"/>
              </a:rPr>
              <a:t>LÍ DO THỰC HIỆN ĐỀ TÀI</a:t>
            </a:r>
          </a:p>
        </p:txBody>
      </p:sp>
      <p:sp>
        <p:nvSpPr>
          <p:cNvPr id="17" name="TextBox 17"/>
          <p:cNvSpPr txBox="1"/>
          <p:nvPr/>
        </p:nvSpPr>
        <p:spPr>
          <a:xfrm>
            <a:off x="7983508" y="5104327"/>
            <a:ext cx="5790503" cy="418548"/>
          </a:xfrm>
          <a:prstGeom prst="rect">
            <a:avLst/>
          </a:prstGeom>
        </p:spPr>
        <p:txBody>
          <a:bodyPr lIns="0" tIns="0" rIns="0" bIns="0" rtlCol="0" anchor="t">
            <a:spAutoFit/>
          </a:bodyPr>
          <a:lstStyle/>
          <a:p>
            <a:pPr marL="0" lvl="0" indent="0" algn="l">
              <a:lnSpc>
                <a:spcPts val="3483"/>
              </a:lnSpc>
              <a:spcBef>
                <a:spcPct val="0"/>
              </a:spcBef>
            </a:pPr>
            <a:r>
              <a:rPr lang="en-US" sz="2524" spc="247">
                <a:solidFill>
                  <a:srgbClr val="231F20"/>
                </a:solidFill>
                <a:latin typeface="Arial" panose="020B0604020202020204" pitchFamily="34" charset="0"/>
                <a:cs typeface="Arial" panose="020B0604020202020204" pitchFamily="34" charset="0"/>
              </a:rPr>
              <a:t>MỤC TIÊU</a:t>
            </a:r>
          </a:p>
        </p:txBody>
      </p:sp>
      <p:sp>
        <p:nvSpPr>
          <p:cNvPr id="18" name="TextBox 18"/>
          <p:cNvSpPr txBox="1"/>
          <p:nvPr/>
        </p:nvSpPr>
        <p:spPr>
          <a:xfrm>
            <a:off x="7983508" y="5898544"/>
            <a:ext cx="6076629" cy="418548"/>
          </a:xfrm>
          <a:prstGeom prst="rect">
            <a:avLst/>
          </a:prstGeom>
        </p:spPr>
        <p:txBody>
          <a:bodyPr lIns="0" tIns="0" rIns="0" bIns="0" rtlCol="0" anchor="t">
            <a:spAutoFit/>
          </a:bodyPr>
          <a:lstStyle/>
          <a:p>
            <a:pPr marL="0" lvl="0" indent="0" algn="l">
              <a:lnSpc>
                <a:spcPts val="3483"/>
              </a:lnSpc>
              <a:spcBef>
                <a:spcPct val="0"/>
              </a:spcBef>
            </a:pPr>
            <a:r>
              <a:rPr lang="en-US" sz="2524" spc="247">
                <a:solidFill>
                  <a:srgbClr val="231F20"/>
                </a:solidFill>
                <a:latin typeface="Arial" panose="020B0604020202020204" pitchFamily="34" charset="0"/>
                <a:cs typeface="Arial" panose="020B0604020202020204" pitchFamily="34" charset="0"/>
              </a:rPr>
              <a:t>PHƯƠNG PHÁP THỰC HIỆN</a:t>
            </a:r>
          </a:p>
        </p:txBody>
      </p:sp>
      <p:sp>
        <p:nvSpPr>
          <p:cNvPr id="19" name="TextBox 19"/>
          <p:cNvSpPr txBox="1"/>
          <p:nvPr/>
        </p:nvSpPr>
        <p:spPr>
          <a:xfrm>
            <a:off x="6607430" y="6643287"/>
            <a:ext cx="937219" cy="657225"/>
          </a:xfrm>
          <a:prstGeom prst="rect">
            <a:avLst/>
          </a:prstGeom>
        </p:spPr>
        <p:txBody>
          <a:bodyPr lIns="0" tIns="0" rIns="0" bIns="0" rtlCol="0" anchor="t">
            <a:spAutoFit/>
          </a:bodyPr>
          <a:lstStyle/>
          <a:p>
            <a:pPr algn="ctr">
              <a:lnSpc>
                <a:spcPts val="5126"/>
              </a:lnSpc>
            </a:pPr>
            <a:r>
              <a:rPr lang="en-US" sz="4271">
                <a:solidFill>
                  <a:srgbClr val="363636"/>
                </a:solidFill>
                <a:latin typeface="Arial" panose="020B0604020202020204" pitchFamily="34" charset="0"/>
                <a:cs typeface="Arial" panose="020B0604020202020204" pitchFamily="34" charset="0"/>
              </a:rPr>
              <a:t>4</a:t>
            </a:r>
          </a:p>
        </p:txBody>
      </p:sp>
      <p:sp>
        <p:nvSpPr>
          <p:cNvPr id="20" name="TextBox 20"/>
          <p:cNvSpPr txBox="1"/>
          <p:nvPr/>
        </p:nvSpPr>
        <p:spPr>
          <a:xfrm>
            <a:off x="7983508" y="6688568"/>
            <a:ext cx="6076629" cy="418548"/>
          </a:xfrm>
          <a:prstGeom prst="rect">
            <a:avLst/>
          </a:prstGeom>
        </p:spPr>
        <p:txBody>
          <a:bodyPr lIns="0" tIns="0" rIns="0" bIns="0" rtlCol="0" anchor="t">
            <a:spAutoFit/>
          </a:bodyPr>
          <a:lstStyle/>
          <a:p>
            <a:pPr marL="0" lvl="0" indent="0" algn="l">
              <a:lnSpc>
                <a:spcPts val="3483"/>
              </a:lnSpc>
              <a:spcBef>
                <a:spcPct val="0"/>
              </a:spcBef>
            </a:pPr>
            <a:r>
              <a:rPr lang="en-US" sz="2524" spc="247">
                <a:solidFill>
                  <a:srgbClr val="231F20"/>
                </a:solidFill>
                <a:latin typeface="Arial" panose="020B0604020202020204" pitchFamily="34" charset="0"/>
                <a:cs typeface="Arial" panose="020B0604020202020204" pitchFamily="34" charset="0"/>
              </a:rPr>
              <a:t>MỤC TIÊU ĐỀ RA</a:t>
            </a:r>
          </a:p>
        </p:txBody>
      </p:sp>
      <p:sp>
        <p:nvSpPr>
          <p:cNvPr id="21" name="TextBox 17">
            <a:extLst>
              <a:ext uri="{FF2B5EF4-FFF2-40B4-BE49-F238E27FC236}">
                <a16:creationId xmlns:a16="http://schemas.microsoft.com/office/drawing/2014/main" id="{4D1A5654-5656-AD4D-F967-CD9357D0976D}"/>
              </a:ext>
            </a:extLst>
          </p:cNvPr>
          <p:cNvSpPr txBox="1"/>
          <p:nvPr/>
        </p:nvSpPr>
        <p:spPr>
          <a:xfrm>
            <a:off x="-117722" y="1758585"/>
            <a:ext cx="17909020" cy="795549"/>
          </a:xfrm>
          <a:prstGeom prst="rect">
            <a:avLst/>
          </a:prstGeom>
        </p:spPr>
        <p:txBody>
          <a:bodyPr lIns="0" tIns="0" rIns="0" bIns="0" rtlCol="0" anchor="t">
            <a:spAutoFit/>
          </a:bodyPr>
          <a:lstStyle/>
          <a:p>
            <a:pPr marL="1032524" lvl="1" indent="-516262" algn="ctr">
              <a:lnSpc>
                <a:spcPts val="6599"/>
              </a:lnSpc>
              <a:buAutoNum type="arabicPeriod"/>
            </a:pPr>
            <a:r>
              <a:rPr lang="en-US" sz="4782" spc="468" dirty="0">
                <a:solidFill>
                  <a:srgbClr val="DF5E00"/>
                </a:solidFill>
                <a:latin typeface="Arial" panose="020B0604020202020204" pitchFamily="34" charset="0"/>
                <a:cs typeface="Arial" panose="020B0604020202020204" pitchFamily="34" charset="0"/>
              </a:rPr>
              <a:t>TỔNG QUAN VỀ ỨNG DỤNG VÀ ĐẶC TẢ YÊU CẦU</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sp>
        <p:nvSpPr>
          <p:cNvPr id="2" name="Freeform 2"/>
          <p:cNvSpPr/>
          <p:nvPr/>
        </p:nvSpPr>
        <p:spPr>
          <a:xfrm>
            <a:off x="8526157" y="0"/>
            <a:ext cx="9557078" cy="9840952"/>
          </a:xfrm>
          <a:custGeom>
            <a:avLst/>
            <a:gdLst/>
            <a:ahLst/>
            <a:cxnLst/>
            <a:rect l="l" t="t" r="r" b="b"/>
            <a:pathLst>
              <a:path w="9557078" h="9840952">
                <a:moveTo>
                  <a:pt x="0" y="0"/>
                </a:moveTo>
                <a:lnTo>
                  <a:pt x="9557078" y="0"/>
                </a:lnTo>
                <a:lnTo>
                  <a:pt x="9557078" y="9840952"/>
                </a:lnTo>
                <a:lnTo>
                  <a:pt x="0" y="9840952"/>
                </a:lnTo>
                <a:lnTo>
                  <a:pt x="0" y="0"/>
                </a:lnTo>
                <a:close/>
              </a:path>
            </a:pathLst>
          </a:custGeom>
          <a:blipFill>
            <a:blip r:embed="rId2"/>
            <a:stretch>
              <a:fillRect/>
            </a:stretch>
          </a:blipFill>
        </p:spPr>
      </p:sp>
      <p:sp>
        <p:nvSpPr>
          <p:cNvPr id="3" name="TextBox 3"/>
          <p:cNvSpPr txBox="1"/>
          <p:nvPr/>
        </p:nvSpPr>
        <p:spPr>
          <a:xfrm>
            <a:off x="575740" y="389261"/>
            <a:ext cx="1454713" cy="995809"/>
          </a:xfrm>
          <a:prstGeom prst="rect">
            <a:avLst/>
          </a:prstGeom>
        </p:spPr>
        <p:txBody>
          <a:bodyPr lIns="0" tIns="0" rIns="0" bIns="0" rtlCol="0" anchor="t">
            <a:spAutoFit/>
          </a:bodyPr>
          <a:lstStyle/>
          <a:p>
            <a:pPr algn="ctr">
              <a:lnSpc>
                <a:spcPts val="7956"/>
              </a:lnSpc>
            </a:pPr>
            <a:r>
              <a:rPr lang="en-US" sz="6630">
                <a:solidFill>
                  <a:srgbClr val="363636"/>
                </a:solidFill>
                <a:latin typeface="Arial" panose="020B0604020202020204" pitchFamily="34" charset="0"/>
                <a:cs typeface="Arial" panose="020B0604020202020204" pitchFamily="34" charset="0"/>
              </a:rPr>
              <a:t>1</a:t>
            </a:r>
          </a:p>
        </p:txBody>
      </p:sp>
      <p:sp>
        <p:nvSpPr>
          <p:cNvPr id="4" name="TextBox 4"/>
          <p:cNvSpPr txBox="1"/>
          <p:nvPr/>
        </p:nvSpPr>
        <p:spPr>
          <a:xfrm>
            <a:off x="2711632" y="580900"/>
            <a:ext cx="12675870" cy="657192"/>
          </a:xfrm>
          <a:prstGeom prst="rect">
            <a:avLst/>
          </a:prstGeom>
        </p:spPr>
        <p:txBody>
          <a:bodyPr lIns="0" tIns="0" rIns="0" bIns="0" rtlCol="0" anchor="t">
            <a:spAutoFit/>
          </a:bodyPr>
          <a:lstStyle/>
          <a:p>
            <a:pPr marL="0" lvl="0" indent="0" algn="l">
              <a:lnSpc>
                <a:spcPts val="5406"/>
              </a:lnSpc>
              <a:spcBef>
                <a:spcPct val="0"/>
              </a:spcBef>
            </a:pPr>
            <a:r>
              <a:rPr lang="en-US" sz="3917" spc="383">
                <a:solidFill>
                  <a:srgbClr val="231F20"/>
                </a:solidFill>
                <a:latin typeface="Arial" panose="020B0604020202020204" pitchFamily="34" charset="0"/>
                <a:cs typeface="Arial" panose="020B0604020202020204" pitchFamily="34" charset="0"/>
              </a:rPr>
              <a:t>ACTIVITY DIAGRAM</a:t>
            </a:r>
          </a:p>
        </p:txBody>
      </p:sp>
      <p:sp>
        <p:nvSpPr>
          <p:cNvPr id="5" name="TextBox 5"/>
          <p:cNvSpPr txBox="1"/>
          <p:nvPr/>
        </p:nvSpPr>
        <p:spPr>
          <a:xfrm>
            <a:off x="1801257" y="1507176"/>
            <a:ext cx="4584224" cy="859146"/>
          </a:xfrm>
          <a:prstGeom prst="rect">
            <a:avLst/>
          </a:prstGeom>
        </p:spPr>
        <p:txBody>
          <a:bodyPr lIns="0" tIns="0" rIns="0" bIns="0" rtlCol="0" anchor="t">
            <a:spAutoFit/>
          </a:bodyPr>
          <a:lstStyle/>
          <a:p>
            <a:pPr algn="ctr">
              <a:lnSpc>
                <a:spcPts val="3483"/>
              </a:lnSpc>
              <a:spcBef>
                <a:spcPct val="0"/>
              </a:spcBef>
            </a:pPr>
            <a:r>
              <a:rPr lang="en-US" sz="2524" spc="247">
                <a:solidFill>
                  <a:srgbClr val="000000"/>
                </a:solidFill>
                <a:latin typeface="Arial" panose="020B0604020202020204" pitchFamily="34" charset="0"/>
                <a:cs typeface="Arial" panose="020B0604020202020204" pitchFamily="34" charset="0"/>
              </a:rPr>
              <a:t>CHỨC NĂNG QUẢN LÍ BÀN</a:t>
            </a: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sp>
        <p:nvSpPr>
          <p:cNvPr id="2" name="Freeform 2"/>
          <p:cNvSpPr/>
          <p:nvPr/>
        </p:nvSpPr>
        <p:spPr>
          <a:xfrm>
            <a:off x="2840856" y="2230524"/>
            <a:ext cx="13079291" cy="7722264"/>
          </a:xfrm>
          <a:custGeom>
            <a:avLst/>
            <a:gdLst/>
            <a:ahLst/>
            <a:cxnLst/>
            <a:rect l="l" t="t" r="r" b="b"/>
            <a:pathLst>
              <a:path w="13079291" h="7722264">
                <a:moveTo>
                  <a:pt x="0" y="0"/>
                </a:moveTo>
                <a:lnTo>
                  <a:pt x="13079291" y="0"/>
                </a:lnTo>
                <a:lnTo>
                  <a:pt x="13079291" y="7722264"/>
                </a:lnTo>
                <a:lnTo>
                  <a:pt x="0" y="7722264"/>
                </a:lnTo>
                <a:lnTo>
                  <a:pt x="0" y="0"/>
                </a:lnTo>
                <a:close/>
              </a:path>
            </a:pathLst>
          </a:custGeom>
          <a:blipFill>
            <a:blip r:embed="rId2"/>
            <a:stretch>
              <a:fillRect/>
            </a:stretch>
          </a:blipFill>
        </p:spPr>
      </p:sp>
      <p:sp>
        <p:nvSpPr>
          <p:cNvPr id="3" name="TextBox 3"/>
          <p:cNvSpPr txBox="1"/>
          <p:nvPr/>
        </p:nvSpPr>
        <p:spPr>
          <a:xfrm>
            <a:off x="575740" y="389261"/>
            <a:ext cx="1454713" cy="995809"/>
          </a:xfrm>
          <a:prstGeom prst="rect">
            <a:avLst/>
          </a:prstGeom>
        </p:spPr>
        <p:txBody>
          <a:bodyPr lIns="0" tIns="0" rIns="0" bIns="0" rtlCol="0" anchor="t">
            <a:spAutoFit/>
          </a:bodyPr>
          <a:lstStyle/>
          <a:p>
            <a:pPr algn="ctr">
              <a:lnSpc>
                <a:spcPts val="7956"/>
              </a:lnSpc>
            </a:pPr>
            <a:r>
              <a:rPr lang="en-US" sz="6630">
                <a:solidFill>
                  <a:srgbClr val="363636"/>
                </a:solidFill>
                <a:latin typeface="Arial" panose="020B0604020202020204" pitchFamily="34" charset="0"/>
                <a:cs typeface="Arial" panose="020B0604020202020204" pitchFamily="34" charset="0"/>
              </a:rPr>
              <a:t>1</a:t>
            </a:r>
          </a:p>
        </p:txBody>
      </p:sp>
      <p:sp>
        <p:nvSpPr>
          <p:cNvPr id="4" name="TextBox 4"/>
          <p:cNvSpPr txBox="1"/>
          <p:nvPr/>
        </p:nvSpPr>
        <p:spPr>
          <a:xfrm>
            <a:off x="2711632" y="580900"/>
            <a:ext cx="12675870" cy="657192"/>
          </a:xfrm>
          <a:prstGeom prst="rect">
            <a:avLst/>
          </a:prstGeom>
        </p:spPr>
        <p:txBody>
          <a:bodyPr lIns="0" tIns="0" rIns="0" bIns="0" rtlCol="0" anchor="t">
            <a:spAutoFit/>
          </a:bodyPr>
          <a:lstStyle/>
          <a:p>
            <a:pPr marL="0" lvl="0" indent="0" algn="l">
              <a:lnSpc>
                <a:spcPts val="5406"/>
              </a:lnSpc>
              <a:spcBef>
                <a:spcPct val="0"/>
              </a:spcBef>
            </a:pPr>
            <a:r>
              <a:rPr lang="en-US" sz="3917" spc="383">
                <a:solidFill>
                  <a:srgbClr val="231F20"/>
                </a:solidFill>
                <a:latin typeface="Arial" panose="020B0604020202020204" pitchFamily="34" charset="0"/>
                <a:cs typeface="Arial" panose="020B0604020202020204" pitchFamily="34" charset="0"/>
              </a:rPr>
              <a:t>ACTIVITY DIAGRAM</a:t>
            </a:r>
          </a:p>
        </p:txBody>
      </p:sp>
      <p:sp>
        <p:nvSpPr>
          <p:cNvPr id="5" name="TextBox 5"/>
          <p:cNvSpPr txBox="1"/>
          <p:nvPr/>
        </p:nvSpPr>
        <p:spPr>
          <a:xfrm>
            <a:off x="1801257" y="1507176"/>
            <a:ext cx="4584224" cy="859146"/>
          </a:xfrm>
          <a:prstGeom prst="rect">
            <a:avLst/>
          </a:prstGeom>
        </p:spPr>
        <p:txBody>
          <a:bodyPr lIns="0" tIns="0" rIns="0" bIns="0" rtlCol="0" anchor="t">
            <a:spAutoFit/>
          </a:bodyPr>
          <a:lstStyle/>
          <a:p>
            <a:pPr algn="ctr">
              <a:lnSpc>
                <a:spcPts val="3483"/>
              </a:lnSpc>
              <a:spcBef>
                <a:spcPct val="0"/>
              </a:spcBef>
            </a:pPr>
            <a:r>
              <a:rPr lang="en-US" sz="2524" spc="247">
                <a:solidFill>
                  <a:srgbClr val="000000"/>
                </a:solidFill>
                <a:latin typeface="Arial" panose="020B0604020202020204" pitchFamily="34" charset="0"/>
                <a:cs typeface="Arial" panose="020B0604020202020204" pitchFamily="34" charset="0"/>
              </a:rPr>
              <a:t>CHỨC NĂNG QUẢN LÍ BÀN</a:t>
            </a: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sp>
        <p:nvSpPr>
          <p:cNvPr id="2" name="Freeform 2"/>
          <p:cNvSpPr/>
          <p:nvPr/>
        </p:nvSpPr>
        <p:spPr>
          <a:xfrm>
            <a:off x="242878" y="2425251"/>
            <a:ext cx="8901122" cy="5693649"/>
          </a:xfrm>
          <a:custGeom>
            <a:avLst/>
            <a:gdLst/>
            <a:ahLst/>
            <a:cxnLst/>
            <a:rect l="l" t="t" r="r" b="b"/>
            <a:pathLst>
              <a:path w="8901122" h="5693649">
                <a:moveTo>
                  <a:pt x="0" y="0"/>
                </a:moveTo>
                <a:lnTo>
                  <a:pt x="8901122" y="0"/>
                </a:lnTo>
                <a:lnTo>
                  <a:pt x="8901122" y="5693649"/>
                </a:lnTo>
                <a:lnTo>
                  <a:pt x="0" y="5693649"/>
                </a:lnTo>
                <a:lnTo>
                  <a:pt x="0" y="0"/>
                </a:lnTo>
                <a:close/>
              </a:path>
            </a:pathLst>
          </a:custGeom>
          <a:blipFill>
            <a:blip r:embed="rId2"/>
            <a:stretch>
              <a:fillRect b="-100000"/>
            </a:stretch>
          </a:blipFill>
        </p:spPr>
      </p:sp>
      <p:sp>
        <p:nvSpPr>
          <p:cNvPr id="3" name="Freeform 3"/>
          <p:cNvSpPr/>
          <p:nvPr/>
        </p:nvSpPr>
        <p:spPr>
          <a:xfrm>
            <a:off x="9169426" y="2295948"/>
            <a:ext cx="9118574" cy="5952256"/>
          </a:xfrm>
          <a:custGeom>
            <a:avLst/>
            <a:gdLst/>
            <a:ahLst/>
            <a:cxnLst/>
            <a:rect l="l" t="t" r="r" b="b"/>
            <a:pathLst>
              <a:path w="9118574" h="5952256">
                <a:moveTo>
                  <a:pt x="0" y="0"/>
                </a:moveTo>
                <a:lnTo>
                  <a:pt x="9118574" y="0"/>
                </a:lnTo>
                <a:lnTo>
                  <a:pt x="9118574" y="5952256"/>
                </a:lnTo>
                <a:lnTo>
                  <a:pt x="0" y="5952256"/>
                </a:lnTo>
                <a:lnTo>
                  <a:pt x="0" y="0"/>
                </a:lnTo>
                <a:close/>
              </a:path>
            </a:pathLst>
          </a:custGeom>
          <a:blipFill>
            <a:blip r:embed="rId2"/>
            <a:stretch>
              <a:fillRect t="-95984"/>
            </a:stretch>
          </a:blipFill>
        </p:spPr>
      </p:sp>
      <p:sp>
        <p:nvSpPr>
          <p:cNvPr id="4" name="TextBox 4"/>
          <p:cNvSpPr txBox="1"/>
          <p:nvPr/>
        </p:nvSpPr>
        <p:spPr>
          <a:xfrm>
            <a:off x="575740" y="389261"/>
            <a:ext cx="1454713" cy="995809"/>
          </a:xfrm>
          <a:prstGeom prst="rect">
            <a:avLst/>
          </a:prstGeom>
        </p:spPr>
        <p:txBody>
          <a:bodyPr lIns="0" tIns="0" rIns="0" bIns="0" rtlCol="0" anchor="t">
            <a:spAutoFit/>
          </a:bodyPr>
          <a:lstStyle/>
          <a:p>
            <a:pPr algn="ctr">
              <a:lnSpc>
                <a:spcPts val="7956"/>
              </a:lnSpc>
            </a:pPr>
            <a:r>
              <a:rPr lang="en-US" sz="6630">
                <a:solidFill>
                  <a:srgbClr val="363636"/>
                </a:solidFill>
                <a:latin typeface="Arial" panose="020B0604020202020204" pitchFamily="34" charset="0"/>
                <a:cs typeface="Arial" panose="020B0604020202020204" pitchFamily="34" charset="0"/>
              </a:rPr>
              <a:t>1</a:t>
            </a:r>
          </a:p>
        </p:txBody>
      </p:sp>
      <p:sp>
        <p:nvSpPr>
          <p:cNvPr id="5" name="TextBox 5"/>
          <p:cNvSpPr txBox="1"/>
          <p:nvPr/>
        </p:nvSpPr>
        <p:spPr>
          <a:xfrm>
            <a:off x="2711632" y="580900"/>
            <a:ext cx="12675870" cy="657192"/>
          </a:xfrm>
          <a:prstGeom prst="rect">
            <a:avLst/>
          </a:prstGeom>
        </p:spPr>
        <p:txBody>
          <a:bodyPr lIns="0" tIns="0" rIns="0" bIns="0" rtlCol="0" anchor="t">
            <a:spAutoFit/>
          </a:bodyPr>
          <a:lstStyle/>
          <a:p>
            <a:pPr marL="0" lvl="0" indent="0" algn="l">
              <a:lnSpc>
                <a:spcPts val="5406"/>
              </a:lnSpc>
              <a:spcBef>
                <a:spcPct val="0"/>
              </a:spcBef>
            </a:pPr>
            <a:r>
              <a:rPr lang="en-US" sz="3917" spc="383">
                <a:solidFill>
                  <a:srgbClr val="231F20"/>
                </a:solidFill>
                <a:latin typeface="Arial" panose="020B0604020202020204" pitchFamily="34" charset="0"/>
                <a:cs typeface="Arial" panose="020B0604020202020204" pitchFamily="34" charset="0"/>
              </a:rPr>
              <a:t>ACTIVITY DIAGRAM</a:t>
            </a:r>
          </a:p>
        </p:txBody>
      </p:sp>
      <p:sp>
        <p:nvSpPr>
          <p:cNvPr id="6" name="TextBox 6"/>
          <p:cNvSpPr txBox="1"/>
          <p:nvPr/>
        </p:nvSpPr>
        <p:spPr>
          <a:xfrm>
            <a:off x="1233249" y="1507176"/>
            <a:ext cx="5720239" cy="859146"/>
          </a:xfrm>
          <a:prstGeom prst="rect">
            <a:avLst/>
          </a:prstGeom>
        </p:spPr>
        <p:txBody>
          <a:bodyPr lIns="0" tIns="0" rIns="0" bIns="0" rtlCol="0" anchor="t">
            <a:spAutoFit/>
          </a:bodyPr>
          <a:lstStyle/>
          <a:p>
            <a:pPr algn="ctr">
              <a:lnSpc>
                <a:spcPts val="3483"/>
              </a:lnSpc>
              <a:spcBef>
                <a:spcPct val="0"/>
              </a:spcBef>
            </a:pPr>
            <a:r>
              <a:rPr lang="en-US" sz="2524" spc="247">
                <a:solidFill>
                  <a:srgbClr val="000000"/>
                </a:solidFill>
                <a:latin typeface="Arial" panose="020B0604020202020204" pitchFamily="34" charset="0"/>
                <a:cs typeface="Arial" panose="020B0604020202020204" pitchFamily="34" charset="0"/>
              </a:rPr>
              <a:t>CHỨC NĂNG QUẢN LÍ BÁN HÀNG</a:t>
            </a: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sp>
        <p:nvSpPr>
          <p:cNvPr id="2" name="Freeform 2"/>
          <p:cNvSpPr/>
          <p:nvPr/>
        </p:nvSpPr>
        <p:spPr>
          <a:xfrm>
            <a:off x="3124200" y="1927538"/>
            <a:ext cx="11233665" cy="7847631"/>
          </a:xfrm>
          <a:custGeom>
            <a:avLst/>
            <a:gdLst/>
            <a:ahLst/>
            <a:cxnLst/>
            <a:rect l="l" t="t" r="r" b="b"/>
            <a:pathLst>
              <a:path w="11233665" h="7847631">
                <a:moveTo>
                  <a:pt x="0" y="0"/>
                </a:moveTo>
                <a:lnTo>
                  <a:pt x="11233665" y="0"/>
                </a:lnTo>
                <a:lnTo>
                  <a:pt x="11233665" y="7847631"/>
                </a:lnTo>
                <a:lnTo>
                  <a:pt x="0" y="7847631"/>
                </a:lnTo>
                <a:lnTo>
                  <a:pt x="0" y="0"/>
                </a:lnTo>
                <a:close/>
              </a:path>
            </a:pathLst>
          </a:custGeom>
          <a:blipFill>
            <a:blip r:embed="rId2"/>
            <a:stretch>
              <a:fillRect/>
            </a:stretch>
          </a:blipFill>
        </p:spPr>
      </p:sp>
      <p:sp>
        <p:nvSpPr>
          <p:cNvPr id="3" name="TextBox 3"/>
          <p:cNvSpPr txBox="1"/>
          <p:nvPr/>
        </p:nvSpPr>
        <p:spPr>
          <a:xfrm>
            <a:off x="575740" y="389261"/>
            <a:ext cx="1454713" cy="995809"/>
          </a:xfrm>
          <a:prstGeom prst="rect">
            <a:avLst/>
          </a:prstGeom>
        </p:spPr>
        <p:txBody>
          <a:bodyPr lIns="0" tIns="0" rIns="0" bIns="0" rtlCol="0" anchor="t">
            <a:spAutoFit/>
          </a:bodyPr>
          <a:lstStyle/>
          <a:p>
            <a:pPr algn="ctr">
              <a:lnSpc>
                <a:spcPts val="7956"/>
              </a:lnSpc>
            </a:pPr>
            <a:r>
              <a:rPr lang="en-US" sz="6630">
                <a:solidFill>
                  <a:srgbClr val="363636"/>
                </a:solidFill>
                <a:latin typeface="Arial" panose="020B0604020202020204" pitchFamily="34" charset="0"/>
                <a:cs typeface="Arial" panose="020B0604020202020204" pitchFamily="34" charset="0"/>
              </a:rPr>
              <a:t>1</a:t>
            </a:r>
          </a:p>
        </p:txBody>
      </p:sp>
      <p:sp>
        <p:nvSpPr>
          <p:cNvPr id="4" name="TextBox 4"/>
          <p:cNvSpPr txBox="1"/>
          <p:nvPr/>
        </p:nvSpPr>
        <p:spPr>
          <a:xfrm>
            <a:off x="2711632" y="580900"/>
            <a:ext cx="12675870" cy="657192"/>
          </a:xfrm>
          <a:prstGeom prst="rect">
            <a:avLst/>
          </a:prstGeom>
        </p:spPr>
        <p:txBody>
          <a:bodyPr lIns="0" tIns="0" rIns="0" bIns="0" rtlCol="0" anchor="t">
            <a:spAutoFit/>
          </a:bodyPr>
          <a:lstStyle/>
          <a:p>
            <a:pPr marL="0" lvl="0" indent="0" algn="l">
              <a:lnSpc>
                <a:spcPts val="5406"/>
              </a:lnSpc>
              <a:spcBef>
                <a:spcPct val="0"/>
              </a:spcBef>
            </a:pPr>
            <a:r>
              <a:rPr lang="en-US" sz="3917" spc="383">
                <a:solidFill>
                  <a:srgbClr val="231F20"/>
                </a:solidFill>
                <a:latin typeface="Arial" panose="020B0604020202020204" pitchFamily="34" charset="0"/>
                <a:cs typeface="Arial" panose="020B0604020202020204" pitchFamily="34" charset="0"/>
              </a:rPr>
              <a:t>ACTIVITY DIAGRAM</a:t>
            </a:r>
          </a:p>
        </p:txBody>
      </p:sp>
      <p:sp>
        <p:nvSpPr>
          <p:cNvPr id="5" name="TextBox 5"/>
          <p:cNvSpPr txBox="1"/>
          <p:nvPr/>
        </p:nvSpPr>
        <p:spPr>
          <a:xfrm>
            <a:off x="1116409" y="1507176"/>
            <a:ext cx="5953919" cy="859146"/>
          </a:xfrm>
          <a:prstGeom prst="rect">
            <a:avLst/>
          </a:prstGeom>
        </p:spPr>
        <p:txBody>
          <a:bodyPr lIns="0" tIns="0" rIns="0" bIns="0" rtlCol="0" anchor="t">
            <a:spAutoFit/>
          </a:bodyPr>
          <a:lstStyle/>
          <a:p>
            <a:pPr algn="ctr">
              <a:lnSpc>
                <a:spcPts val="3483"/>
              </a:lnSpc>
              <a:spcBef>
                <a:spcPct val="0"/>
              </a:spcBef>
            </a:pPr>
            <a:r>
              <a:rPr lang="en-US" sz="2524" spc="247">
                <a:solidFill>
                  <a:srgbClr val="000000"/>
                </a:solidFill>
                <a:latin typeface="Arial" panose="020B0604020202020204" pitchFamily="34" charset="0"/>
                <a:cs typeface="Arial" panose="020B0604020202020204" pitchFamily="34" charset="0"/>
              </a:rPr>
              <a:t>CHỨC NĂNG QUẢN LÍ NHẬP HÀNG</a:t>
            </a: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sp>
        <p:nvSpPr>
          <p:cNvPr id="2" name="Freeform 2"/>
          <p:cNvSpPr/>
          <p:nvPr/>
        </p:nvSpPr>
        <p:spPr>
          <a:xfrm rot="7659121">
            <a:off x="-4012602" y="5585714"/>
            <a:ext cx="7629294" cy="7828566"/>
          </a:xfrm>
          <a:custGeom>
            <a:avLst/>
            <a:gdLst/>
            <a:ahLst/>
            <a:cxnLst/>
            <a:rect l="l" t="t" r="r" b="b"/>
            <a:pathLst>
              <a:path w="7629294" h="7828566">
                <a:moveTo>
                  <a:pt x="0" y="0"/>
                </a:moveTo>
                <a:lnTo>
                  <a:pt x="7629294" y="0"/>
                </a:lnTo>
                <a:lnTo>
                  <a:pt x="7629294" y="7828566"/>
                </a:lnTo>
                <a:lnTo>
                  <a:pt x="0" y="78285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4992260" y="3008250"/>
            <a:ext cx="1294944" cy="1238065"/>
            <a:chOff x="0" y="0"/>
            <a:chExt cx="341055" cy="326075"/>
          </a:xfrm>
        </p:grpSpPr>
        <p:sp>
          <p:nvSpPr>
            <p:cNvPr id="4" name="Freeform 4"/>
            <p:cNvSpPr/>
            <p:nvPr/>
          </p:nvSpPr>
          <p:spPr>
            <a:xfrm>
              <a:off x="0" y="0"/>
              <a:ext cx="341055" cy="326075"/>
            </a:xfrm>
            <a:custGeom>
              <a:avLst/>
              <a:gdLst/>
              <a:ahLst/>
              <a:cxnLst/>
              <a:rect l="l" t="t" r="r" b="b"/>
              <a:pathLst>
                <a:path w="341055" h="326075">
                  <a:moveTo>
                    <a:pt x="0" y="0"/>
                  </a:moveTo>
                  <a:lnTo>
                    <a:pt x="341055" y="0"/>
                  </a:lnTo>
                  <a:lnTo>
                    <a:pt x="341055" y="326075"/>
                  </a:lnTo>
                  <a:lnTo>
                    <a:pt x="0" y="326075"/>
                  </a:lnTo>
                  <a:close/>
                </a:path>
              </a:pathLst>
            </a:custGeom>
            <a:solidFill>
              <a:srgbClr val="CCCCCC"/>
            </a:solidFill>
          </p:spPr>
        </p:sp>
        <p:sp>
          <p:nvSpPr>
            <p:cNvPr id="5" name="TextBox 5"/>
            <p:cNvSpPr txBox="1"/>
            <p:nvPr/>
          </p:nvSpPr>
          <p:spPr>
            <a:xfrm>
              <a:off x="0" y="-19050"/>
              <a:ext cx="341055" cy="345125"/>
            </a:xfrm>
            <a:prstGeom prst="rect">
              <a:avLst/>
            </a:prstGeom>
          </p:spPr>
          <p:txBody>
            <a:bodyPr lIns="50800" tIns="50800" rIns="50800" bIns="50800" rtlCol="0" anchor="ctr"/>
            <a:lstStyle/>
            <a:p>
              <a:pPr algn="ctr">
                <a:lnSpc>
                  <a:spcPts val="2859"/>
                </a:lnSpc>
              </a:pPr>
              <a:endParaRPr>
                <a:latin typeface="Arial" panose="020B0604020202020204" pitchFamily="34" charset="0"/>
                <a:cs typeface="Arial" panose="020B0604020202020204" pitchFamily="34" charset="0"/>
              </a:endParaRPr>
            </a:p>
          </p:txBody>
        </p:sp>
      </p:grpSp>
      <p:sp>
        <p:nvSpPr>
          <p:cNvPr id="6" name="TextBox 6"/>
          <p:cNvSpPr txBox="1"/>
          <p:nvPr/>
        </p:nvSpPr>
        <p:spPr>
          <a:xfrm>
            <a:off x="4980992" y="1036994"/>
            <a:ext cx="7416941" cy="3388363"/>
          </a:xfrm>
          <a:prstGeom prst="rect">
            <a:avLst/>
          </a:prstGeom>
        </p:spPr>
        <p:txBody>
          <a:bodyPr lIns="0" tIns="0" rIns="0" bIns="0" rtlCol="0" anchor="t">
            <a:spAutoFit/>
          </a:bodyPr>
          <a:lstStyle/>
          <a:p>
            <a:pPr algn="ctr">
              <a:lnSpc>
                <a:spcPts val="13774"/>
              </a:lnSpc>
            </a:pPr>
            <a:r>
              <a:rPr lang="en-US" sz="9981" spc="978">
                <a:solidFill>
                  <a:srgbClr val="231F20"/>
                </a:solidFill>
                <a:latin typeface="Arial" panose="020B0604020202020204" pitchFamily="34" charset="0"/>
                <a:cs typeface="Arial" panose="020B0604020202020204" pitchFamily="34" charset="0"/>
              </a:rPr>
              <a:t>3. THIẾT KẾ</a:t>
            </a:r>
          </a:p>
        </p:txBody>
      </p:sp>
      <p:sp>
        <p:nvSpPr>
          <p:cNvPr id="7" name="Freeform 7"/>
          <p:cNvSpPr/>
          <p:nvPr/>
        </p:nvSpPr>
        <p:spPr>
          <a:xfrm rot="2016048">
            <a:off x="12243487" y="-1005305"/>
            <a:ext cx="10749463" cy="2687366"/>
          </a:xfrm>
          <a:custGeom>
            <a:avLst/>
            <a:gdLst/>
            <a:ahLst/>
            <a:cxnLst/>
            <a:rect l="l" t="t" r="r" b="b"/>
            <a:pathLst>
              <a:path w="10749463" h="2687366">
                <a:moveTo>
                  <a:pt x="0" y="0"/>
                </a:moveTo>
                <a:lnTo>
                  <a:pt x="10749463" y="0"/>
                </a:lnTo>
                <a:lnTo>
                  <a:pt x="10749463" y="2687365"/>
                </a:lnTo>
                <a:lnTo>
                  <a:pt x="0" y="268736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TextBox 8"/>
          <p:cNvSpPr txBox="1"/>
          <p:nvPr/>
        </p:nvSpPr>
        <p:spPr>
          <a:xfrm>
            <a:off x="5097802" y="3225185"/>
            <a:ext cx="1189402" cy="831506"/>
          </a:xfrm>
          <a:prstGeom prst="rect">
            <a:avLst/>
          </a:prstGeom>
        </p:spPr>
        <p:txBody>
          <a:bodyPr lIns="0" tIns="0" rIns="0" bIns="0" rtlCol="0" anchor="t">
            <a:spAutoFit/>
          </a:bodyPr>
          <a:lstStyle/>
          <a:p>
            <a:pPr algn="ctr">
              <a:lnSpc>
                <a:spcPts val="6505"/>
              </a:lnSpc>
            </a:pPr>
            <a:r>
              <a:rPr lang="en-US" sz="5421">
                <a:solidFill>
                  <a:srgbClr val="363636"/>
                </a:solidFill>
                <a:latin typeface="Arial" panose="020B0604020202020204" pitchFamily="34" charset="0"/>
                <a:cs typeface="Arial" panose="020B0604020202020204" pitchFamily="34" charset="0"/>
              </a:rPr>
              <a:t>III</a:t>
            </a:r>
          </a:p>
        </p:txBody>
      </p:sp>
      <p:sp>
        <p:nvSpPr>
          <p:cNvPr id="9" name="TextBox 9"/>
          <p:cNvSpPr txBox="1"/>
          <p:nvPr/>
        </p:nvSpPr>
        <p:spPr>
          <a:xfrm>
            <a:off x="6607430" y="3417376"/>
            <a:ext cx="9640608" cy="418548"/>
          </a:xfrm>
          <a:prstGeom prst="rect">
            <a:avLst/>
          </a:prstGeom>
        </p:spPr>
        <p:txBody>
          <a:bodyPr lIns="0" tIns="0" rIns="0" bIns="0" rtlCol="0" anchor="t">
            <a:spAutoFit/>
          </a:bodyPr>
          <a:lstStyle/>
          <a:p>
            <a:pPr algn="l">
              <a:lnSpc>
                <a:spcPts val="3483"/>
              </a:lnSpc>
            </a:pPr>
            <a:r>
              <a:rPr lang="en-US" sz="2524" spc="247">
                <a:solidFill>
                  <a:srgbClr val="231F20"/>
                </a:solidFill>
                <a:latin typeface="Arial" panose="020B0604020202020204" pitchFamily="34" charset="0"/>
                <a:cs typeface="Arial" panose="020B0604020202020204" pitchFamily="34" charset="0"/>
              </a:rPr>
              <a:t>XỬ LÍ</a:t>
            </a:r>
          </a:p>
        </p:txBody>
      </p:sp>
      <p:grpSp>
        <p:nvGrpSpPr>
          <p:cNvPr id="10" name="Group 10"/>
          <p:cNvGrpSpPr/>
          <p:nvPr/>
        </p:nvGrpSpPr>
        <p:grpSpPr>
          <a:xfrm>
            <a:off x="6607430" y="4679376"/>
            <a:ext cx="4739170" cy="1099725"/>
            <a:chOff x="0" y="0"/>
            <a:chExt cx="1248176" cy="289639"/>
          </a:xfrm>
        </p:grpSpPr>
        <p:sp>
          <p:nvSpPr>
            <p:cNvPr id="11" name="Freeform 11"/>
            <p:cNvSpPr/>
            <p:nvPr/>
          </p:nvSpPr>
          <p:spPr>
            <a:xfrm>
              <a:off x="0" y="0"/>
              <a:ext cx="1248176" cy="289639"/>
            </a:xfrm>
            <a:custGeom>
              <a:avLst/>
              <a:gdLst/>
              <a:ahLst/>
              <a:cxnLst/>
              <a:rect l="l" t="t" r="r" b="b"/>
              <a:pathLst>
                <a:path w="1248176" h="289639">
                  <a:moveTo>
                    <a:pt x="0" y="0"/>
                  </a:moveTo>
                  <a:lnTo>
                    <a:pt x="1248176" y="0"/>
                  </a:lnTo>
                  <a:lnTo>
                    <a:pt x="1248176" y="289639"/>
                  </a:lnTo>
                  <a:lnTo>
                    <a:pt x="0" y="289639"/>
                  </a:lnTo>
                  <a:close/>
                </a:path>
              </a:pathLst>
            </a:custGeom>
            <a:solidFill>
              <a:srgbClr val="CCCCCC"/>
            </a:solidFill>
          </p:spPr>
        </p:sp>
        <p:sp>
          <p:nvSpPr>
            <p:cNvPr id="12" name="TextBox 12"/>
            <p:cNvSpPr txBox="1"/>
            <p:nvPr/>
          </p:nvSpPr>
          <p:spPr>
            <a:xfrm>
              <a:off x="0" y="-19050"/>
              <a:ext cx="1248176" cy="308689"/>
            </a:xfrm>
            <a:prstGeom prst="rect">
              <a:avLst/>
            </a:prstGeom>
          </p:spPr>
          <p:txBody>
            <a:bodyPr lIns="50800" tIns="50800" rIns="50800" bIns="50800" rtlCol="0" anchor="ctr"/>
            <a:lstStyle/>
            <a:p>
              <a:pPr algn="ctr">
                <a:lnSpc>
                  <a:spcPts val="2859"/>
                </a:lnSpc>
              </a:pPr>
              <a:endParaRPr>
                <a:latin typeface="Arial" panose="020B0604020202020204" pitchFamily="34" charset="0"/>
                <a:cs typeface="Arial" panose="020B0604020202020204" pitchFamily="34" charset="0"/>
              </a:endParaRPr>
            </a:p>
          </p:txBody>
        </p:sp>
      </p:grpSp>
      <p:sp>
        <p:nvSpPr>
          <p:cNvPr id="13" name="TextBox 13"/>
          <p:cNvSpPr txBox="1"/>
          <p:nvPr/>
        </p:nvSpPr>
        <p:spPr>
          <a:xfrm>
            <a:off x="6607430" y="4079185"/>
            <a:ext cx="937219" cy="657225"/>
          </a:xfrm>
          <a:prstGeom prst="rect">
            <a:avLst/>
          </a:prstGeom>
        </p:spPr>
        <p:txBody>
          <a:bodyPr lIns="0" tIns="0" rIns="0" bIns="0" rtlCol="0" anchor="t">
            <a:spAutoFit/>
          </a:bodyPr>
          <a:lstStyle/>
          <a:p>
            <a:pPr algn="ctr">
              <a:lnSpc>
                <a:spcPts val="5126"/>
              </a:lnSpc>
            </a:pPr>
            <a:r>
              <a:rPr lang="en-US" sz="4271">
                <a:solidFill>
                  <a:srgbClr val="363636"/>
                </a:solidFill>
                <a:latin typeface="Arial" panose="020B0604020202020204" pitchFamily="34" charset="0"/>
                <a:cs typeface="Arial" panose="020B0604020202020204" pitchFamily="34" charset="0"/>
              </a:rPr>
              <a:t>1</a:t>
            </a:r>
          </a:p>
        </p:txBody>
      </p:sp>
      <p:sp>
        <p:nvSpPr>
          <p:cNvPr id="14" name="TextBox 14"/>
          <p:cNvSpPr txBox="1"/>
          <p:nvPr/>
        </p:nvSpPr>
        <p:spPr>
          <a:xfrm>
            <a:off x="6607430" y="4960342"/>
            <a:ext cx="937219" cy="657225"/>
          </a:xfrm>
          <a:prstGeom prst="rect">
            <a:avLst/>
          </a:prstGeom>
        </p:spPr>
        <p:txBody>
          <a:bodyPr lIns="0" tIns="0" rIns="0" bIns="0" rtlCol="0" anchor="t">
            <a:spAutoFit/>
          </a:bodyPr>
          <a:lstStyle/>
          <a:p>
            <a:pPr algn="ctr">
              <a:lnSpc>
                <a:spcPts val="5126"/>
              </a:lnSpc>
            </a:pPr>
            <a:r>
              <a:rPr lang="en-US" sz="4271">
                <a:solidFill>
                  <a:srgbClr val="363636"/>
                </a:solidFill>
                <a:latin typeface="Arial" panose="020B0604020202020204" pitchFamily="34" charset="0"/>
                <a:cs typeface="Arial" panose="020B0604020202020204" pitchFamily="34" charset="0"/>
              </a:rPr>
              <a:t>2</a:t>
            </a:r>
          </a:p>
        </p:txBody>
      </p:sp>
      <p:sp>
        <p:nvSpPr>
          <p:cNvPr id="15" name="TextBox 15"/>
          <p:cNvSpPr txBox="1"/>
          <p:nvPr/>
        </p:nvSpPr>
        <p:spPr>
          <a:xfrm>
            <a:off x="7983508" y="4184236"/>
            <a:ext cx="6076629" cy="418548"/>
          </a:xfrm>
          <a:prstGeom prst="rect">
            <a:avLst/>
          </a:prstGeom>
        </p:spPr>
        <p:txBody>
          <a:bodyPr lIns="0" tIns="0" rIns="0" bIns="0" rtlCol="0" anchor="t">
            <a:spAutoFit/>
          </a:bodyPr>
          <a:lstStyle/>
          <a:p>
            <a:pPr algn="l">
              <a:lnSpc>
                <a:spcPts val="3483"/>
              </a:lnSpc>
            </a:pPr>
            <a:r>
              <a:rPr lang="en-US" sz="2524" spc="247">
                <a:solidFill>
                  <a:srgbClr val="231F20"/>
                </a:solidFill>
                <a:latin typeface="Arial" panose="020B0604020202020204" pitchFamily="34" charset="0"/>
                <a:cs typeface="Arial" panose="020B0604020202020204" pitchFamily="34" charset="0"/>
              </a:rPr>
              <a:t>ACTIVITY DIAGRAM</a:t>
            </a:r>
          </a:p>
        </p:txBody>
      </p:sp>
      <p:sp>
        <p:nvSpPr>
          <p:cNvPr id="16" name="TextBox 16"/>
          <p:cNvSpPr txBox="1"/>
          <p:nvPr/>
        </p:nvSpPr>
        <p:spPr>
          <a:xfrm>
            <a:off x="7983508" y="5104327"/>
            <a:ext cx="5790503" cy="418548"/>
          </a:xfrm>
          <a:prstGeom prst="rect">
            <a:avLst/>
          </a:prstGeom>
        </p:spPr>
        <p:txBody>
          <a:bodyPr lIns="0" tIns="0" rIns="0" bIns="0" rtlCol="0" anchor="t">
            <a:spAutoFit/>
          </a:bodyPr>
          <a:lstStyle/>
          <a:p>
            <a:pPr marL="0" lvl="0" indent="0" algn="l">
              <a:lnSpc>
                <a:spcPts val="3483"/>
              </a:lnSpc>
              <a:spcBef>
                <a:spcPct val="0"/>
              </a:spcBef>
            </a:pPr>
            <a:r>
              <a:rPr lang="en-US" sz="2524" spc="247">
                <a:solidFill>
                  <a:srgbClr val="231F20"/>
                </a:solidFill>
                <a:latin typeface="Arial" panose="020B0604020202020204" pitchFamily="34" charset="0"/>
                <a:cs typeface="Arial" panose="020B0604020202020204" pitchFamily="34" charset="0"/>
              </a:rPr>
              <a:t>CLASS DIAGRAM</a:t>
            </a:r>
          </a:p>
        </p:txBody>
      </p:sp>
      <p:sp>
        <p:nvSpPr>
          <p:cNvPr id="17" name="TextBox 17"/>
          <p:cNvSpPr txBox="1"/>
          <p:nvPr/>
        </p:nvSpPr>
        <p:spPr>
          <a:xfrm>
            <a:off x="6607430" y="5846167"/>
            <a:ext cx="937219" cy="657225"/>
          </a:xfrm>
          <a:prstGeom prst="rect">
            <a:avLst/>
          </a:prstGeom>
        </p:spPr>
        <p:txBody>
          <a:bodyPr lIns="0" tIns="0" rIns="0" bIns="0" rtlCol="0" anchor="t">
            <a:spAutoFit/>
          </a:bodyPr>
          <a:lstStyle/>
          <a:p>
            <a:pPr algn="ctr">
              <a:lnSpc>
                <a:spcPts val="5126"/>
              </a:lnSpc>
            </a:pPr>
            <a:r>
              <a:rPr lang="en-US" sz="4271">
                <a:solidFill>
                  <a:srgbClr val="363636"/>
                </a:solidFill>
                <a:latin typeface="Arial" panose="020B0604020202020204" pitchFamily="34" charset="0"/>
                <a:cs typeface="Arial" panose="020B0604020202020204" pitchFamily="34" charset="0"/>
              </a:rPr>
              <a:t>3</a:t>
            </a:r>
          </a:p>
        </p:txBody>
      </p:sp>
      <p:sp>
        <p:nvSpPr>
          <p:cNvPr id="18" name="TextBox 18"/>
          <p:cNvSpPr txBox="1"/>
          <p:nvPr/>
        </p:nvSpPr>
        <p:spPr>
          <a:xfrm>
            <a:off x="7983508" y="5990152"/>
            <a:ext cx="5790503" cy="418548"/>
          </a:xfrm>
          <a:prstGeom prst="rect">
            <a:avLst/>
          </a:prstGeom>
        </p:spPr>
        <p:txBody>
          <a:bodyPr lIns="0" tIns="0" rIns="0" bIns="0" rtlCol="0" anchor="t">
            <a:spAutoFit/>
          </a:bodyPr>
          <a:lstStyle/>
          <a:p>
            <a:pPr marL="0" lvl="0" indent="0" algn="l">
              <a:lnSpc>
                <a:spcPts val="3483"/>
              </a:lnSpc>
              <a:spcBef>
                <a:spcPct val="0"/>
              </a:spcBef>
            </a:pPr>
            <a:r>
              <a:rPr lang="en-US" sz="2524" spc="247">
                <a:solidFill>
                  <a:srgbClr val="231F20"/>
                </a:solidFill>
                <a:latin typeface="Arial" panose="020B0604020202020204" pitchFamily="34" charset="0"/>
                <a:cs typeface="Arial" panose="020B0604020202020204" pitchFamily="34" charset="0"/>
              </a:rPr>
              <a:t>SEQUENCE DIAGRAM</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sp>
        <p:nvSpPr>
          <p:cNvPr id="2" name="Freeform 2"/>
          <p:cNvSpPr/>
          <p:nvPr/>
        </p:nvSpPr>
        <p:spPr>
          <a:xfrm>
            <a:off x="7815003" y="-167636"/>
            <a:ext cx="9105337" cy="10454636"/>
          </a:xfrm>
          <a:custGeom>
            <a:avLst/>
            <a:gdLst/>
            <a:ahLst/>
            <a:cxnLst/>
            <a:rect l="l" t="t" r="r" b="b"/>
            <a:pathLst>
              <a:path w="9105337" h="10454636">
                <a:moveTo>
                  <a:pt x="0" y="0"/>
                </a:moveTo>
                <a:lnTo>
                  <a:pt x="9105338" y="0"/>
                </a:lnTo>
                <a:lnTo>
                  <a:pt x="9105338" y="10454636"/>
                </a:lnTo>
                <a:lnTo>
                  <a:pt x="0" y="10454636"/>
                </a:lnTo>
                <a:lnTo>
                  <a:pt x="0" y="0"/>
                </a:lnTo>
                <a:close/>
              </a:path>
            </a:pathLst>
          </a:custGeom>
          <a:blipFill>
            <a:blip r:embed="rId2"/>
            <a:stretch>
              <a:fillRect/>
            </a:stretch>
          </a:blipFill>
        </p:spPr>
      </p:sp>
      <p:sp>
        <p:nvSpPr>
          <p:cNvPr id="3" name="TextBox 3"/>
          <p:cNvSpPr txBox="1"/>
          <p:nvPr/>
        </p:nvSpPr>
        <p:spPr>
          <a:xfrm>
            <a:off x="575740" y="389261"/>
            <a:ext cx="1454713" cy="995809"/>
          </a:xfrm>
          <a:prstGeom prst="rect">
            <a:avLst/>
          </a:prstGeom>
        </p:spPr>
        <p:txBody>
          <a:bodyPr lIns="0" tIns="0" rIns="0" bIns="0" rtlCol="0" anchor="t">
            <a:spAutoFit/>
          </a:bodyPr>
          <a:lstStyle/>
          <a:p>
            <a:pPr algn="ctr">
              <a:lnSpc>
                <a:spcPts val="7956"/>
              </a:lnSpc>
            </a:pPr>
            <a:r>
              <a:rPr lang="en-US" sz="6630">
                <a:solidFill>
                  <a:srgbClr val="363636"/>
                </a:solidFill>
                <a:latin typeface="Arial" panose="020B0604020202020204" pitchFamily="34" charset="0"/>
                <a:cs typeface="Arial" panose="020B0604020202020204" pitchFamily="34" charset="0"/>
              </a:rPr>
              <a:t>2</a:t>
            </a:r>
          </a:p>
        </p:txBody>
      </p:sp>
      <p:sp>
        <p:nvSpPr>
          <p:cNvPr id="4" name="TextBox 4"/>
          <p:cNvSpPr txBox="1"/>
          <p:nvPr/>
        </p:nvSpPr>
        <p:spPr>
          <a:xfrm>
            <a:off x="2711632" y="580900"/>
            <a:ext cx="12675870" cy="657192"/>
          </a:xfrm>
          <a:prstGeom prst="rect">
            <a:avLst/>
          </a:prstGeom>
        </p:spPr>
        <p:txBody>
          <a:bodyPr lIns="0" tIns="0" rIns="0" bIns="0" rtlCol="0" anchor="t">
            <a:spAutoFit/>
          </a:bodyPr>
          <a:lstStyle/>
          <a:p>
            <a:pPr marL="0" lvl="0" indent="0" algn="l">
              <a:lnSpc>
                <a:spcPts val="5406"/>
              </a:lnSpc>
              <a:spcBef>
                <a:spcPct val="0"/>
              </a:spcBef>
            </a:pPr>
            <a:r>
              <a:rPr lang="en-US" sz="3917" spc="383">
                <a:solidFill>
                  <a:srgbClr val="231F20"/>
                </a:solidFill>
                <a:latin typeface="Arial" panose="020B0604020202020204" pitchFamily="34" charset="0"/>
                <a:cs typeface="Arial" panose="020B0604020202020204" pitchFamily="34" charset="0"/>
              </a:rPr>
              <a:t>CLASS DIAGRAM</a:t>
            </a: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sp>
        <p:nvSpPr>
          <p:cNvPr id="2" name="Freeform 2"/>
          <p:cNvSpPr/>
          <p:nvPr/>
        </p:nvSpPr>
        <p:spPr>
          <a:xfrm rot="7659121">
            <a:off x="-4012602" y="5585714"/>
            <a:ext cx="7629294" cy="7828566"/>
          </a:xfrm>
          <a:custGeom>
            <a:avLst/>
            <a:gdLst/>
            <a:ahLst/>
            <a:cxnLst/>
            <a:rect l="l" t="t" r="r" b="b"/>
            <a:pathLst>
              <a:path w="7629294" h="7828566">
                <a:moveTo>
                  <a:pt x="0" y="0"/>
                </a:moveTo>
                <a:lnTo>
                  <a:pt x="7629294" y="0"/>
                </a:lnTo>
                <a:lnTo>
                  <a:pt x="7629294" y="7828566"/>
                </a:lnTo>
                <a:lnTo>
                  <a:pt x="0" y="78285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4992260" y="3008250"/>
            <a:ext cx="1294944" cy="1238065"/>
            <a:chOff x="0" y="0"/>
            <a:chExt cx="341055" cy="326075"/>
          </a:xfrm>
        </p:grpSpPr>
        <p:sp>
          <p:nvSpPr>
            <p:cNvPr id="4" name="Freeform 4"/>
            <p:cNvSpPr/>
            <p:nvPr/>
          </p:nvSpPr>
          <p:spPr>
            <a:xfrm>
              <a:off x="0" y="0"/>
              <a:ext cx="341055" cy="326075"/>
            </a:xfrm>
            <a:custGeom>
              <a:avLst/>
              <a:gdLst/>
              <a:ahLst/>
              <a:cxnLst/>
              <a:rect l="l" t="t" r="r" b="b"/>
              <a:pathLst>
                <a:path w="341055" h="326075">
                  <a:moveTo>
                    <a:pt x="0" y="0"/>
                  </a:moveTo>
                  <a:lnTo>
                    <a:pt x="341055" y="0"/>
                  </a:lnTo>
                  <a:lnTo>
                    <a:pt x="341055" y="326075"/>
                  </a:lnTo>
                  <a:lnTo>
                    <a:pt x="0" y="326075"/>
                  </a:lnTo>
                  <a:close/>
                </a:path>
              </a:pathLst>
            </a:custGeom>
            <a:solidFill>
              <a:srgbClr val="CCCCCC"/>
            </a:solidFill>
          </p:spPr>
        </p:sp>
        <p:sp>
          <p:nvSpPr>
            <p:cNvPr id="5" name="TextBox 5"/>
            <p:cNvSpPr txBox="1"/>
            <p:nvPr/>
          </p:nvSpPr>
          <p:spPr>
            <a:xfrm>
              <a:off x="0" y="-19050"/>
              <a:ext cx="341055" cy="345125"/>
            </a:xfrm>
            <a:prstGeom prst="rect">
              <a:avLst/>
            </a:prstGeom>
          </p:spPr>
          <p:txBody>
            <a:bodyPr lIns="50800" tIns="50800" rIns="50800" bIns="50800" rtlCol="0" anchor="ctr"/>
            <a:lstStyle/>
            <a:p>
              <a:pPr algn="ctr">
                <a:lnSpc>
                  <a:spcPts val="2859"/>
                </a:lnSpc>
              </a:pPr>
              <a:endParaRPr>
                <a:latin typeface="Arial" panose="020B0604020202020204" pitchFamily="34" charset="0"/>
                <a:cs typeface="Arial" panose="020B0604020202020204" pitchFamily="34" charset="0"/>
              </a:endParaRPr>
            </a:p>
          </p:txBody>
        </p:sp>
      </p:grpSp>
      <p:sp>
        <p:nvSpPr>
          <p:cNvPr id="7" name="Freeform 7"/>
          <p:cNvSpPr/>
          <p:nvPr/>
        </p:nvSpPr>
        <p:spPr>
          <a:xfrm rot="2016048">
            <a:off x="12243487" y="-1005305"/>
            <a:ext cx="10749463" cy="2687366"/>
          </a:xfrm>
          <a:custGeom>
            <a:avLst/>
            <a:gdLst/>
            <a:ahLst/>
            <a:cxnLst/>
            <a:rect l="l" t="t" r="r" b="b"/>
            <a:pathLst>
              <a:path w="10749463" h="2687366">
                <a:moveTo>
                  <a:pt x="0" y="0"/>
                </a:moveTo>
                <a:lnTo>
                  <a:pt x="10749463" y="0"/>
                </a:lnTo>
                <a:lnTo>
                  <a:pt x="10749463" y="2687365"/>
                </a:lnTo>
                <a:lnTo>
                  <a:pt x="0" y="268736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TextBox 8"/>
          <p:cNvSpPr txBox="1"/>
          <p:nvPr/>
        </p:nvSpPr>
        <p:spPr>
          <a:xfrm>
            <a:off x="5097802" y="3225185"/>
            <a:ext cx="1189402" cy="831506"/>
          </a:xfrm>
          <a:prstGeom prst="rect">
            <a:avLst/>
          </a:prstGeom>
        </p:spPr>
        <p:txBody>
          <a:bodyPr lIns="0" tIns="0" rIns="0" bIns="0" rtlCol="0" anchor="t">
            <a:spAutoFit/>
          </a:bodyPr>
          <a:lstStyle/>
          <a:p>
            <a:pPr algn="ctr">
              <a:lnSpc>
                <a:spcPts val="6505"/>
              </a:lnSpc>
            </a:pPr>
            <a:r>
              <a:rPr lang="en-US" sz="5421">
                <a:solidFill>
                  <a:srgbClr val="363636"/>
                </a:solidFill>
                <a:latin typeface="Arial" panose="020B0604020202020204" pitchFamily="34" charset="0"/>
                <a:cs typeface="Arial" panose="020B0604020202020204" pitchFamily="34" charset="0"/>
              </a:rPr>
              <a:t>III</a:t>
            </a:r>
          </a:p>
        </p:txBody>
      </p:sp>
      <p:sp>
        <p:nvSpPr>
          <p:cNvPr id="9" name="TextBox 9"/>
          <p:cNvSpPr txBox="1"/>
          <p:nvPr/>
        </p:nvSpPr>
        <p:spPr>
          <a:xfrm>
            <a:off x="6607430" y="3417376"/>
            <a:ext cx="9640608" cy="418548"/>
          </a:xfrm>
          <a:prstGeom prst="rect">
            <a:avLst/>
          </a:prstGeom>
        </p:spPr>
        <p:txBody>
          <a:bodyPr lIns="0" tIns="0" rIns="0" bIns="0" rtlCol="0" anchor="t">
            <a:spAutoFit/>
          </a:bodyPr>
          <a:lstStyle/>
          <a:p>
            <a:pPr algn="l">
              <a:lnSpc>
                <a:spcPts val="3483"/>
              </a:lnSpc>
            </a:pPr>
            <a:r>
              <a:rPr lang="en-US" sz="2524" spc="247">
                <a:solidFill>
                  <a:srgbClr val="231F20"/>
                </a:solidFill>
                <a:latin typeface="Arial" panose="020B0604020202020204" pitchFamily="34" charset="0"/>
                <a:cs typeface="Arial" panose="020B0604020202020204" pitchFamily="34" charset="0"/>
              </a:rPr>
              <a:t>XỬ LÍ</a:t>
            </a:r>
          </a:p>
        </p:txBody>
      </p:sp>
      <p:grpSp>
        <p:nvGrpSpPr>
          <p:cNvPr id="10" name="Group 10"/>
          <p:cNvGrpSpPr/>
          <p:nvPr/>
        </p:nvGrpSpPr>
        <p:grpSpPr>
          <a:xfrm>
            <a:off x="6705600" y="5677127"/>
            <a:ext cx="5388758" cy="1099725"/>
            <a:chOff x="0" y="0"/>
            <a:chExt cx="1419261" cy="289639"/>
          </a:xfrm>
        </p:grpSpPr>
        <p:sp>
          <p:nvSpPr>
            <p:cNvPr id="11" name="Freeform 11"/>
            <p:cNvSpPr/>
            <p:nvPr/>
          </p:nvSpPr>
          <p:spPr>
            <a:xfrm>
              <a:off x="0" y="0"/>
              <a:ext cx="1419261" cy="289639"/>
            </a:xfrm>
            <a:custGeom>
              <a:avLst/>
              <a:gdLst/>
              <a:ahLst/>
              <a:cxnLst/>
              <a:rect l="l" t="t" r="r" b="b"/>
              <a:pathLst>
                <a:path w="1419261" h="289639">
                  <a:moveTo>
                    <a:pt x="0" y="0"/>
                  </a:moveTo>
                  <a:lnTo>
                    <a:pt x="1419261" y="0"/>
                  </a:lnTo>
                  <a:lnTo>
                    <a:pt x="1419261" y="289639"/>
                  </a:lnTo>
                  <a:lnTo>
                    <a:pt x="0" y="289639"/>
                  </a:lnTo>
                  <a:close/>
                </a:path>
              </a:pathLst>
            </a:custGeom>
            <a:solidFill>
              <a:srgbClr val="CCCCCC"/>
            </a:solidFill>
          </p:spPr>
        </p:sp>
        <p:sp>
          <p:nvSpPr>
            <p:cNvPr id="12" name="TextBox 12"/>
            <p:cNvSpPr txBox="1"/>
            <p:nvPr/>
          </p:nvSpPr>
          <p:spPr>
            <a:xfrm>
              <a:off x="0" y="-19050"/>
              <a:ext cx="1419261" cy="308689"/>
            </a:xfrm>
            <a:prstGeom prst="rect">
              <a:avLst/>
            </a:prstGeom>
          </p:spPr>
          <p:txBody>
            <a:bodyPr lIns="50800" tIns="50800" rIns="50800" bIns="50800" rtlCol="0" anchor="ctr"/>
            <a:lstStyle/>
            <a:p>
              <a:pPr algn="ctr">
                <a:lnSpc>
                  <a:spcPts val="2859"/>
                </a:lnSpc>
              </a:pPr>
              <a:endParaRPr>
                <a:latin typeface="Arial" panose="020B0604020202020204" pitchFamily="34" charset="0"/>
                <a:cs typeface="Arial" panose="020B0604020202020204" pitchFamily="34" charset="0"/>
              </a:endParaRPr>
            </a:p>
          </p:txBody>
        </p:sp>
      </p:grpSp>
      <p:sp>
        <p:nvSpPr>
          <p:cNvPr id="13" name="TextBox 13"/>
          <p:cNvSpPr txBox="1"/>
          <p:nvPr/>
        </p:nvSpPr>
        <p:spPr>
          <a:xfrm>
            <a:off x="6607430" y="4079185"/>
            <a:ext cx="937219" cy="657225"/>
          </a:xfrm>
          <a:prstGeom prst="rect">
            <a:avLst/>
          </a:prstGeom>
        </p:spPr>
        <p:txBody>
          <a:bodyPr lIns="0" tIns="0" rIns="0" bIns="0" rtlCol="0" anchor="t">
            <a:spAutoFit/>
          </a:bodyPr>
          <a:lstStyle/>
          <a:p>
            <a:pPr algn="ctr">
              <a:lnSpc>
                <a:spcPts val="5126"/>
              </a:lnSpc>
            </a:pPr>
            <a:r>
              <a:rPr lang="en-US" sz="4271">
                <a:solidFill>
                  <a:srgbClr val="363636"/>
                </a:solidFill>
                <a:latin typeface="Arial" panose="020B0604020202020204" pitchFamily="34" charset="0"/>
                <a:cs typeface="Arial" panose="020B0604020202020204" pitchFamily="34" charset="0"/>
              </a:rPr>
              <a:t>1</a:t>
            </a:r>
          </a:p>
        </p:txBody>
      </p:sp>
      <p:sp>
        <p:nvSpPr>
          <p:cNvPr id="14" name="TextBox 14"/>
          <p:cNvSpPr txBox="1"/>
          <p:nvPr/>
        </p:nvSpPr>
        <p:spPr>
          <a:xfrm>
            <a:off x="6607430" y="4960342"/>
            <a:ext cx="937219" cy="657225"/>
          </a:xfrm>
          <a:prstGeom prst="rect">
            <a:avLst/>
          </a:prstGeom>
        </p:spPr>
        <p:txBody>
          <a:bodyPr lIns="0" tIns="0" rIns="0" bIns="0" rtlCol="0" anchor="t">
            <a:spAutoFit/>
          </a:bodyPr>
          <a:lstStyle/>
          <a:p>
            <a:pPr algn="ctr">
              <a:lnSpc>
                <a:spcPts val="5126"/>
              </a:lnSpc>
            </a:pPr>
            <a:r>
              <a:rPr lang="en-US" sz="4271">
                <a:solidFill>
                  <a:srgbClr val="363636"/>
                </a:solidFill>
                <a:latin typeface="Arial" panose="020B0604020202020204" pitchFamily="34" charset="0"/>
                <a:cs typeface="Arial" panose="020B0604020202020204" pitchFamily="34" charset="0"/>
              </a:rPr>
              <a:t>2</a:t>
            </a:r>
          </a:p>
        </p:txBody>
      </p:sp>
      <p:sp>
        <p:nvSpPr>
          <p:cNvPr id="15" name="TextBox 15"/>
          <p:cNvSpPr txBox="1"/>
          <p:nvPr/>
        </p:nvSpPr>
        <p:spPr>
          <a:xfrm>
            <a:off x="7983508" y="4184236"/>
            <a:ext cx="6076629" cy="418548"/>
          </a:xfrm>
          <a:prstGeom prst="rect">
            <a:avLst/>
          </a:prstGeom>
        </p:spPr>
        <p:txBody>
          <a:bodyPr lIns="0" tIns="0" rIns="0" bIns="0" rtlCol="0" anchor="t">
            <a:spAutoFit/>
          </a:bodyPr>
          <a:lstStyle/>
          <a:p>
            <a:pPr algn="l">
              <a:lnSpc>
                <a:spcPts val="3483"/>
              </a:lnSpc>
            </a:pPr>
            <a:r>
              <a:rPr lang="en-US" sz="2524" spc="247">
                <a:solidFill>
                  <a:srgbClr val="231F20"/>
                </a:solidFill>
                <a:latin typeface="Arial" panose="020B0604020202020204" pitchFamily="34" charset="0"/>
                <a:cs typeface="Arial" panose="020B0604020202020204" pitchFamily="34" charset="0"/>
              </a:rPr>
              <a:t>ACTIVITY DIAGRAM</a:t>
            </a:r>
          </a:p>
        </p:txBody>
      </p:sp>
      <p:sp>
        <p:nvSpPr>
          <p:cNvPr id="16" name="TextBox 16"/>
          <p:cNvSpPr txBox="1"/>
          <p:nvPr/>
        </p:nvSpPr>
        <p:spPr>
          <a:xfrm>
            <a:off x="7983508" y="5104327"/>
            <a:ext cx="5790503" cy="418548"/>
          </a:xfrm>
          <a:prstGeom prst="rect">
            <a:avLst/>
          </a:prstGeom>
        </p:spPr>
        <p:txBody>
          <a:bodyPr lIns="0" tIns="0" rIns="0" bIns="0" rtlCol="0" anchor="t">
            <a:spAutoFit/>
          </a:bodyPr>
          <a:lstStyle/>
          <a:p>
            <a:pPr marL="0" lvl="0" indent="0" algn="l">
              <a:lnSpc>
                <a:spcPts val="3483"/>
              </a:lnSpc>
              <a:spcBef>
                <a:spcPct val="0"/>
              </a:spcBef>
            </a:pPr>
            <a:r>
              <a:rPr lang="en-US" sz="2524" spc="247">
                <a:solidFill>
                  <a:srgbClr val="231F20"/>
                </a:solidFill>
                <a:latin typeface="Arial" panose="020B0604020202020204" pitchFamily="34" charset="0"/>
                <a:cs typeface="Arial" panose="020B0604020202020204" pitchFamily="34" charset="0"/>
              </a:rPr>
              <a:t>CLASS DIAGRAM</a:t>
            </a:r>
          </a:p>
        </p:txBody>
      </p:sp>
      <p:sp>
        <p:nvSpPr>
          <p:cNvPr id="17" name="TextBox 17"/>
          <p:cNvSpPr txBox="1"/>
          <p:nvPr/>
        </p:nvSpPr>
        <p:spPr>
          <a:xfrm>
            <a:off x="6607430" y="5846167"/>
            <a:ext cx="937219" cy="657225"/>
          </a:xfrm>
          <a:prstGeom prst="rect">
            <a:avLst/>
          </a:prstGeom>
        </p:spPr>
        <p:txBody>
          <a:bodyPr lIns="0" tIns="0" rIns="0" bIns="0" rtlCol="0" anchor="t">
            <a:spAutoFit/>
          </a:bodyPr>
          <a:lstStyle/>
          <a:p>
            <a:pPr algn="ctr">
              <a:lnSpc>
                <a:spcPts val="5126"/>
              </a:lnSpc>
            </a:pPr>
            <a:r>
              <a:rPr lang="en-US" sz="4271">
                <a:solidFill>
                  <a:srgbClr val="363636"/>
                </a:solidFill>
                <a:latin typeface="Arial" panose="020B0604020202020204" pitchFamily="34" charset="0"/>
                <a:cs typeface="Arial" panose="020B0604020202020204" pitchFamily="34" charset="0"/>
              </a:rPr>
              <a:t>3</a:t>
            </a:r>
          </a:p>
        </p:txBody>
      </p:sp>
      <p:sp>
        <p:nvSpPr>
          <p:cNvPr id="18" name="TextBox 18"/>
          <p:cNvSpPr txBox="1"/>
          <p:nvPr/>
        </p:nvSpPr>
        <p:spPr>
          <a:xfrm>
            <a:off x="7983508" y="5990152"/>
            <a:ext cx="5790503" cy="418548"/>
          </a:xfrm>
          <a:prstGeom prst="rect">
            <a:avLst/>
          </a:prstGeom>
        </p:spPr>
        <p:txBody>
          <a:bodyPr lIns="0" tIns="0" rIns="0" bIns="0" rtlCol="0" anchor="t">
            <a:spAutoFit/>
          </a:bodyPr>
          <a:lstStyle/>
          <a:p>
            <a:pPr marL="0" lvl="0" indent="0" algn="l">
              <a:lnSpc>
                <a:spcPts val="3483"/>
              </a:lnSpc>
              <a:spcBef>
                <a:spcPct val="0"/>
              </a:spcBef>
            </a:pPr>
            <a:r>
              <a:rPr lang="en-US" sz="2524" spc="247">
                <a:solidFill>
                  <a:srgbClr val="231F20"/>
                </a:solidFill>
                <a:latin typeface="Arial" panose="020B0604020202020204" pitchFamily="34" charset="0"/>
                <a:cs typeface="Arial" panose="020B0604020202020204" pitchFamily="34" charset="0"/>
              </a:rPr>
              <a:t>SEQUENCE DIAGRAM</a:t>
            </a:r>
          </a:p>
        </p:txBody>
      </p:sp>
      <p:sp>
        <p:nvSpPr>
          <p:cNvPr id="19" name="TextBox 6">
            <a:extLst>
              <a:ext uri="{FF2B5EF4-FFF2-40B4-BE49-F238E27FC236}">
                <a16:creationId xmlns:a16="http://schemas.microsoft.com/office/drawing/2014/main" id="{133C3AE7-5267-54EF-9D96-CE68D5508A05}"/>
              </a:ext>
            </a:extLst>
          </p:cNvPr>
          <p:cNvSpPr txBox="1"/>
          <p:nvPr/>
        </p:nvSpPr>
        <p:spPr>
          <a:xfrm>
            <a:off x="5025988" y="1028700"/>
            <a:ext cx="8658808" cy="1618648"/>
          </a:xfrm>
          <a:prstGeom prst="rect">
            <a:avLst/>
          </a:prstGeom>
        </p:spPr>
        <p:txBody>
          <a:bodyPr wrap="square" lIns="0" tIns="0" rIns="0" bIns="0" rtlCol="0" anchor="t">
            <a:spAutoFit/>
          </a:bodyPr>
          <a:lstStyle/>
          <a:p>
            <a:pPr algn="ctr">
              <a:lnSpc>
                <a:spcPts val="13774"/>
              </a:lnSpc>
            </a:pPr>
            <a:r>
              <a:rPr lang="en-US" sz="9981" b="1" spc="978" dirty="0">
                <a:solidFill>
                  <a:srgbClr val="231F20"/>
                </a:solidFill>
                <a:latin typeface="Arial" panose="020B0604020202020204" pitchFamily="34" charset="0"/>
                <a:cs typeface="Arial" panose="020B0604020202020204" pitchFamily="34" charset="0"/>
              </a:rPr>
              <a:t>3. THIẾT KẾ</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sp>
        <p:nvSpPr>
          <p:cNvPr id="2" name="Freeform 2"/>
          <p:cNvSpPr/>
          <p:nvPr/>
        </p:nvSpPr>
        <p:spPr>
          <a:xfrm>
            <a:off x="2030453" y="2523886"/>
            <a:ext cx="14136334" cy="7609558"/>
          </a:xfrm>
          <a:custGeom>
            <a:avLst/>
            <a:gdLst/>
            <a:ahLst/>
            <a:cxnLst/>
            <a:rect l="l" t="t" r="r" b="b"/>
            <a:pathLst>
              <a:path w="14136334" h="7609558">
                <a:moveTo>
                  <a:pt x="0" y="0"/>
                </a:moveTo>
                <a:lnTo>
                  <a:pt x="14136334" y="0"/>
                </a:lnTo>
                <a:lnTo>
                  <a:pt x="14136334" y="7609559"/>
                </a:lnTo>
                <a:lnTo>
                  <a:pt x="0" y="7609559"/>
                </a:lnTo>
                <a:lnTo>
                  <a:pt x="0" y="0"/>
                </a:lnTo>
                <a:close/>
              </a:path>
            </a:pathLst>
          </a:custGeom>
          <a:blipFill>
            <a:blip r:embed="rId2"/>
            <a:stretch>
              <a:fillRect/>
            </a:stretch>
          </a:blipFill>
        </p:spPr>
      </p:sp>
      <p:sp>
        <p:nvSpPr>
          <p:cNvPr id="3" name="TextBox 3"/>
          <p:cNvSpPr txBox="1"/>
          <p:nvPr/>
        </p:nvSpPr>
        <p:spPr>
          <a:xfrm>
            <a:off x="575740" y="389261"/>
            <a:ext cx="1454713" cy="995809"/>
          </a:xfrm>
          <a:prstGeom prst="rect">
            <a:avLst/>
          </a:prstGeom>
        </p:spPr>
        <p:txBody>
          <a:bodyPr lIns="0" tIns="0" rIns="0" bIns="0" rtlCol="0" anchor="t">
            <a:spAutoFit/>
          </a:bodyPr>
          <a:lstStyle/>
          <a:p>
            <a:pPr algn="ctr">
              <a:lnSpc>
                <a:spcPts val="7956"/>
              </a:lnSpc>
            </a:pPr>
            <a:r>
              <a:rPr lang="en-US" sz="6630">
                <a:solidFill>
                  <a:srgbClr val="363636"/>
                </a:solidFill>
                <a:latin typeface="Arial" panose="020B0604020202020204" pitchFamily="34" charset="0"/>
                <a:cs typeface="Arial" panose="020B0604020202020204" pitchFamily="34" charset="0"/>
              </a:rPr>
              <a:t>3</a:t>
            </a:r>
          </a:p>
        </p:txBody>
      </p:sp>
      <p:sp>
        <p:nvSpPr>
          <p:cNvPr id="4" name="TextBox 4"/>
          <p:cNvSpPr txBox="1"/>
          <p:nvPr/>
        </p:nvSpPr>
        <p:spPr>
          <a:xfrm>
            <a:off x="2711632" y="580900"/>
            <a:ext cx="12675870" cy="657192"/>
          </a:xfrm>
          <a:prstGeom prst="rect">
            <a:avLst/>
          </a:prstGeom>
        </p:spPr>
        <p:txBody>
          <a:bodyPr lIns="0" tIns="0" rIns="0" bIns="0" rtlCol="0" anchor="t">
            <a:spAutoFit/>
          </a:bodyPr>
          <a:lstStyle/>
          <a:p>
            <a:pPr marL="0" lvl="0" indent="0" algn="l">
              <a:lnSpc>
                <a:spcPts val="5406"/>
              </a:lnSpc>
              <a:spcBef>
                <a:spcPct val="0"/>
              </a:spcBef>
            </a:pPr>
            <a:r>
              <a:rPr lang="en-US" sz="3917" spc="383">
                <a:solidFill>
                  <a:srgbClr val="231F20"/>
                </a:solidFill>
                <a:latin typeface="Arial" panose="020B0604020202020204" pitchFamily="34" charset="0"/>
                <a:cs typeface="Arial" panose="020B0604020202020204" pitchFamily="34" charset="0"/>
              </a:rPr>
              <a:t>SEQUENCE DIAGRAM</a:t>
            </a:r>
          </a:p>
        </p:txBody>
      </p:sp>
      <p:sp>
        <p:nvSpPr>
          <p:cNvPr id="5" name="TextBox 5"/>
          <p:cNvSpPr txBox="1"/>
          <p:nvPr/>
        </p:nvSpPr>
        <p:spPr>
          <a:xfrm>
            <a:off x="1801257" y="1507176"/>
            <a:ext cx="4584224" cy="1307987"/>
          </a:xfrm>
          <a:prstGeom prst="rect">
            <a:avLst/>
          </a:prstGeom>
        </p:spPr>
        <p:txBody>
          <a:bodyPr lIns="0" tIns="0" rIns="0" bIns="0" rtlCol="0" anchor="t">
            <a:spAutoFit/>
          </a:bodyPr>
          <a:lstStyle/>
          <a:p>
            <a:pPr algn="ctr">
              <a:lnSpc>
                <a:spcPts val="3483"/>
              </a:lnSpc>
            </a:pPr>
            <a:r>
              <a:rPr lang="en-US" sz="2524" spc="247">
                <a:solidFill>
                  <a:srgbClr val="000000"/>
                </a:solidFill>
                <a:latin typeface="Arial" panose="020B0604020202020204" pitchFamily="34" charset="0"/>
                <a:cs typeface="Arial" panose="020B0604020202020204" pitchFamily="34" charset="0"/>
              </a:rPr>
              <a:t>CHỨC NĂNG QUẢN LÍ BÀN</a:t>
            </a:r>
          </a:p>
          <a:p>
            <a:pPr algn="ctr">
              <a:lnSpc>
                <a:spcPts val="3483"/>
              </a:lnSpc>
              <a:spcBef>
                <a:spcPct val="0"/>
              </a:spcBef>
            </a:pPr>
            <a:r>
              <a:rPr lang="en-US" sz="2524" spc="247">
                <a:solidFill>
                  <a:srgbClr val="000000"/>
                </a:solidFill>
                <a:latin typeface="Arial" panose="020B0604020202020204" pitchFamily="34" charset="0"/>
                <a:cs typeface="Arial" panose="020B0604020202020204" pitchFamily="34" charset="0"/>
              </a:rPr>
              <a:t>CHỨC NĂNG SỮA BÀN</a:t>
            </a: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sp>
        <p:nvSpPr>
          <p:cNvPr id="2" name="Freeform 2"/>
          <p:cNvSpPr/>
          <p:nvPr/>
        </p:nvSpPr>
        <p:spPr>
          <a:xfrm>
            <a:off x="5074769" y="1385069"/>
            <a:ext cx="13527548" cy="11426461"/>
          </a:xfrm>
          <a:custGeom>
            <a:avLst/>
            <a:gdLst/>
            <a:ahLst/>
            <a:cxnLst/>
            <a:rect l="l" t="t" r="r" b="b"/>
            <a:pathLst>
              <a:path w="13527548" h="11426461">
                <a:moveTo>
                  <a:pt x="0" y="0"/>
                </a:moveTo>
                <a:lnTo>
                  <a:pt x="13527548" y="0"/>
                </a:lnTo>
                <a:lnTo>
                  <a:pt x="13527548" y="11426461"/>
                </a:lnTo>
                <a:lnTo>
                  <a:pt x="0" y="11426461"/>
                </a:lnTo>
                <a:lnTo>
                  <a:pt x="0" y="0"/>
                </a:lnTo>
                <a:close/>
              </a:path>
            </a:pathLst>
          </a:custGeom>
          <a:blipFill>
            <a:blip r:embed="rId2"/>
            <a:stretch>
              <a:fillRect/>
            </a:stretch>
          </a:blipFill>
        </p:spPr>
      </p:sp>
      <p:sp>
        <p:nvSpPr>
          <p:cNvPr id="3" name="TextBox 3"/>
          <p:cNvSpPr txBox="1"/>
          <p:nvPr/>
        </p:nvSpPr>
        <p:spPr>
          <a:xfrm>
            <a:off x="575740" y="389261"/>
            <a:ext cx="1454713" cy="995809"/>
          </a:xfrm>
          <a:prstGeom prst="rect">
            <a:avLst/>
          </a:prstGeom>
        </p:spPr>
        <p:txBody>
          <a:bodyPr lIns="0" tIns="0" rIns="0" bIns="0" rtlCol="0" anchor="t">
            <a:spAutoFit/>
          </a:bodyPr>
          <a:lstStyle/>
          <a:p>
            <a:pPr algn="ctr">
              <a:lnSpc>
                <a:spcPts val="7956"/>
              </a:lnSpc>
            </a:pPr>
            <a:r>
              <a:rPr lang="en-US" sz="6630">
                <a:solidFill>
                  <a:srgbClr val="363636"/>
                </a:solidFill>
                <a:latin typeface="Arial" panose="020B0604020202020204" pitchFamily="34" charset="0"/>
                <a:cs typeface="Arial" panose="020B0604020202020204" pitchFamily="34" charset="0"/>
              </a:rPr>
              <a:t>3</a:t>
            </a:r>
          </a:p>
        </p:txBody>
      </p:sp>
      <p:sp>
        <p:nvSpPr>
          <p:cNvPr id="4" name="TextBox 4"/>
          <p:cNvSpPr txBox="1"/>
          <p:nvPr/>
        </p:nvSpPr>
        <p:spPr>
          <a:xfrm>
            <a:off x="2711632" y="580900"/>
            <a:ext cx="12675870" cy="657192"/>
          </a:xfrm>
          <a:prstGeom prst="rect">
            <a:avLst/>
          </a:prstGeom>
        </p:spPr>
        <p:txBody>
          <a:bodyPr lIns="0" tIns="0" rIns="0" bIns="0" rtlCol="0" anchor="t">
            <a:spAutoFit/>
          </a:bodyPr>
          <a:lstStyle/>
          <a:p>
            <a:pPr marL="0" lvl="0" indent="0" algn="l">
              <a:lnSpc>
                <a:spcPts val="5406"/>
              </a:lnSpc>
              <a:spcBef>
                <a:spcPct val="0"/>
              </a:spcBef>
            </a:pPr>
            <a:r>
              <a:rPr lang="en-US" sz="3917" spc="383">
                <a:solidFill>
                  <a:srgbClr val="231F20"/>
                </a:solidFill>
                <a:latin typeface="Arial" panose="020B0604020202020204" pitchFamily="34" charset="0"/>
                <a:cs typeface="Arial" panose="020B0604020202020204" pitchFamily="34" charset="0"/>
              </a:rPr>
              <a:t>SEQUENCE DIAGRAM</a:t>
            </a:r>
          </a:p>
        </p:txBody>
      </p:sp>
      <p:sp>
        <p:nvSpPr>
          <p:cNvPr id="5" name="TextBox 5"/>
          <p:cNvSpPr txBox="1"/>
          <p:nvPr/>
        </p:nvSpPr>
        <p:spPr>
          <a:xfrm>
            <a:off x="419520" y="1507176"/>
            <a:ext cx="4584224" cy="1307987"/>
          </a:xfrm>
          <a:prstGeom prst="rect">
            <a:avLst/>
          </a:prstGeom>
        </p:spPr>
        <p:txBody>
          <a:bodyPr lIns="0" tIns="0" rIns="0" bIns="0" rtlCol="0" anchor="t">
            <a:spAutoFit/>
          </a:bodyPr>
          <a:lstStyle/>
          <a:p>
            <a:pPr algn="ctr">
              <a:lnSpc>
                <a:spcPts val="3483"/>
              </a:lnSpc>
            </a:pPr>
            <a:r>
              <a:rPr lang="en-US" sz="2524" spc="247">
                <a:solidFill>
                  <a:srgbClr val="000000"/>
                </a:solidFill>
                <a:latin typeface="Arial" panose="020B0604020202020204" pitchFamily="34" charset="0"/>
                <a:cs typeface="Arial" panose="020B0604020202020204" pitchFamily="34" charset="0"/>
              </a:rPr>
              <a:t>CHỨC NĂNG QUẢN LÍ BÀN</a:t>
            </a:r>
          </a:p>
          <a:p>
            <a:pPr algn="ctr">
              <a:lnSpc>
                <a:spcPts val="3483"/>
              </a:lnSpc>
              <a:spcBef>
                <a:spcPct val="0"/>
              </a:spcBef>
            </a:pPr>
            <a:r>
              <a:rPr lang="en-US" sz="2524" spc="247">
                <a:solidFill>
                  <a:srgbClr val="000000"/>
                </a:solidFill>
                <a:latin typeface="Arial" panose="020B0604020202020204" pitchFamily="34" charset="0"/>
                <a:cs typeface="Arial" panose="020B0604020202020204" pitchFamily="34" charset="0"/>
              </a:rPr>
              <a:t>CHỨC NĂNG THÊM BÀN</a:t>
            </a: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sp>
        <p:nvSpPr>
          <p:cNvPr id="2" name="Freeform 2"/>
          <p:cNvSpPr/>
          <p:nvPr/>
        </p:nvSpPr>
        <p:spPr>
          <a:xfrm>
            <a:off x="897320" y="2668674"/>
            <a:ext cx="16361980" cy="7589174"/>
          </a:xfrm>
          <a:custGeom>
            <a:avLst/>
            <a:gdLst/>
            <a:ahLst/>
            <a:cxnLst/>
            <a:rect l="l" t="t" r="r" b="b"/>
            <a:pathLst>
              <a:path w="16361980" h="7589174">
                <a:moveTo>
                  <a:pt x="0" y="0"/>
                </a:moveTo>
                <a:lnTo>
                  <a:pt x="16361980" y="0"/>
                </a:lnTo>
                <a:lnTo>
                  <a:pt x="16361980" y="7589174"/>
                </a:lnTo>
                <a:lnTo>
                  <a:pt x="0" y="7589174"/>
                </a:lnTo>
                <a:lnTo>
                  <a:pt x="0" y="0"/>
                </a:lnTo>
                <a:close/>
              </a:path>
            </a:pathLst>
          </a:custGeom>
          <a:blipFill>
            <a:blip r:embed="rId2"/>
            <a:stretch>
              <a:fillRect/>
            </a:stretch>
          </a:blipFill>
        </p:spPr>
      </p:sp>
      <p:sp>
        <p:nvSpPr>
          <p:cNvPr id="3" name="TextBox 3"/>
          <p:cNvSpPr txBox="1"/>
          <p:nvPr/>
        </p:nvSpPr>
        <p:spPr>
          <a:xfrm>
            <a:off x="575740" y="389261"/>
            <a:ext cx="1454713" cy="995809"/>
          </a:xfrm>
          <a:prstGeom prst="rect">
            <a:avLst/>
          </a:prstGeom>
        </p:spPr>
        <p:txBody>
          <a:bodyPr lIns="0" tIns="0" rIns="0" bIns="0" rtlCol="0" anchor="t">
            <a:spAutoFit/>
          </a:bodyPr>
          <a:lstStyle/>
          <a:p>
            <a:pPr algn="ctr">
              <a:lnSpc>
                <a:spcPts val="7956"/>
              </a:lnSpc>
            </a:pPr>
            <a:r>
              <a:rPr lang="en-US" sz="6630">
                <a:solidFill>
                  <a:srgbClr val="363636"/>
                </a:solidFill>
                <a:latin typeface="Arial" panose="020B0604020202020204" pitchFamily="34" charset="0"/>
                <a:cs typeface="Arial" panose="020B0604020202020204" pitchFamily="34" charset="0"/>
              </a:rPr>
              <a:t>3</a:t>
            </a:r>
          </a:p>
        </p:txBody>
      </p:sp>
      <p:sp>
        <p:nvSpPr>
          <p:cNvPr id="4" name="TextBox 4"/>
          <p:cNvSpPr txBox="1"/>
          <p:nvPr/>
        </p:nvSpPr>
        <p:spPr>
          <a:xfrm>
            <a:off x="2711632" y="580900"/>
            <a:ext cx="12675870" cy="657192"/>
          </a:xfrm>
          <a:prstGeom prst="rect">
            <a:avLst/>
          </a:prstGeom>
        </p:spPr>
        <p:txBody>
          <a:bodyPr lIns="0" tIns="0" rIns="0" bIns="0" rtlCol="0" anchor="t">
            <a:spAutoFit/>
          </a:bodyPr>
          <a:lstStyle/>
          <a:p>
            <a:pPr marL="0" lvl="0" indent="0" algn="l">
              <a:lnSpc>
                <a:spcPts val="5406"/>
              </a:lnSpc>
              <a:spcBef>
                <a:spcPct val="0"/>
              </a:spcBef>
            </a:pPr>
            <a:r>
              <a:rPr lang="en-US" sz="3917" spc="383">
                <a:solidFill>
                  <a:srgbClr val="231F20"/>
                </a:solidFill>
                <a:latin typeface="Arial" panose="020B0604020202020204" pitchFamily="34" charset="0"/>
                <a:cs typeface="Arial" panose="020B0604020202020204" pitchFamily="34" charset="0"/>
              </a:rPr>
              <a:t>SEQUENCE DIAGRAM</a:t>
            </a:r>
          </a:p>
        </p:txBody>
      </p:sp>
      <p:sp>
        <p:nvSpPr>
          <p:cNvPr id="5" name="TextBox 5"/>
          <p:cNvSpPr txBox="1"/>
          <p:nvPr/>
        </p:nvSpPr>
        <p:spPr>
          <a:xfrm>
            <a:off x="419520" y="1507176"/>
            <a:ext cx="4584224" cy="1307987"/>
          </a:xfrm>
          <a:prstGeom prst="rect">
            <a:avLst/>
          </a:prstGeom>
        </p:spPr>
        <p:txBody>
          <a:bodyPr lIns="0" tIns="0" rIns="0" bIns="0" rtlCol="0" anchor="t">
            <a:spAutoFit/>
          </a:bodyPr>
          <a:lstStyle/>
          <a:p>
            <a:pPr algn="ctr">
              <a:lnSpc>
                <a:spcPts val="3483"/>
              </a:lnSpc>
            </a:pPr>
            <a:r>
              <a:rPr lang="en-US" sz="2524" spc="247">
                <a:solidFill>
                  <a:srgbClr val="000000"/>
                </a:solidFill>
                <a:latin typeface="Arial" panose="020B0604020202020204" pitchFamily="34" charset="0"/>
                <a:cs typeface="Arial" panose="020B0604020202020204" pitchFamily="34" charset="0"/>
              </a:rPr>
              <a:t>CHỨC NĂNG QUẢN LÍ BÀN</a:t>
            </a:r>
          </a:p>
          <a:p>
            <a:pPr algn="ctr">
              <a:lnSpc>
                <a:spcPts val="3483"/>
              </a:lnSpc>
              <a:spcBef>
                <a:spcPct val="0"/>
              </a:spcBef>
            </a:pPr>
            <a:r>
              <a:rPr lang="en-US" sz="2524" spc="247">
                <a:solidFill>
                  <a:srgbClr val="000000"/>
                </a:solidFill>
                <a:latin typeface="Arial" panose="020B0604020202020204" pitchFamily="34" charset="0"/>
                <a:cs typeface="Arial" panose="020B0604020202020204" pitchFamily="34" charset="0"/>
              </a:rPr>
              <a:t>CHỨC NĂNG XÓA BÀN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35</TotalTime>
  <Words>3983</Words>
  <Application>Microsoft Office PowerPoint</Application>
  <PresentationFormat>Custom</PresentationFormat>
  <Paragraphs>686</Paragraphs>
  <Slides>118</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118</vt:i4>
      </vt:variant>
    </vt:vector>
  </HeadingPairs>
  <TitlesOfParts>
    <vt:vector size="121" baseType="lpstr">
      <vt:lpstr>Arial</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nhóm 13</dc:title>
  <cp:lastModifiedBy>Thiện Văn Thành</cp:lastModifiedBy>
  <cp:revision>6</cp:revision>
  <dcterms:created xsi:type="dcterms:W3CDTF">2006-08-16T00:00:00Z</dcterms:created>
  <dcterms:modified xsi:type="dcterms:W3CDTF">2024-05-07T16:15:38Z</dcterms:modified>
  <dc:identifier>DAGEdWt8qm4</dc:identifier>
</cp:coreProperties>
</file>